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12"/>
  </p:notesMasterIdLst>
  <p:handoutMasterIdLst>
    <p:handoutMasterId r:id="rId13"/>
  </p:handoutMasterIdLst>
  <p:sldIdLst>
    <p:sldId id="368" r:id="rId2"/>
    <p:sldId id="366" r:id="rId3"/>
    <p:sldId id="367" r:id="rId4"/>
    <p:sldId id="264" r:id="rId5"/>
    <p:sldId id="365" r:id="rId6"/>
    <p:sldId id="260" r:id="rId7"/>
    <p:sldId id="332" r:id="rId8"/>
    <p:sldId id="333" r:id="rId9"/>
    <p:sldId id="335" r:id="rId10"/>
    <p:sldId id="35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92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6" autoAdjust="0"/>
    <p:restoredTop sz="8647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1806C7-286E-4BB8-BCD2-62F591D85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5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2BA00D-3E1D-49C0-99C6-F6620F255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09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70 h 2182"/>
                <a:gd name="T4" fmla="*/ 10834 w 4897"/>
                <a:gd name="T5" fmla="*/ 47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35FB4-448D-4AB7-86E4-025957D758A4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DC427-89A9-43C1-A645-0CD2CEBB6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EB54-4FD9-4FFD-B3B4-A2D808126712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E17B2-B1CD-4ED9-9A30-2550F590D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A0185-C8C1-474E-8F1F-5824D2C70C8C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58F07-0C23-4309-B924-5FDAA1544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D250E-C2EC-41A4-AFA4-E9A05EAC9D82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6803E-9BE8-41E4-AA4C-E60BE3B67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D920-4CD3-48F3-8923-CDFDF8BCA249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F7EA-4EF9-491D-9C6D-A02A896CE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B38BD-F886-49B5-87A4-88BECA526B01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8A247-3CAC-45DD-A3AD-3AE64769D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0976E-C049-4764-9BC7-52C9A5D19A3F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C6718-C08D-47DF-87FA-F07F27980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58DF-0E72-4ABC-95FC-91CC5A6821EF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A475-C308-4B8A-895E-CC9C880FD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5E96-102E-4CFD-8D77-27B440A4F40E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6CA9D-DB6C-4765-93C5-1EE889F24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A1BC6-8D5B-4D2A-AE7A-8AD40CAA8CB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A83F3-4A4B-46DA-8FEF-BB33B38D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794A8-AB07-4C60-A2A0-2A201BE09F55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CA03A-CCD2-4A34-89B2-AA84C18AA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2 h 2182"/>
                <a:gd name="T4" fmla="*/ 10834 w 4897"/>
                <a:gd name="T5" fmla="*/ 12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 h 2182"/>
                <a:gd name="T4" fmla="*/ 10834 w 4897"/>
                <a:gd name="T5" fmla="*/ 1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7B6585-0B25-499C-9217-4CE9187149EF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BBCCAB6-4F0E-4949-96C7-35E5B96EA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385175" cy="3124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en-US" sz="6000" b="0" dirty="0"/>
              <a:t/>
            </a:r>
            <a:br>
              <a:rPr lang="en-US" sz="6000" b="0" dirty="0"/>
            </a:b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en-US" sz="6000" b="0" dirty="0"/>
              <a:t/>
            </a:r>
            <a:br>
              <a:rPr lang="en-US" sz="6000" b="0" dirty="0"/>
            </a:br>
            <a:r>
              <a:rPr lang="en-US" sz="4800" b="0" dirty="0" smtClean="0"/>
              <a:t>Safety Guidelines</a:t>
            </a:r>
            <a:r>
              <a:rPr lang="en-US" sz="5400" b="0" dirty="0" smtClean="0"/>
              <a:t/>
            </a:r>
            <a:br>
              <a:rPr lang="en-US" sz="5400" b="0" dirty="0" smtClean="0"/>
            </a:b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en-US" sz="6000" b="0" dirty="0">
                <a:solidFill>
                  <a:srgbClr val="FFFF00"/>
                </a:solidFill>
              </a:rPr>
              <a:t>Illness and Injury Prevention</a:t>
            </a:r>
            <a:r>
              <a:rPr lang="en-US" sz="6600" b="0" dirty="0"/>
              <a:t/>
            </a:r>
            <a:br>
              <a:rPr lang="en-US" sz="6600" b="0" dirty="0"/>
            </a:br>
            <a:r>
              <a:rPr lang="en-US" sz="6000" b="0" dirty="0" smtClean="0"/>
              <a:t> </a:t>
            </a:r>
            <a:r>
              <a:rPr lang="en-US" sz="6000" b="0" dirty="0" smtClean="0"/>
              <a:t/>
            </a:r>
            <a:br>
              <a:rPr lang="en-US" sz="6000" b="0" dirty="0" smtClean="0"/>
            </a:br>
            <a:endParaRPr lang="en-US" sz="4000" b="0" dirty="0" smtClean="0">
              <a:solidFill>
                <a:srgbClr val="00B0F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D324F-44B8-443E-A11B-0B710AE151A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b="1" smtClean="0">
                <a:effectLst/>
              </a:rPr>
              <a:t>2.01 Understand </a:t>
            </a:r>
          </a:p>
          <a:p>
            <a:pPr algn="ctr">
              <a:buFont typeface="Wingdings" pitchFamily="2" charset="2"/>
              <a:buNone/>
            </a:pPr>
            <a:r>
              <a:rPr lang="en-US" sz="4800" b="1" smtClean="0">
                <a:effectLst/>
              </a:rPr>
              <a:t>safety procedures</a:t>
            </a:r>
          </a:p>
          <a:p>
            <a:pPr algn="ctr">
              <a:buFont typeface="Wingdings" pitchFamily="2" charset="2"/>
              <a:buNone/>
            </a:pPr>
            <a:endParaRPr lang="en-US" sz="4800" b="1" smtClean="0">
              <a:effectLst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1269" name="Picture 21" descr="Overhills HS - Harnett 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86200"/>
            <a:ext cx="27051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0BAD8-FECA-4DAF-8796-0BA4DE3E58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0" dirty="0" smtClean="0"/>
              <a:t>Safety Guidelines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4000" b="0" dirty="0" smtClean="0">
                <a:solidFill>
                  <a:srgbClr val="FFFF00"/>
                </a:solidFill>
              </a:rPr>
              <a:t>Illness and Injury Prevention</a:t>
            </a:r>
            <a:endParaRPr lang="en-US" sz="3600" b="0" dirty="0" smtClean="0">
              <a:solidFill>
                <a:srgbClr val="FFFF00"/>
              </a:solidFill>
            </a:endParaRP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/>
              <a:t>Requires </a:t>
            </a:r>
            <a:r>
              <a:rPr lang="en-US" sz="3600" b="1" u="sng" dirty="0" smtClean="0"/>
              <a:t>employers</a:t>
            </a:r>
            <a:r>
              <a:rPr lang="en-US" sz="3600" b="1" dirty="0" smtClean="0"/>
              <a:t> to: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Have an Illness and Injury Prevention Plan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Provide training regarding the plan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Provide safety equipment for the employee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AD082-3A28-4AB3-86FC-F137D5BAF4C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6605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0" dirty="0" smtClean="0"/>
              <a:t>Safety Guidelines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4000" b="0" dirty="0">
                <a:solidFill>
                  <a:srgbClr val="FFFF00"/>
                </a:solidFill>
              </a:rPr>
              <a:t>Illness and Injury Prevention</a:t>
            </a:r>
            <a:endParaRPr lang="en-US" sz="4000" b="0" dirty="0" smtClean="0">
              <a:solidFill>
                <a:srgbClr val="FFFF00"/>
              </a:solidFill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/>
              <a:t>Requires </a:t>
            </a:r>
            <a:r>
              <a:rPr lang="en-US" sz="3600" b="1" u="sng" dirty="0"/>
              <a:t>e</a:t>
            </a:r>
            <a:r>
              <a:rPr lang="en-US" sz="3600" b="1" u="sng" dirty="0" smtClean="0"/>
              <a:t>mployees</a:t>
            </a:r>
            <a:r>
              <a:rPr lang="en-US" sz="3600" b="1" dirty="0" smtClean="0"/>
              <a:t> to: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Use products as directed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Understand potential hazards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Store products and equipment properly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ffectLst/>
              </a:rPr>
              <a:t>Right to immunizations if high-risk for  exposure within the first 10 days of work</a:t>
            </a:r>
            <a:endParaRPr lang="en-US" dirty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A2D17-49B4-4FC8-8B7B-7D8ADE8E39A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385175" cy="3124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/>
              <a:t>Safety Guidelines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5400" b="0" dirty="0" smtClean="0">
                <a:solidFill>
                  <a:srgbClr val="00B0F0"/>
                </a:solidFill>
              </a:rPr>
              <a:t>Regulatory Agencies Review</a:t>
            </a:r>
            <a:endParaRPr lang="en-US" b="0" dirty="0" smtClean="0">
              <a:solidFill>
                <a:srgbClr val="00B0F0"/>
              </a:solidFill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3657600"/>
            <a:ext cx="8007350" cy="2438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The Regulatory Agencies are presented here as a review from </a:t>
            </a:r>
            <a:r>
              <a:rPr lang="en-US" sz="2800" i="1" smtClean="0">
                <a:effectLst/>
              </a:rPr>
              <a:t>1.03 Understand healthcare agencies, finance and trends</a:t>
            </a:r>
            <a:r>
              <a:rPr lang="en-US" sz="2800" smtClean="0">
                <a:effectLst/>
              </a:rPr>
              <a:t>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D324F-44B8-443E-A11B-0B710AE151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0" dirty="0"/>
              <a:t>Safety Guidelines </a:t>
            </a: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3600" b="0" dirty="0">
                <a:solidFill>
                  <a:srgbClr val="00B0F0"/>
                </a:solidFill>
              </a:rPr>
              <a:t>Regulatory Agencies Review</a:t>
            </a:r>
            <a:endParaRPr lang="en-US" sz="3600" b="0" dirty="0" smtClean="0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76400"/>
            <a:ext cx="8007350" cy="441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dirty="0" smtClean="0"/>
              <a:t>enters for </a:t>
            </a:r>
            <a:r>
              <a:rPr lang="en-US" sz="3600" b="1" dirty="0" smtClean="0">
                <a:solidFill>
                  <a:srgbClr val="FF0000"/>
                </a:solidFill>
              </a:rPr>
              <a:t>D</a:t>
            </a:r>
            <a:r>
              <a:rPr lang="en-US" sz="3600" b="1" dirty="0" smtClean="0"/>
              <a:t>isease </a:t>
            </a:r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dirty="0" smtClean="0"/>
              <a:t>ontrol and Prevention (CDC)</a:t>
            </a:r>
          </a:p>
          <a:p>
            <a:pPr eaLnBrk="1" hangingPunct="1">
              <a:defRPr/>
            </a:pPr>
            <a:r>
              <a:rPr lang="en-US" sz="2800" b="1" dirty="0" smtClean="0">
                <a:effectLst/>
              </a:rPr>
              <a:t>Concerned with causes, spread, and control of diseases in population</a:t>
            </a:r>
          </a:p>
          <a:p>
            <a:pPr eaLnBrk="1" hangingPunct="1">
              <a:defRPr/>
            </a:pPr>
            <a:r>
              <a:rPr lang="en-US" sz="2800" b="1" dirty="0">
                <a:effectLst/>
              </a:rPr>
              <a:t>Focus Areas:	</a:t>
            </a:r>
          </a:p>
          <a:p>
            <a:pPr lvl="1" eaLnBrk="1" hangingPunct="1">
              <a:defRPr/>
            </a:pPr>
            <a:r>
              <a:rPr lang="en-US" sz="2400" b="1" dirty="0">
                <a:effectLst/>
              </a:rPr>
              <a:t>Adverse Events</a:t>
            </a:r>
          </a:p>
          <a:p>
            <a:pPr lvl="1" eaLnBrk="1" hangingPunct="1">
              <a:defRPr/>
            </a:pPr>
            <a:r>
              <a:rPr lang="en-US" sz="2400" b="1" dirty="0">
                <a:effectLst/>
              </a:rPr>
              <a:t>Hand Hygiene/Standard Precautions/Infection Control</a:t>
            </a:r>
          </a:p>
          <a:p>
            <a:pPr lvl="1" eaLnBrk="1" hangingPunct="1">
              <a:defRPr/>
            </a:pPr>
            <a:r>
              <a:rPr lang="en-US" sz="2400" b="1" dirty="0">
                <a:effectLst/>
              </a:rPr>
              <a:t>Injection Practices</a:t>
            </a:r>
          </a:p>
          <a:p>
            <a:pPr eaLnBrk="1" hangingPunct="1">
              <a:defRPr/>
            </a:pPr>
            <a:endParaRPr lang="en-US" dirty="0" smtClean="0">
              <a:effectLst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200B3-EE9C-41ED-9EF9-43E6077F7F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382000" cy="1050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0" dirty="0"/>
              <a:t>Safety Guidelines </a:t>
            </a: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3600" b="0" dirty="0">
                <a:solidFill>
                  <a:srgbClr val="00B0F0"/>
                </a:solidFill>
              </a:rPr>
              <a:t>Regulatory Agencies Review</a:t>
            </a:r>
            <a:endParaRPr lang="en-US" sz="4000" b="0" dirty="0" smtClean="0"/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371600"/>
            <a:ext cx="8540750" cy="510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O</a:t>
            </a:r>
            <a:r>
              <a:rPr lang="en-US" sz="3600" b="1" dirty="0" smtClean="0"/>
              <a:t>ccupational </a:t>
            </a:r>
            <a:r>
              <a:rPr lang="en-US" sz="3600" b="1" dirty="0" smtClean="0">
                <a:solidFill>
                  <a:srgbClr val="FF0000"/>
                </a:solidFill>
              </a:rPr>
              <a:t>S</a:t>
            </a:r>
            <a:r>
              <a:rPr lang="en-US" sz="3600" b="1" dirty="0" smtClean="0"/>
              <a:t>afety and 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dirty="0" smtClean="0"/>
              <a:t>ealth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			A</a:t>
            </a:r>
            <a:r>
              <a:rPr lang="en-US" sz="3600" b="1" dirty="0" smtClean="0"/>
              <a:t>dministration (</a:t>
            </a:r>
            <a:r>
              <a:rPr lang="en-US" sz="3600" b="1" dirty="0" smtClean="0">
                <a:solidFill>
                  <a:srgbClr val="FF0000"/>
                </a:solidFill>
              </a:rPr>
              <a:t>OSHA</a:t>
            </a:r>
            <a:r>
              <a:rPr lang="en-US" sz="3600" b="1" dirty="0" smtClean="0"/>
              <a:t>)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Creates and enforces </a:t>
            </a:r>
            <a:r>
              <a:rPr lang="en-US" sz="2800" dirty="0">
                <a:effectLst/>
              </a:rPr>
              <a:t>standards that apply specifically to </a:t>
            </a:r>
            <a:r>
              <a:rPr lang="en-US" sz="2800" dirty="0" smtClean="0">
                <a:effectLst/>
              </a:rPr>
              <a:t>healthcare facilities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Main </a:t>
            </a:r>
            <a:r>
              <a:rPr lang="en-US" sz="2800" dirty="0">
                <a:effectLst/>
              </a:rPr>
              <a:t>Focus Areas for </a:t>
            </a:r>
            <a:r>
              <a:rPr lang="en-US" sz="2800" dirty="0" smtClean="0">
                <a:effectLst/>
              </a:rPr>
              <a:t>Healthcare</a:t>
            </a:r>
          </a:p>
          <a:p>
            <a:pPr lvl="1" eaLnBrk="1" hangingPunct="1">
              <a:defRPr/>
            </a:pPr>
            <a:r>
              <a:rPr lang="en-US" sz="2400" dirty="0" smtClean="0">
                <a:effectLst/>
              </a:rPr>
              <a:t>Occupational </a:t>
            </a:r>
            <a:r>
              <a:rPr lang="en-US" sz="2400" dirty="0">
                <a:effectLst/>
              </a:rPr>
              <a:t>Exposure to Hazardous Chemicals Standards </a:t>
            </a:r>
          </a:p>
          <a:p>
            <a:pPr lvl="1" eaLnBrk="1" hangingPunct="1">
              <a:defRPr/>
            </a:pPr>
            <a:r>
              <a:rPr lang="en-US" sz="2400" dirty="0">
                <a:effectLst/>
              </a:rPr>
              <a:t>Bloodborne Pathogen </a:t>
            </a:r>
            <a:r>
              <a:rPr lang="en-US" sz="2400" dirty="0" smtClean="0">
                <a:effectLst/>
              </a:rPr>
              <a:t>Standard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C</a:t>
            </a:r>
            <a:r>
              <a:rPr lang="en-US" sz="2800" dirty="0" smtClean="0">
                <a:effectLst/>
              </a:rPr>
              <a:t>onducts workplace inspections</a:t>
            </a:r>
            <a:endParaRPr lang="en-US" sz="2800" b="1" dirty="0" smtClean="0">
              <a:effectLst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EFC75-0210-4D80-97C0-46AEE48119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0" dirty="0"/>
              <a:t>Safety Guidelines </a:t>
            </a: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3600" b="0" dirty="0">
                <a:solidFill>
                  <a:srgbClr val="00B0F0"/>
                </a:solidFill>
              </a:rPr>
              <a:t>Regulatory Agencies Review</a:t>
            </a:r>
            <a:endParaRPr lang="en-US" sz="4000" b="0" dirty="0" smtClean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76400"/>
            <a:ext cx="8007350" cy="4419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smtClean="0">
                <a:effectLst/>
              </a:rPr>
              <a:t>International and National </a:t>
            </a:r>
            <a:r>
              <a:rPr lang="en-US" sz="3600" b="1" smtClean="0">
                <a:solidFill>
                  <a:srgbClr val="FF0000"/>
                </a:solidFill>
                <a:effectLst/>
              </a:rPr>
              <a:t>J</a:t>
            </a:r>
            <a:r>
              <a:rPr lang="en-US" sz="3600" b="1" smtClean="0">
                <a:effectLst/>
              </a:rPr>
              <a:t>oint </a:t>
            </a:r>
            <a:r>
              <a:rPr lang="en-US" sz="3600" b="1" smtClean="0">
                <a:solidFill>
                  <a:srgbClr val="FF0000"/>
                </a:solidFill>
                <a:effectLst/>
              </a:rPr>
              <a:t>C</a:t>
            </a:r>
            <a:r>
              <a:rPr lang="en-US" sz="3600" b="1" smtClean="0">
                <a:effectLst/>
              </a:rPr>
              <a:t>ommission on </a:t>
            </a:r>
            <a:r>
              <a:rPr lang="en-US" sz="3600" b="1" smtClean="0">
                <a:solidFill>
                  <a:srgbClr val="FF0000"/>
                </a:solidFill>
                <a:effectLst/>
              </a:rPr>
              <a:t>S</a:t>
            </a:r>
            <a:r>
              <a:rPr lang="en-US" sz="3600" b="1" smtClean="0">
                <a:effectLst/>
              </a:rPr>
              <a:t>afety</a:t>
            </a:r>
            <a:r>
              <a:rPr lang="en-US" smtClean="0">
                <a:effectLst/>
              </a:rPr>
              <a:t> </a:t>
            </a:r>
          </a:p>
          <a:p>
            <a:r>
              <a:rPr lang="en-US" sz="2800" smtClean="0">
                <a:effectLst/>
              </a:rPr>
              <a:t>Promotes specific improvements in patient safety</a:t>
            </a:r>
          </a:p>
          <a:p>
            <a:r>
              <a:rPr lang="en-US" sz="2800" smtClean="0">
                <a:effectLst/>
              </a:rPr>
              <a:t>Highlight problematic areas in healthcare</a:t>
            </a:r>
          </a:p>
          <a:p>
            <a:r>
              <a:rPr lang="en-US" sz="2800" smtClean="0">
                <a:effectLst/>
              </a:rPr>
              <a:t>Requirements focus on system wide solutions</a:t>
            </a:r>
          </a:p>
          <a:p>
            <a:r>
              <a:rPr lang="en-US" sz="2800" smtClean="0">
                <a:effectLst/>
              </a:rPr>
              <a:t>Standards are evaluated and updated annually as necessary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9095F-1F60-45BB-9611-9CE93E7207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0" dirty="0"/>
              <a:t>Safety Guidelines </a:t>
            </a: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3600" b="0" dirty="0">
                <a:solidFill>
                  <a:srgbClr val="00B0F0"/>
                </a:solidFill>
              </a:rPr>
              <a:t>Regulatory Agencies Review</a:t>
            </a:r>
            <a:endParaRPr lang="en-US" sz="4000" b="0" dirty="0" smtClean="0"/>
          </a:p>
        </p:txBody>
      </p:sp>
      <p:sp>
        <p:nvSpPr>
          <p:cNvPr id="8090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76400"/>
            <a:ext cx="8007350" cy="4419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en-US" sz="3600" b="1" dirty="0" smtClean="0">
                <a:effectLst/>
              </a:rPr>
              <a:t>nvironmental 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P</a:t>
            </a:r>
            <a:r>
              <a:rPr lang="en-US" sz="3600" b="1" dirty="0" smtClean="0">
                <a:effectLst/>
              </a:rPr>
              <a:t>rotection 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A</a:t>
            </a:r>
            <a:r>
              <a:rPr lang="en-US" sz="3600" b="1" dirty="0" smtClean="0">
                <a:effectLst/>
              </a:rPr>
              <a:t>gency (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EPA</a:t>
            </a:r>
            <a:r>
              <a:rPr lang="en-US" sz="3600" b="1" dirty="0" smtClean="0">
                <a:effectLst/>
              </a:rPr>
              <a:t>)</a:t>
            </a:r>
          </a:p>
          <a:p>
            <a:pPr>
              <a:defRPr/>
            </a:pPr>
            <a:r>
              <a:rPr lang="en-US" sz="2800" dirty="0" smtClean="0">
                <a:effectLst/>
              </a:rPr>
              <a:t>Goal is to protect human health and environment.  </a:t>
            </a:r>
          </a:p>
          <a:p>
            <a:pPr>
              <a:defRPr/>
            </a:pPr>
            <a:r>
              <a:rPr lang="en-US" sz="2800" dirty="0" smtClean="0">
                <a:effectLst/>
              </a:rPr>
              <a:t>Enforces specific regulations in healthcare, including proper disposal of biohazardous waste.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95D6D-B52A-4EC8-B578-7668429CF4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0" dirty="0"/>
              <a:t>Safety Guidelines </a:t>
            </a: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3600" b="0" dirty="0">
                <a:solidFill>
                  <a:srgbClr val="00B0F0"/>
                </a:solidFill>
              </a:rPr>
              <a:t>Regulatory Agencies Review</a:t>
            </a:r>
            <a:endParaRPr lang="en-US" sz="4000" b="0" dirty="0" smtClean="0"/>
          </a:p>
        </p:txBody>
      </p:sp>
      <p:sp>
        <p:nvSpPr>
          <p:cNvPr id="8192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76400"/>
            <a:ext cx="8007350" cy="4419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en-US" sz="4000" b="1" dirty="0" smtClean="0">
                <a:effectLst/>
              </a:rPr>
              <a:t>ood and </a:t>
            </a:r>
            <a:r>
              <a:rPr lang="en-US" sz="4000" b="1" dirty="0" smtClean="0">
                <a:solidFill>
                  <a:srgbClr val="FF0000"/>
                </a:solidFill>
                <a:effectLst/>
              </a:rPr>
              <a:t>D</a:t>
            </a:r>
            <a:r>
              <a:rPr lang="en-US" sz="4000" b="1" dirty="0" smtClean="0">
                <a:effectLst/>
              </a:rPr>
              <a:t>rug </a:t>
            </a:r>
            <a:r>
              <a:rPr lang="en-US" sz="4000" b="1" dirty="0" smtClean="0">
                <a:solidFill>
                  <a:srgbClr val="FF0000"/>
                </a:solidFill>
                <a:effectLst/>
              </a:rPr>
              <a:t>A</a:t>
            </a:r>
            <a:r>
              <a:rPr lang="en-US" sz="4000" b="1" dirty="0" smtClean="0">
                <a:effectLst/>
              </a:rPr>
              <a:t>dministration (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FDA</a:t>
            </a:r>
            <a:r>
              <a:rPr lang="en-US" sz="4000" b="1" dirty="0" smtClean="0">
                <a:effectLst/>
              </a:rPr>
              <a:t>)</a:t>
            </a:r>
          </a:p>
          <a:p>
            <a:pPr>
              <a:defRPr/>
            </a:pPr>
            <a:r>
              <a:rPr lang="en-US" dirty="0" smtClean="0">
                <a:effectLst/>
              </a:rPr>
              <a:t>Responsible for protecting and advancing public health.  </a:t>
            </a:r>
          </a:p>
          <a:p>
            <a:pPr>
              <a:defRPr/>
            </a:pPr>
            <a:r>
              <a:rPr lang="en-US" dirty="0" smtClean="0">
                <a:effectLst/>
              </a:rPr>
              <a:t>Regulates food and drug products sold to the public.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6CBBF-58B4-41B1-983D-F541969D41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</TotalTime>
  <Words>290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Glass Layers</vt:lpstr>
      <vt:lpstr>    Safety Guidelines  Illness and Injury Prevention   </vt:lpstr>
      <vt:lpstr>Safety Guidelines Illness and Injury Prevention</vt:lpstr>
      <vt:lpstr>Safety Guidelines Illness and Injury Prevention</vt:lpstr>
      <vt:lpstr>Safety Guidelines  Regulatory Agencies Review</vt:lpstr>
      <vt:lpstr>Safety Guidelines  Regulatory Agencies Review</vt:lpstr>
      <vt:lpstr>Safety Guidelines  Regulatory Agencies Review</vt:lpstr>
      <vt:lpstr>Safety Guidelines  Regulatory Agencies Review</vt:lpstr>
      <vt:lpstr>Safety Guidelines  Regulatory Agencies Review</vt:lpstr>
      <vt:lpstr>Safety Guidelines  Regulatory Agencies Review</vt:lpstr>
      <vt:lpstr>PowerPoint Presentation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AES</dc:creator>
  <cp:lastModifiedBy>Joan Thompson</cp:lastModifiedBy>
  <cp:revision>129</cp:revision>
  <cp:lastPrinted>2011-02-10T18:02:53Z</cp:lastPrinted>
  <dcterms:created xsi:type="dcterms:W3CDTF">2009-10-02T13:06:39Z</dcterms:created>
  <dcterms:modified xsi:type="dcterms:W3CDTF">2011-06-22T16:35:28Z</dcterms:modified>
</cp:coreProperties>
</file>