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4" r:id="rId3"/>
    <p:sldId id="278" r:id="rId4"/>
    <p:sldId id="305" r:id="rId5"/>
    <p:sldId id="301" r:id="rId6"/>
    <p:sldId id="304" r:id="rId7"/>
    <p:sldId id="279" r:id="rId8"/>
    <p:sldId id="280" r:id="rId9"/>
    <p:sldId id="281" r:id="rId10"/>
    <p:sldId id="282" r:id="rId11"/>
    <p:sldId id="283" r:id="rId12"/>
    <p:sldId id="302" r:id="rId13"/>
    <p:sldId id="277" r:id="rId14"/>
    <p:sldId id="260" r:id="rId15"/>
    <p:sldId id="309" r:id="rId16"/>
    <p:sldId id="261" r:id="rId17"/>
    <p:sldId id="270" r:id="rId18"/>
    <p:sldId id="287" r:id="rId19"/>
    <p:sldId id="288" r:id="rId20"/>
    <p:sldId id="289" r:id="rId21"/>
    <p:sldId id="290" r:id="rId22"/>
    <p:sldId id="271" r:id="rId23"/>
    <p:sldId id="262" r:id="rId24"/>
    <p:sldId id="264" r:id="rId25"/>
    <p:sldId id="265" r:id="rId26"/>
    <p:sldId id="306" r:id="rId27"/>
    <p:sldId id="266" r:id="rId28"/>
    <p:sldId id="307" r:id="rId29"/>
    <p:sldId id="267" r:id="rId30"/>
    <p:sldId id="268" r:id="rId31"/>
    <p:sldId id="296" r:id="rId32"/>
    <p:sldId id="273" r:id="rId33"/>
    <p:sldId id="286" r:id="rId34"/>
    <p:sldId id="275" r:id="rId35"/>
    <p:sldId id="276" r:id="rId36"/>
    <p:sldId id="274" r:id="rId37"/>
    <p:sldId id="298" r:id="rId38"/>
    <p:sldId id="269" r:id="rId39"/>
    <p:sldId id="308" r:id="rId40"/>
    <p:sldId id="303" r:id="rId41"/>
    <p:sldId id="285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25D"/>
    <a:srgbClr val="EC6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9B8B0-226F-4A64-8BCF-B65672B52E86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1A1F6-F12E-43A3-971C-5A97F187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7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0724-5BE8-46DA-92C9-7EA55AC8C9CA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91F2-4C9E-445C-A1C1-998EF168BF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5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0C41-2BA4-44B0-B193-78247646A8EE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E17-CEDE-4196-99B7-256D6609EB0A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A8-CD59-421B-B67D-1B789332575D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8413-DC6F-4737-8FD4-E40ACF63A363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F73C-7EBD-4CE6-B61E-DF6D35840C2D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909E-F2BD-4415-919B-852551658C4F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FBB0-8D0D-4D4A-B65F-0F08E872D21F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792-4F2C-451B-86B0-A8CC6CA041F0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3BF4-BABB-41DA-BCFC-BB81F5ECA132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BB1-A84C-40C6-B93F-A4699CCB2B3A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799F-FA69-4F3C-8DB6-5B81ECC09B9F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D7B029-B91F-4EA1-9D92-513B042200F6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E72414-F921-45E2-AB9C-307CDB15FE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upload.wikimedia.org/wikipedia/commons/3/36/Dornwarzen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hyperlink" Target="http://en.wikipedia.org/wiki/File:Wart_filiform_eyelid.jp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13360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3.06 Understand the </a:t>
            </a:r>
            <a:br>
              <a:rPr lang="en-US" sz="4400" dirty="0" smtClean="0">
                <a:latin typeface="Aharoni" pitchFamily="2" charset="-79"/>
                <a:cs typeface="Aharoni" pitchFamily="2" charset="-79"/>
              </a:rPr>
            </a:b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functions and disorders of </a:t>
            </a:r>
            <a:br>
              <a:rPr lang="en-US" sz="4400" dirty="0" smtClean="0">
                <a:latin typeface="Aharoni" pitchFamily="2" charset="-79"/>
                <a:cs typeface="Aharoni" pitchFamily="2" charset="-79"/>
              </a:rPr>
            </a:b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the integumentary system</a:t>
            </a:r>
            <a:endParaRPr lang="en-US" sz="4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2-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418" y="2098012"/>
            <a:ext cx="4038600" cy="40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Functions of the integumentary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67200" cy="443484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Nails</a:t>
            </a:r>
            <a:endParaRPr lang="en-US" sz="2200" dirty="0" smtClean="0"/>
          </a:p>
          <a:p>
            <a:pPr lvl="1"/>
            <a:r>
              <a:rPr lang="en-US" sz="2200" dirty="0" smtClean="0"/>
              <a:t>Protection of the distal phalanx</a:t>
            </a:r>
          </a:p>
          <a:p>
            <a:pPr lvl="1"/>
            <a:r>
              <a:rPr lang="en-US" sz="2200" dirty="0" smtClean="0"/>
              <a:t>What does the condition of a person’s nails tell about their general health?</a:t>
            </a:r>
          </a:p>
          <a:p>
            <a:pPr lvl="2"/>
            <a:r>
              <a:rPr lang="en-US" sz="1800" dirty="0" smtClean="0"/>
              <a:t>Color – Deficiencies/loss of nutrients</a:t>
            </a:r>
          </a:p>
          <a:p>
            <a:pPr lvl="2"/>
            <a:r>
              <a:rPr lang="en-US" sz="1800" dirty="0" smtClean="0"/>
              <a:t>Texture – Physical and mental conditions indicated</a:t>
            </a:r>
          </a:p>
          <a:p>
            <a:pPr lvl="3"/>
            <a:r>
              <a:rPr lang="en-US" sz="1600" dirty="0" smtClean="0"/>
              <a:t>Flaky: overconsumption of sugar</a:t>
            </a:r>
          </a:p>
          <a:p>
            <a:pPr lvl="3"/>
            <a:r>
              <a:rPr lang="en-US" sz="1600" dirty="0" smtClean="0"/>
              <a:t>Horizontal ridges: indicate high levels of stress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Functions of the integumentary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Glands</a:t>
            </a:r>
          </a:p>
          <a:p>
            <a:pPr lvl="1"/>
            <a:r>
              <a:rPr lang="en-US" sz="2800" dirty="0" smtClean="0"/>
              <a:t>Sudoriferous glands</a:t>
            </a:r>
          </a:p>
          <a:p>
            <a:pPr lvl="1"/>
            <a:r>
              <a:rPr lang="en-US" dirty="0" smtClean="0"/>
              <a:t>Why does sweat smell bad?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Sebaceous glands</a:t>
            </a:r>
          </a:p>
          <a:p>
            <a:pPr lvl="2"/>
            <a:r>
              <a:rPr lang="en-US" sz="1600" dirty="0" smtClean="0"/>
              <a:t>What role do sebaceous glands have in relation to pimples?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118" y="3047999"/>
            <a:ext cx="3754681" cy="235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jthompson\AppData\Local\Microsoft\Windows\Temporary Internet Files\Content.IE5\QCA9WR4M\MC9001045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39" y="3276600"/>
            <a:ext cx="1027743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5" descr="lesions.jpg"/>
          <p:cNvPicPr>
            <a:picLocks noChangeAspect="1"/>
          </p:cNvPicPr>
          <p:nvPr/>
        </p:nvPicPr>
        <p:blipFill rotWithShape="1">
          <a:blip r:embed="rId4" cstate="print"/>
          <a:srcRect l="4468" t="4542" r="75650" b="83254"/>
          <a:stretch/>
        </p:blipFill>
        <p:spPr>
          <a:xfrm>
            <a:off x="1415794" y="5334000"/>
            <a:ext cx="1356359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3973" y="570110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howcard Gothic" pitchFamily="82" charset="0"/>
              </a:rPr>
              <a:t>Pimple</a:t>
            </a:r>
            <a:endParaRPr lang="en-US" dirty="0"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414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Franklin Gothic Demi Cond" pitchFamily="34" charset="0"/>
              </a:rPr>
              <a:t>Functions of the integumentary system</a:t>
            </a:r>
            <a:endParaRPr lang="en-US" sz="4400" b="1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840325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functions of the skin?</a:t>
            </a:r>
          </a:p>
          <a:p>
            <a:endParaRPr lang="en-US" dirty="0" smtClean="0"/>
          </a:p>
          <a:p>
            <a:r>
              <a:rPr lang="en-US" dirty="0" smtClean="0"/>
              <a:t>What structures are involved in these functions?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899120">
            <a:off x="5680801" y="5390532"/>
            <a:ext cx="457200" cy="461665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 rot="20241215">
            <a:off x="528454" y="5418543"/>
            <a:ext cx="457200" cy="461665"/>
          </a:xfrm>
          <a:prstGeom prst="rect">
            <a:avLst/>
          </a:prstGeom>
          <a:solidFill>
            <a:schemeClr val="accent2"/>
          </a:solidFill>
          <a:ln cmpd="sng">
            <a:solidFill>
              <a:schemeClr val="tx1"/>
            </a:solidFill>
          </a:ln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 rot="1045374">
            <a:off x="1658829" y="5929723"/>
            <a:ext cx="457200" cy="461665"/>
          </a:xfrm>
          <a:prstGeom prst="rect">
            <a:avLst/>
          </a:prstGeom>
          <a:solidFill>
            <a:srgbClr val="00B050"/>
          </a:solidFill>
          <a:ln cmpd="sng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5679837"/>
            <a:ext cx="457200" cy="461665"/>
          </a:xfrm>
          <a:prstGeom prst="rect">
            <a:avLst/>
          </a:prstGeom>
          <a:solidFill>
            <a:srgbClr val="7030A0"/>
          </a:solidFill>
          <a:ln cmpd="sng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 rot="1097786">
            <a:off x="2727910" y="5474447"/>
            <a:ext cx="457200" cy="461665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  <a:effectLst>
            <a:glow rad="127000">
              <a:srgbClr val="7030A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 rot="20916936">
            <a:off x="6899066" y="5951252"/>
            <a:ext cx="457200" cy="461665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 rot="1063834">
            <a:off x="8077200" y="5520286"/>
            <a:ext cx="457200" cy="461665"/>
          </a:xfrm>
          <a:prstGeom prst="rect">
            <a:avLst/>
          </a:prstGeom>
          <a:solidFill>
            <a:srgbClr val="92D050"/>
          </a:solidFill>
          <a:ln cmpd="sng">
            <a:solidFill>
              <a:schemeClr val="tx1"/>
            </a:solidFill>
          </a:ln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7</a:t>
            </a:r>
          </a:p>
        </p:txBody>
      </p:sp>
      <p:pic>
        <p:nvPicPr>
          <p:cNvPr id="15" name="Picture 4" descr="02-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4173" y="1905000"/>
            <a:ext cx="3234802" cy="30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63294" y="1828800"/>
            <a:ext cx="2301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Showcard Gothic" pitchFamily="82" charset="0"/>
              </a:rPr>
              <a:t>review</a:t>
            </a:r>
            <a:endParaRPr lang="en-US" sz="3200" dirty="0">
              <a:solidFill>
                <a:schemeClr val="accent2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Functions of the integumentary system</a:t>
            </a:r>
            <a:endParaRPr lang="en-US" sz="4400" dirty="0"/>
          </a:p>
        </p:txBody>
      </p:sp>
      <p:pic>
        <p:nvPicPr>
          <p:cNvPr id="6" name="Content Placeholder 5" descr="skinrepai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42672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skin has remarkable ability to heal itself.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does this happen?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latin typeface="Franklin Gothic Demi Cond" pitchFamily="34" charset="0"/>
              </a:rPr>
              <a:t>Disorders of the integumentary system</a:t>
            </a:r>
            <a:endParaRPr lang="en-US" sz="4900" b="1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8458200" cy="5318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Acne vulgaris: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 Rounded MT Bold" pitchFamily="34" charset="0"/>
              </a:rPr>
              <a:t>What is acne vulgaris?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Disorder of sebaceous gland; overproduction of oil leading to clogged hair follicles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s/s: white heads, black heads, painful lumps beneath the skin, small, red, tender bumps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latin typeface="Franklin Gothic Demi Cond" pitchFamily="34" charset="0"/>
              </a:rPr>
              <a:t>Disorders of the integumentary system</a:t>
            </a:r>
            <a:endParaRPr lang="en-US" sz="4900" b="1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8458200" cy="53189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Acne vulgaris: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 Rounded MT Bold" pitchFamily="34" charset="0"/>
              </a:rPr>
              <a:t>How is it treated?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OTC Treatments, Topical Medications, Oral Medications, Light Therapy, Chemical Peel, Dermabrasion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 Rounded MT Bold" pitchFamily="34" charset="0"/>
              </a:rPr>
              <a:t>Can it be prevented</a:t>
            </a:r>
            <a:r>
              <a:rPr lang="en-US" sz="3000" dirty="0" smtClean="0">
                <a:latin typeface="Arial Rounded MT Bold" pitchFamily="34" charset="0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Wash face daily, use oil free make up removers, shower after strenuous activity</a:t>
            </a:r>
          </a:p>
          <a:p>
            <a:pPr lvl="0"/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495800" cy="4800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Athlete’s foot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What causes athlete’s foot?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Fungus: Tinea </a:t>
            </a:r>
            <a:r>
              <a:rPr lang="en-US" dirty="0" err="1" smtClean="0">
                <a:latin typeface="Arial Rounded MT Bold" pitchFamily="34" charset="0"/>
              </a:rPr>
              <a:t>Pedis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s/s: skin eruptions that may crack or form small blisters between toes, scaling skin</a:t>
            </a:r>
          </a:p>
          <a:p>
            <a:r>
              <a:rPr lang="en-US" sz="2800" dirty="0" smtClean="0">
                <a:latin typeface="Arial Rounded MT Bold" pitchFamily="34" charset="0"/>
              </a:rPr>
              <a:t>How is it treated?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Clean/dry area thoroughly, antifungal agent (topical cream, powder, etc.)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 descr="02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2991" y="2816976"/>
            <a:ext cx="3748003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Burns:</a:t>
            </a:r>
          </a:p>
          <a:p>
            <a:r>
              <a:rPr lang="en-US" sz="2800" dirty="0" smtClean="0">
                <a:latin typeface="Arial Rounded MT Bold" pitchFamily="34" charset="0"/>
              </a:rPr>
              <a:t>First-degree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Second-degree 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Third-degree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bur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719" y="1920875"/>
            <a:ext cx="2710081" cy="413558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Burns:</a:t>
            </a:r>
          </a:p>
          <a:p>
            <a:r>
              <a:rPr lang="en-US" dirty="0" smtClean="0">
                <a:latin typeface="Arial Rounded MT Bold" pitchFamily="34" charset="0"/>
              </a:rPr>
              <a:t>First-degree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02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204508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738321">
            <a:off x="1024129" y="3503482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Showcard Gothic" pitchFamily="82" charset="0"/>
              </a:rPr>
              <a:t>superficial</a:t>
            </a:r>
            <a:endParaRPr lang="en-US" sz="2800" dirty="0">
              <a:solidFill>
                <a:schemeClr val="accent2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402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Burns:</a:t>
            </a:r>
          </a:p>
          <a:p>
            <a:r>
              <a:rPr lang="en-US" dirty="0" smtClean="0">
                <a:latin typeface="Arial Rounded MT Bold" pitchFamily="34" charset="0"/>
              </a:rPr>
              <a:t>Second degree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bur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719" y="1920875"/>
            <a:ext cx="2735993" cy="41751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738321">
            <a:off x="1024129" y="3288039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Showcard Gothic" pitchFamily="82" charset="0"/>
              </a:rPr>
              <a:t>Partial thickness</a:t>
            </a:r>
            <a:endParaRPr lang="en-US" sz="2800" dirty="0">
              <a:solidFill>
                <a:schemeClr val="accent2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009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Essential Questions: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What are the functions of the integumentary system?</a:t>
            </a:r>
          </a:p>
          <a:p>
            <a:endParaRPr lang="en-US" sz="1000" dirty="0" smtClean="0"/>
          </a:p>
          <a:p>
            <a:r>
              <a:rPr lang="en-US" dirty="0" smtClean="0"/>
              <a:t>What are some disorders of the integumentary system?</a:t>
            </a:r>
          </a:p>
          <a:p>
            <a:endParaRPr lang="en-US" sz="1000" dirty="0" smtClean="0"/>
          </a:p>
          <a:p>
            <a:r>
              <a:rPr lang="en-US" dirty="0" smtClean="0"/>
              <a:t>How are integumentary system disorders treated?</a:t>
            </a:r>
          </a:p>
          <a:p>
            <a:endParaRPr lang="en-US" sz="1000" dirty="0" smtClean="0"/>
          </a:p>
          <a:p>
            <a:r>
              <a:rPr lang="en-US" dirty="0" smtClean="0"/>
              <a:t>How do you relate the integumentary system to the body’s communication systems?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Burns:</a:t>
            </a:r>
          </a:p>
          <a:p>
            <a:r>
              <a:rPr lang="en-US" dirty="0" smtClean="0">
                <a:latin typeface="Arial Rounded MT Bold" pitchFamily="34" charset="0"/>
              </a:rPr>
              <a:t>Third-degree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738321">
            <a:off x="1024129" y="3503482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Showcard Gothic" pitchFamily="82" charset="0"/>
              </a:rPr>
              <a:t>Full thickness</a:t>
            </a:r>
            <a:endParaRPr lang="en-US" sz="2800" dirty="0">
              <a:solidFill>
                <a:schemeClr val="accent2"/>
              </a:solidFill>
              <a:latin typeface="Showcard Gothic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798312" cy="376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0724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895600" cy="4023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Burns:</a:t>
            </a:r>
          </a:p>
          <a:p>
            <a:pPr lvl="0"/>
            <a:r>
              <a:rPr lang="en-US" dirty="0" smtClean="0">
                <a:latin typeface="Arial Rounded MT Bold" pitchFamily="34" charset="0"/>
              </a:rPr>
              <a:t>Compare the different degrees of burns.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4" name="Picture 2" descr="02-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5076"/>
            <a:ext cx="4419600" cy="47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3007" y="3048000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4343" y="4495800"/>
            <a:ext cx="15148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3006" y="5971685"/>
            <a:ext cx="14599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8531" y="3057144"/>
            <a:ext cx="1382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28791" y="4495800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18531" y="5991235"/>
            <a:ext cx="13060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200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Franklin Gothic Demi Cond" pitchFamily="34" charset="0"/>
              </a:rPr>
              <a:t>Disorders </a:t>
            </a:r>
            <a:r>
              <a:rPr lang="en-US" sz="4900" b="1" dirty="0">
                <a:latin typeface="Franklin Gothic Demi Cond" pitchFamily="34" charset="0"/>
              </a:rPr>
              <a:t>of the integumentary system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Burns:</a:t>
            </a:r>
          </a:p>
          <a:p>
            <a:pPr algn="ctr">
              <a:buNone/>
            </a:pPr>
            <a:r>
              <a:rPr lang="en-US" sz="3000" b="1" dirty="0" smtClean="0">
                <a:solidFill>
                  <a:schemeClr val="accent2"/>
                </a:solidFill>
                <a:latin typeface="Algerian" pitchFamily="82" charset="0"/>
              </a:rPr>
              <a:t>Rule of Nines</a:t>
            </a:r>
          </a:p>
          <a:p>
            <a:r>
              <a:rPr lang="en-US" sz="2800" dirty="0" smtClean="0">
                <a:latin typeface="Arial Rounded MT Bold" pitchFamily="34" charset="0"/>
              </a:rPr>
              <a:t>Used to quickly assess percentage of body surface burned.</a:t>
            </a:r>
          </a:p>
          <a:p>
            <a:r>
              <a:rPr lang="en-US" sz="2800" dirty="0" smtClean="0">
                <a:latin typeface="Arial Rounded MT Bold" pitchFamily="34" charset="0"/>
              </a:rPr>
              <a:t>Can be used to determine extent of treatment needed.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6" name="Content Placeholder 5" descr="rule of nin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362200"/>
            <a:ext cx="4495800" cy="39584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4999"/>
            <a:ext cx="4724400" cy="4816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Dermatitis/Eczema</a:t>
            </a:r>
          </a:p>
          <a:p>
            <a:r>
              <a:rPr lang="en-US" sz="2800" dirty="0" err="1" smtClean="0">
                <a:latin typeface="Arial Rounded MT Bold" pitchFamily="34" charset="0"/>
              </a:rPr>
              <a:t>dermat</a:t>
            </a:r>
            <a:r>
              <a:rPr lang="en-US" sz="2800" dirty="0" smtClean="0">
                <a:latin typeface="Arial Rounded MT Bold" pitchFamily="34" charset="0"/>
              </a:rPr>
              <a:t>-               -itis 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How are dermatitis and eczema similar?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Symptomatically similar (redness, irritation, itching)</a:t>
            </a:r>
          </a:p>
          <a:p>
            <a:r>
              <a:rPr lang="en-US" sz="2800" dirty="0" smtClean="0">
                <a:latin typeface="Arial Rounded MT Bold" pitchFamily="34" charset="0"/>
              </a:rPr>
              <a:t>How are they different?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Dermatitis is non-specific, Eczema can be acute or chronic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Eczema will typically cause scaly or peeling skin</a:t>
            </a:r>
          </a:p>
          <a:p>
            <a:r>
              <a:rPr lang="en-US" sz="2800" dirty="0" smtClean="0">
                <a:latin typeface="Arial Rounded MT Bold" pitchFamily="34" charset="0"/>
              </a:rPr>
              <a:t>What is the treatment?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Wash the area of the irritant, apply topical ointment to treat inflammation/itching</a:t>
            </a:r>
          </a:p>
          <a:p>
            <a:pPr>
              <a:buNone/>
            </a:pPr>
            <a:r>
              <a:rPr lang="en-US" sz="2800" dirty="0" smtClean="0">
                <a:latin typeface="Arial Rounded MT Bold" pitchFamily="34" charset="0"/>
              </a:rPr>
              <a:t>	</a:t>
            </a:r>
            <a:endParaRPr lang="en-US" dirty="0"/>
          </a:p>
        </p:txBody>
      </p:sp>
      <p:pic>
        <p:nvPicPr>
          <p:cNvPr id="8" name="Content Placeholder 7" descr="dermat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828800"/>
            <a:ext cx="2302018" cy="204879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218" name="Picture 2" descr="02-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244025"/>
            <a:ext cx="1888726" cy="28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29512"/>
            <a:ext cx="5943600" cy="4605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HerpeS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Simplex Virus</a:t>
            </a:r>
            <a:endParaRPr lang="en-US" sz="28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 pitchFamily="34" charset="0"/>
              </a:rPr>
              <a:t>Aka cold sores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HSV type 1         HSV type 2 </a:t>
            </a:r>
          </a:p>
          <a:p>
            <a:r>
              <a:rPr lang="en-US" sz="2800" dirty="0" smtClean="0">
                <a:latin typeface="Arial Rounded MT Bold" pitchFamily="34" charset="0"/>
              </a:rPr>
              <a:t>What are the symptoms?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Tingling, itching, blisters, oozing/crusting, </a:t>
            </a:r>
          </a:p>
          <a:p>
            <a:r>
              <a:rPr lang="en-US" sz="2800" dirty="0" smtClean="0">
                <a:latin typeface="Arial Rounded MT Bold" pitchFamily="34" charset="0"/>
              </a:rPr>
              <a:t>How is it spread?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Oral contact</a:t>
            </a:r>
          </a:p>
          <a:p>
            <a:r>
              <a:rPr lang="en-US" sz="2800" dirty="0" smtClean="0">
                <a:latin typeface="Arial Rounded MT Bold" pitchFamily="34" charset="0"/>
              </a:rPr>
              <a:t>What is the prognosis?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Treat symptomatically, may be recurring</a:t>
            </a:r>
          </a:p>
          <a:p>
            <a:pPr lvl="0">
              <a:buNone/>
            </a:pPr>
            <a:endParaRPr lang="en-US" sz="2800" dirty="0" smtClean="0">
              <a:latin typeface="Arial Rounded MT Bold" pitchFamily="34" charset="0"/>
            </a:endParaRPr>
          </a:p>
        </p:txBody>
      </p:sp>
      <p:pic>
        <p:nvPicPr>
          <p:cNvPr id="6" name="Content Placeholder 5" descr="skin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0143" y="1436336"/>
            <a:ext cx="3357033" cy="2971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Impetigo</a:t>
            </a:r>
            <a:endParaRPr lang="en-US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What are some risk factors in contracting impetigo?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Common in ages 2-6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Sports Participation (football, wrestling, skin to skin contact)</a:t>
            </a:r>
            <a:endParaRPr lang="en-US" sz="2800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 descr="skin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01008" y="2524088"/>
            <a:ext cx="1580896" cy="166996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122" name="Picture 2" descr="16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399"/>
            <a:ext cx="2533809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Impetigo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What two bacteria cause impetigo?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Staphylococcus or streptococcus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How is it treated?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 descr="skin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01008" y="2524088"/>
            <a:ext cx="1580896" cy="166996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122" name="Picture 2" descr="16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399"/>
            <a:ext cx="2533809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829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67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Psoriasis</a:t>
            </a:r>
          </a:p>
          <a:p>
            <a:r>
              <a:rPr lang="en-US" sz="2800" dirty="0" smtClean="0">
                <a:latin typeface="Arial Rounded MT Bold" pitchFamily="34" charset="0"/>
              </a:rPr>
              <a:t>Changes the cell cycle of skin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Rapid build up of extra cells superficially</a:t>
            </a:r>
            <a:endParaRPr lang="en-US" dirty="0">
              <a:latin typeface="Arial Rounded MT Bold" pitchFamily="34" charset="0"/>
            </a:endParaRPr>
          </a:p>
          <a:p>
            <a:pPr lvl="1"/>
            <a:r>
              <a:rPr lang="en-US" dirty="0" smtClean="0">
                <a:latin typeface="Arial Rounded MT Bold" pitchFamily="34" charset="0"/>
              </a:rPr>
              <a:t>Dry, reddish patches covered with silvery-white scales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skin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514600"/>
            <a:ext cx="2670257" cy="3124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6785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Psoriasis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Who is likely to have psoriasis?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Family history, viral/bacterial infections, obesity, smoking, stress</a:t>
            </a:r>
          </a:p>
          <a:p>
            <a:r>
              <a:rPr lang="en-US" sz="2800" dirty="0" smtClean="0">
                <a:latin typeface="Arial Rounded MT Bold" pitchFamily="34" charset="0"/>
              </a:rPr>
              <a:t> What is the treatment?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No credible treatment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Moisturizers recommended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skin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514600"/>
            <a:ext cx="2670257" cy="3124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5463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648200" cy="318531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Ringworm</a:t>
            </a:r>
          </a:p>
          <a:p>
            <a:r>
              <a:rPr lang="en-US" sz="2800" dirty="0" smtClean="0">
                <a:latin typeface="Arial Rounded MT Bold" pitchFamily="34" charset="0"/>
              </a:rPr>
              <a:t>How is it spread?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Direct contact</a:t>
            </a:r>
          </a:p>
          <a:p>
            <a:r>
              <a:rPr lang="en-US" sz="2800" dirty="0" smtClean="0">
                <a:latin typeface="Arial Rounded MT Bold" pitchFamily="34" charset="0"/>
              </a:rPr>
              <a:t>What causes ringworm?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Fungus</a:t>
            </a:r>
          </a:p>
          <a:p>
            <a:r>
              <a:rPr lang="en-US" sz="2800" dirty="0" smtClean="0">
                <a:latin typeface="Arial Rounded MT Bold" pitchFamily="34" charset="0"/>
              </a:rPr>
              <a:t>What is the medical term?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Tinea </a:t>
            </a:r>
            <a:r>
              <a:rPr lang="en-US" dirty="0" err="1" smtClean="0">
                <a:latin typeface="Arial Rounded MT Bold" pitchFamily="34" charset="0"/>
              </a:rPr>
              <a:t>corporis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How is it treated?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Antifungal medication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146" name="Picture 2" descr="02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95360"/>
            <a:ext cx="2651419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 descr="ringwor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95244" y="4343400"/>
            <a:ext cx="2466975" cy="1847850"/>
          </a:xfrm>
        </p:spPr>
      </p:pic>
      <p:sp>
        <p:nvSpPr>
          <p:cNvPr id="8" name="TextBox 7"/>
          <p:cNvSpPr txBox="1"/>
          <p:nvPr/>
        </p:nvSpPr>
        <p:spPr>
          <a:xfrm>
            <a:off x="5486400" y="1979414"/>
            <a:ext cx="320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examples of ringworm</a:t>
            </a:r>
          </a:p>
          <a:p>
            <a:r>
              <a:rPr lang="en-US" dirty="0" smtClean="0"/>
              <a:t>How would this be diagnosed?</a:t>
            </a: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414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Franklin Gothic Demi Cond" pitchFamily="34" charset="0"/>
              </a:rPr>
              <a:t>Functions of the integumentary system</a:t>
            </a:r>
            <a:endParaRPr lang="en-US" sz="4400" b="1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840325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functions of the skin?</a:t>
            </a:r>
          </a:p>
          <a:p>
            <a:endParaRPr lang="en-US" dirty="0" smtClean="0"/>
          </a:p>
          <a:p>
            <a:r>
              <a:rPr lang="en-US" dirty="0" smtClean="0"/>
              <a:t>What structures are involved in these functions?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5" descr="ha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3200400"/>
            <a:ext cx="4038600" cy="1978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99120">
            <a:off x="5680801" y="5390532"/>
            <a:ext cx="457200" cy="461665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 rot="20241215">
            <a:off x="528454" y="5418543"/>
            <a:ext cx="457200" cy="461665"/>
          </a:xfrm>
          <a:prstGeom prst="rect">
            <a:avLst/>
          </a:prstGeom>
          <a:solidFill>
            <a:schemeClr val="accent2"/>
          </a:solidFill>
          <a:ln cmpd="sng">
            <a:solidFill>
              <a:schemeClr val="tx1"/>
            </a:solidFill>
          </a:ln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 rot="1045374">
            <a:off x="1658829" y="5929723"/>
            <a:ext cx="457200" cy="461665"/>
          </a:xfrm>
          <a:prstGeom prst="rect">
            <a:avLst/>
          </a:prstGeom>
          <a:solidFill>
            <a:srgbClr val="00B050"/>
          </a:solidFill>
          <a:ln cmpd="sng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5679837"/>
            <a:ext cx="457200" cy="461665"/>
          </a:xfrm>
          <a:prstGeom prst="rect">
            <a:avLst/>
          </a:prstGeom>
          <a:solidFill>
            <a:srgbClr val="7030A0"/>
          </a:solidFill>
          <a:ln cmpd="sng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 rot="1097786">
            <a:off x="2727910" y="5474447"/>
            <a:ext cx="457200" cy="461665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  <a:effectLst>
            <a:glow rad="127000">
              <a:srgbClr val="7030A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 rot="20916936">
            <a:off x="6899066" y="5951252"/>
            <a:ext cx="457200" cy="461665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 rot="1063834">
            <a:off x="8077200" y="5520286"/>
            <a:ext cx="457200" cy="461665"/>
          </a:xfrm>
          <a:prstGeom prst="rect">
            <a:avLst/>
          </a:prstGeom>
          <a:solidFill>
            <a:srgbClr val="92D050"/>
          </a:solidFill>
          <a:ln cmpd="sng">
            <a:solidFill>
              <a:schemeClr val="tx1"/>
            </a:solidFill>
          </a:ln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skin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10400" y="4114800"/>
            <a:ext cx="1266825" cy="213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5181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Scabies 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What is the cause of scabies?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Mites</a:t>
            </a:r>
          </a:p>
          <a:p>
            <a:r>
              <a:rPr lang="en-US" sz="2800" dirty="0" smtClean="0">
                <a:latin typeface="Arial Rounded MT Bold" pitchFamily="34" charset="0"/>
              </a:rPr>
              <a:t>Is it contagious?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Yes, spreads through contact</a:t>
            </a:r>
          </a:p>
          <a:p>
            <a:r>
              <a:rPr lang="en-US" sz="2800" dirty="0" smtClean="0">
                <a:latin typeface="Arial Rounded MT Bold" pitchFamily="34" charset="0"/>
              </a:rPr>
              <a:t>How is it treated?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Prescription medication</a:t>
            </a:r>
          </a:p>
          <a:p>
            <a:r>
              <a:rPr lang="en-US" sz="2800" dirty="0" smtClean="0">
                <a:latin typeface="Arial Rounded MT Bold" pitchFamily="34" charset="0"/>
              </a:rPr>
              <a:t>How is it prevented?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Clean clothes/sheets/towels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Starve the mites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170" name="Picture 2" descr="02-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956">
            <a:off x="5276850" y="1870911"/>
            <a:ext cx="3771900" cy="22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739640" cy="41759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Shingles 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What is the cause of shingles?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Herpes Zoster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Is it contagious?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Initially; </a:t>
            </a:r>
            <a:r>
              <a:rPr lang="en-US" dirty="0" smtClean="0">
                <a:latin typeface="Arial Rounded MT Bold" pitchFamily="34" charset="0"/>
              </a:rPr>
              <a:t>once the rash crusts = no longer contagious</a:t>
            </a:r>
          </a:p>
          <a:p>
            <a:r>
              <a:rPr lang="en-US" sz="2800" dirty="0" smtClean="0">
                <a:latin typeface="Arial Rounded MT Bold" pitchFamily="34" charset="0"/>
              </a:rPr>
              <a:t>Who is most at risk?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Over 50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History of Chicken Pox</a:t>
            </a:r>
          </a:p>
          <a:p>
            <a:r>
              <a:rPr lang="en-US" sz="2800" dirty="0" smtClean="0">
                <a:latin typeface="Arial Rounded MT Bold" pitchFamily="34" charset="0"/>
              </a:rPr>
              <a:t>How is it prevented?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Vaccine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2514600"/>
            <a:ext cx="3164615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8448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257800" cy="443484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n-US" sz="128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Skin cancer</a:t>
            </a:r>
          </a:p>
          <a:p>
            <a:pPr lvl="0">
              <a:buNone/>
            </a:pPr>
            <a:endParaRPr lang="en-US" sz="6700" dirty="0" smtClean="0"/>
          </a:p>
          <a:p>
            <a:r>
              <a:rPr lang="en-US" sz="11200" dirty="0" smtClean="0"/>
              <a:t>What are the risk factors for developing skin cancer?</a:t>
            </a:r>
          </a:p>
          <a:p>
            <a:pPr lvl="1"/>
            <a:r>
              <a:rPr lang="en-US" sz="11000" dirty="0" smtClean="0"/>
              <a:t>Family history, UV Light</a:t>
            </a:r>
            <a:endParaRPr lang="en-US" sz="8000" dirty="0" smtClean="0"/>
          </a:p>
          <a:p>
            <a:r>
              <a:rPr lang="en-US" sz="11200" dirty="0" smtClean="0"/>
              <a:t>How can it be prevented?	</a:t>
            </a:r>
          </a:p>
          <a:p>
            <a:pPr lvl="1"/>
            <a:r>
              <a:rPr lang="en-US" sz="8400" dirty="0" smtClean="0"/>
              <a:t>Sunscreen, protective clothing, avoid tanning beds</a:t>
            </a:r>
          </a:p>
          <a:p>
            <a:r>
              <a:rPr lang="en-US" sz="11200" dirty="0" smtClean="0"/>
              <a:t>Three types:</a:t>
            </a:r>
          </a:p>
          <a:p>
            <a:pPr lvl="1"/>
            <a:r>
              <a:rPr lang="en-US" sz="9400" dirty="0" smtClean="0"/>
              <a:t>Basal cell carcinoma </a:t>
            </a:r>
          </a:p>
          <a:p>
            <a:pPr lvl="1"/>
            <a:r>
              <a:rPr lang="en-US" sz="9400" dirty="0" smtClean="0"/>
              <a:t>Squamous cell carcinoma</a:t>
            </a:r>
          </a:p>
          <a:p>
            <a:pPr lvl="1"/>
            <a:r>
              <a:rPr lang="en-US" sz="9400" dirty="0" smtClean="0"/>
              <a:t>Malignant melanoma</a:t>
            </a:r>
            <a:r>
              <a:rPr lang="en-US" sz="7000" b="1" dirty="0" smtClean="0"/>
              <a:t>	</a:t>
            </a:r>
          </a:p>
          <a:p>
            <a:pPr lvl="2"/>
            <a:endParaRPr lang="en-US" sz="7200" b="1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194" name="Picture 2" descr="Illustration showing where skin cancer develops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145948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en-US" sz="67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Skin cancer</a:t>
            </a:r>
          </a:p>
          <a:p>
            <a:pPr>
              <a:buNone/>
            </a:pPr>
            <a:endParaRPr lang="en-US" sz="6200" b="1" dirty="0" smtClean="0"/>
          </a:p>
          <a:p>
            <a:pPr marL="0" indent="0">
              <a:buNone/>
            </a:pPr>
            <a:r>
              <a:rPr lang="en-US" sz="7000" b="1" dirty="0" smtClean="0"/>
              <a:t>Basal cell carcinoma</a:t>
            </a:r>
            <a:r>
              <a:rPr lang="en-US" sz="7000" dirty="0" smtClean="0"/>
              <a:t>	</a:t>
            </a:r>
          </a:p>
          <a:p>
            <a:r>
              <a:rPr lang="en-US" sz="7000" dirty="0" smtClean="0"/>
              <a:t>What is distinctive about this type of skin cancer?</a:t>
            </a:r>
          </a:p>
          <a:p>
            <a:pPr lvl="1"/>
            <a:r>
              <a:rPr lang="en-US" sz="6800" dirty="0" smtClean="0"/>
              <a:t>Most common, least malignant</a:t>
            </a:r>
          </a:p>
          <a:p>
            <a:r>
              <a:rPr lang="en-US" sz="7000" dirty="0" smtClean="0"/>
              <a:t>Where does it usually form?</a:t>
            </a:r>
            <a:endParaRPr lang="en-US" dirty="0"/>
          </a:p>
          <a:p>
            <a:pPr lvl="1"/>
            <a:r>
              <a:rPr lang="en-US" sz="6800" dirty="0" smtClean="0"/>
              <a:t>On the face</a:t>
            </a:r>
          </a:p>
        </p:txBody>
      </p:sp>
      <p:pic>
        <p:nvPicPr>
          <p:cNvPr id="6" name="Content Placeholder 5" descr="bas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590800"/>
            <a:ext cx="3568877" cy="321198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664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Skin Cancer</a:t>
            </a:r>
          </a:p>
          <a:p>
            <a:pPr>
              <a:buNone/>
            </a:pPr>
            <a:r>
              <a:rPr lang="en-US" b="1" dirty="0" smtClean="0"/>
              <a:t>Squamous cell carcinoma</a:t>
            </a:r>
          </a:p>
          <a:p>
            <a:r>
              <a:rPr lang="en-US" dirty="0" smtClean="0"/>
              <a:t>How is squamous cell carcinoma different from basil cell carcinoma?</a:t>
            </a:r>
          </a:p>
          <a:p>
            <a:pPr lvl="1"/>
            <a:r>
              <a:rPr lang="en-US" dirty="0" smtClean="0"/>
              <a:t>Grows rapidly, metastasizes to the lymph nodes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squamo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69877"/>
            <a:ext cx="4038600" cy="333588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1" y="1920085"/>
            <a:ext cx="56388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Skin cancer </a:t>
            </a:r>
          </a:p>
          <a:p>
            <a:pPr>
              <a:buNone/>
            </a:pPr>
            <a:r>
              <a:rPr lang="en-US" b="1" dirty="0" smtClean="0"/>
              <a:t>Malignant melanoma</a:t>
            </a:r>
          </a:p>
          <a:p>
            <a:pPr lvl="1"/>
            <a:r>
              <a:rPr lang="en-US" dirty="0" smtClean="0"/>
              <a:t>How is malignant melanoma different from the other skin cancers?</a:t>
            </a:r>
          </a:p>
          <a:p>
            <a:pPr lvl="2"/>
            <a:r>
              <a:rPr lang="en-US" dirty="0" smtClean="0"/>
              <a:t>Occurs in the melanocytes</a:t>
            </a:r>
          </a:p>
          <a:p>
            <a:pPr lvl="2"/>
            <a:r>
              <a:rPr lang="en-US" dirty="0" smtClean="0"/>
              <a:t>Appears as black/brown, irregular patch; occurs suddenly</a:t>
            </a:r>
          </a:p>
          <a:p>
            <a:pPr lvl="1"/>
            <a:r>
              <a:rPr lang="en-US" dirty="0" smtClean="0"/>
              <a:t>How are skin cancers treated?</a:t>
            </a:r>
          </a:p>
          <a:p>
            <a:pPr lvl="2"/>
            <a:r>
              <a:rPr lang="en-US" dirty="0" smtClean="0"/>
              <a:t>Surgical removal, chemotherapy</a:t>
            </a:r>
            <a:endParaRPr lang="en-US" dirty="0"/>
          </a:p>
        </p:txBody>
      </p:sp>
      <p:pic>
        <p:nvPicPr>
          <p:cNvPr id="6" name="Content Placeholder 5" descr="melan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46981" y="2111375"/>
            <a:ext cx="3263703" cy="36575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46996"/>
            <a:ext cx="3429000" cy="3962399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n-US" sz="128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Skin lesions:</a:t>
            </a:r>
          </a:p>
          <a:p>
            <a:pPr lvl="0">
              <a:buNone/>
            </a:pPr>
            <a:r>
              <a:rPr lang="en-US" sz="5900" b="1" dirty="0" smtClean="0"/>
              <a:t>	</a:t>
            </a:r>
          </a:p>
          <a:p>
            <a:pPr marL="273050" lvl="0" indent="11113">
              <a:buNone/>
            </a:pPr>
            <a:r>
              <a:rPr lang="en-US" sz="8600" b="1" dirty="0" smtClean="0"/>
              <a:t>Discuss the characteristics of the different skin lesions.</a:t>
            </a:r>
            <a:endParaRPr lang="en-US" sz="8600" b="1" dirty="0"/>
          </a:p>
          <a:p>
            <a:pPr lvl="0">
              <a:buNone/>
            </a:pPr>
            <a:endParaRPr lang="en-US" sz="9800" b="1" dirty="0" smtClean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  <a:p>
            <a:pPr marL="0" indent="0">
              <a:buNone/>
            </a:pPr>
            <a:endParaRPr lang="en-US" sz="3000" dirty="0" smtClean="0">
              <a:latin typeface="Arial Rounded MT Bold" pitchFamily="34" charset="0"/>
            </a:endParaRPr>
          </a:p>
          <a:p>
            <a:pPr lvl="0"/>
            <a:endParaRPr lang="en-US" sz="4000" dirty="0" smtClean="0">
              <a:latin typeface="Tw Cen MT Condensed Extra Bold" pitchFamily="34" charset="0"/>
            </a:endParaRPr>
          </a:p>
          <a:p>
            <a:pPr lvl="0"/>
            <a:endParaRPr lang="en-US" sz="4000" dirty="0">
              <a:latin typeface="Tw Cen MT Condensed Extra Bold" pitchFamily="34" charset="0"/>
            </a:endParaRPr>
          </a:p>
          <a:p>
            <a:pPr marL="0" indent="0">
              <a:buNone/>
            </a:pPr>
            <a:endParaRPr lang="en-US" sz="4000" dirty="0">
              <a:latin typeface="Tw Cen MT Condensed Extra Bold" pitchFamily="34" charset="0"/>
            </a:endParaRPr>
          </a:p>
          <a:p>
            <a:pPr lvl="0"/>
            <a:endParaRPr lang="en-US" sz="4000" dirty="0" smtClean="0">
              <a:latin typeface="Tw Cen MT Condensed Extra Bold" pitchFamily="34" charset="0"/>
            </a:endParaRPr>
          </a:p>
          <a:p>
            <a:pPr marL="0" indent="0">
              <a:buNone/>
            </a:pPr>
            <a:endParaRPr lang="en-US" sz="4000" dirty="0" smtClean="0">
              <a:latin typeface="Tw Cen MT Condensed Extra Bold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 Rounded MT Bold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146" name="Picture 2" descr="02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8298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724400" cy="4678525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US" sz="46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Skin lesions:</a:t>
            </a:r>
          </a:p>
          <a:p>
            <a:pPr marL="0" indent="0">
              <a:buNone/>
            </a:pPr>
            <a:r>
              <a:rPr lang="en-US" sz="3000" dirty="0" smtClean="0">
                <a:latin typeface="Arial Rounded MT Bold" pitchFamily="34" charset="0"/>
              </a:rPr>
              <a:t>Compare these types of skin lesions.</a:t>
            </a:r>
          </a:p>
          <a:p>
            <a:pPr marL="0" indent="0">
              <a:buNone/>
            </a:pPr>
            <a:r>
              <a:rPr lang="en-US" sz="4000" dirty="0" smtClean="0">
                <a:latin typeface="Tw Cen MT Condensed Extra Bold" pitchFamily="34" charset="0"/>
              </a:rPr>
              <a:t>Macule				</a:t>
            </a:r>
          </a:p>
          <a:p>
            <a:pPr lvl="0"/>
            <a:endParaRPr lang="en-US" sz="4000" dirty="0" smtClean="0">
              <a:latin typeface="Tw Cen MT Condensed Extra Bold" pitchFamily="34" charset="0"/>
            </a:endParaRPr>
          </a:p>
          <a:p>
            <a:pPr lvl="0"/>
            <a:endParaRPr lang="en-US" sz="4000" dirty="0">
              <a:latin typeface="Tw Cen MT Condensed Extra Bold" pitchFamily="34" charset="0"/>
            </a:endParaRPr>
          </a:p>
          <a:p>
            <a:pPr marL="1033463" lvl="0" indent="0">
              <a:buNone/>
            </a:pPr>
            <a:r>
              <a:rPr lang="en-US" sz="4000" dirty="0" smtClean="0">
                <a:latin typeface="Tw Cen MT Condensed Extra Bold" pitchFamily="34" charset="0"/>
              </a:rPr>
              <a:t>    Papule</a:t>
            </a:r>
            <a:endParaRPr lang="en-US" sz="4000" dirty="0">
              <a:latin typeface="Tw Cen MT Condensed Extra Bold" pitchFamily="34" charset="0"/>
            </a:endParaRPr>
          </a:p>
          <a:p>
            <a:pPr marL="0" indent="0">
              <a:buNone/>
            </a:pPr>
            <a:endParaRPr lang="en-US" sz="4000" dirty="0">
              <a:latin typeface="Tw Cen MT Condensed Extra Bold" pitchFamily="34" charset="0"/>
            </a:endParaRPr>
          </a:p>
          <a:p>
            <a:pPr lvl="0"/>
            <a:endParaRPr lang="en-US" sz="4000" dirty="0" smtClean="0">
              <a:latin typeface="Tw Cen MT Condensed Extra Bold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w Cen MT Condensed Extra Bold" pitchFamily="34" charset="0"/>
              </a:rPr>
              <a:t>    Pustule</a:t>
            </a:r>
          </a:p>
          <a:p>
            <a:pPr>
              <a:buNone/>
            </a:pPr>
            <a:r>
              <a:rPr lang="en-US" sz="4000" dirty="0" smtClean="0">
                <a:latin typeface="Arial Rounded MT Bold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6" name="Content Placeholder 5" descr="lesions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4759" t="17763" r="74019" b="70237"/>
          <a:stretch/>
        </p:blipFill>
        <p:spPr>
          <a:xfrm>
            <a:off x="1981200" y="2708201"/>
            <a:ext cx="1078992" cy="6701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Content Placeholder 5" descr="lesions.jpg"/>
          <p:cNvPicPr>
            <a:picLocks noChangeAspect="1"/>
          </p:cNvPicPr>
          <p:nvPr/>
        </p:nvPicPr>
        <p:blipFill rotWithShape="1">
          <a:blip r:embed="rId2" cstate="print"/>
          <a:srcRect l="4468" t="4542" r="75650" b="83254"/>
          <a:stretch/>
        </p:blipFill>
        <p:spPr>
          <a:xfrm>
            <a:off x="3657600" y="3869761"/>
            <a:ext cx="1036320" cy="698643"/>
          </a:xfrm>
          <a:prstGeom prst="rect">
            <a:avLst/>
          </a:prstGeom>
        </p:spPr>
      </p:pic>
      <p:pic>
        <p:nvPicPr>
          <p:cNvPr id="8" name="Content Placeholder 5" descr="lesions.jpg"/>
          <p:cNvPicPr>
            <a:picLocks noChangeAspect="1"/>
          </p:cNvPicPr>
          <p:nvPr/>
        </p:nvPicPr>
        <p:blipFill rotWithShape="1">
          <a:blip r:embed="rId2" cstate="print"/>
          <a:srcRect l="50934" t="57017" r="27173" b="30779"/>
          <a:stretch/>
        </p:blipFill>
        <p:spPr>
          <a:xfrm>
            <a:off x="2568956" y="5072389"/>
            <a:ext cx="1143508" cy="700107"/>
          </a:xfrm>
          <a:prstGeom prst="rect">
            <a:avLst/>
          </a:prstGeom>
        </p:spPr>
      </p:pic>
      <p:pic>
        <p:nvPicPr>
          <p:cNvPr id="9" name="Content Placeholder 5" descr="lesions.jpg"/>
          <p:cNvPicPr>
            <a:picLocks noChangeAspect="1"/>
          </p:cNvPicPr>
          <p:nvPr/>
        </p:nvPicPr>
        <p:blipFill rotWithShape="1">
          <a:blip r:embed="rId2" cstate="print"/>
          <a:srcRect l="3946" t="83592" r="74608" b="4205"/>
          <a:stretch/>
        </p:blipFill>
        <p:spPr>
          <a:xfrm>
            <a:off x="5009544" y="2667000"/>
            <a:ext cx="1124712" cy="702945"/>
          </a:xfrm>
          <a:prstGeom prst="rect">
            <a:avLst/>
          </a:prstGeom>
        </p:spPr>
      </p:pic>
      <p:pic>
        <p:nvPicPr>
          <p:cNvPr id="10" name="Content Placeholder 5" descr="lesions.jpg"/>
          <p:cNvPicPr>
            <a:picLocks noChangeAspect="1"/>
          </p:cNvPicPr>
          <p:nvPr/>
        </p:nvPicPr>
        <p:blipFill rotWithShape="1">
          <a:blip r:embed="rId2" cstate="print"/>
          <a:srcRect l="4319" t="70373" r="75352" b="17220"/>
          <a:stretch/>
        </p:blipFill>
        <p:spPr>
          <a:xfrm>
            <a:off x="5242248" y="4782641"/>
            <a:ext cx="1295712" cy="868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37960" y="5389586"/>
            <a:ext cx="10192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w Cen MT Condensed Extra Bold" pitchFamily="34" charset="0"/>
              </a:rPr>
              <a:t>Vesicle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2584" y="3170872"/>
            <a:ext cx="7986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w Cen MT Condensed Extra Bold" pitchFamily="34" charset="0"/>
              </a:rPr>
              <a:t>Ulcer</a:t>
            </a:r>
            <a:endParaRPr lang="en-US" sz="2500" dirty="0"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4734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67200" cy="44348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Skin lesion:</a:t>
            </a:r>
          </a:p>
          <a:p>
            <a:pPr lvl="1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Decubitus ulcer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Aka bedsores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How can they be prevented?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Repositioning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Specialized mattress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Use </a:t>
            </a:r>
            <a:r>
              <a:rPr lang="en-US" dirty="0" smtClean="0">
                <a:latin typeface="Arial Rounded MT Bold" pitchFamily="34" charset="0"/>
              </a:rPr>
              <a:t>cushions</a:t>
            </a:r>
            <a:r>
              <a:rPr lang="en-US" sz="2800" dirty="0" smtClean="0">
                <a:latin typeface="Arial Rounded MT Bold" pitchFamily="34" charset="0"/>
              </a:rPr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9" name="Picture 5" descr="02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920808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5" descr="lesions.jpg"/>
          <p:cNvPicPr>
            <a:picLocks noChangeAspect="1"/>
          </p:cNvPicPr>
          <p:nvPr/>
        </p:nvPicPr>
        <p:blipFill rotWithShape="1">
          <a:blip r:embed="rId3" cstate="print"/>
          <a:srcRect l="3946" t="83592" r="74608" b="4205"/>
          <a:stretch/>
        </p:blipFill>
        <p:spPr>
          <a:xfrm>
            <a:off x="5396484" y="1828800"/>
            <a:ext cx="1341118" cy="83819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47" y="2447131"/>
            <a:ext cx="11033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67200" cy="44348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Skin lesion:</a:t>
            </a:r>
          </a:p>
          <a:p>
            <a:pPr lvl="1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Decubitus ulcer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How are they treated?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Repositioning (Decrease pressure)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Cleaning/debridement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Pain management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Possible surgery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9" name="Picture 5" descr="02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920808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5" descr="lesions.jpg"/>
          <p:cNvPicPr>
            <a:picLocks noChangeAspect="1"/>
          </p:cNvPicPr>
          <p:nvPr/>
        </p:nvPicPr>
        <p:blipFill rotWithShape="1">
          <a:blip r:embed="rId3" cstate="print"/>
          <a:srcRect l="3946" t="83592" r="74608" b="4205"/>
          <a:stretch/>
        </p:blipFill>
        <p:spPr>
          <a:xfrm>
            <a:off x="5396484" y="1828800"/>
            <a:ext cx="1341118" cy="83819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47" y="2447131"/>
            <a:ext cx="11033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09564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414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Franklin Gothic Demi Cond" pitchFamily="34" charset="0"/>
              </a:rPr>
              <a:t>Functions of the integumentary system</a:t>
            </a:r>
            <a:endParaRPr lang="en-US" sz="4400" b="1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684" y="1829421"/>
            <a:ext cx="4038600" cy="3840325"/>
          </a:xfrm>
        </p:spPr>
        <p:txBody>
          <a:bodyPr>
            <a:normAutofit/>
          </a:bodyPr>
          <a:lstStyle/>
          <a:p>
            <a:r>
              <a:rPr lang="en-US" dirty="0" smtClean="0"/>
              <a:t>Protection</a:t>
            </a:r>
          </a:p>
          <a:p>
            <a:r>
              <a:rPr lang="en-US" dirty="0" smtClean="0"/>
              <a:t>Absorption</a:t>
            </a:r>
          </a:p>
          <a:p>
            <a:r>
              <a:rPr lang="en-US" dirty="0" smtClean="0"/>
              <a:t>Excretion</a:t>
            </a:r>
          </a:p>
          <a:p>
            <a:r>
              <a:rPr lang="en-US" dirty="0" smtClean="0"/>
              <a:t>Production of </a:t>
            </a:r>
            <a:r>
              <a:rPr lang="en-US" dirty="0" err="1" smtClean="0"/>
              <a:t>Vit</a:t>
            </a:r>
            <a:r>
              <a:rPr lang="en-US" dirty="0" smtClean="0"/>
              <a:t>. D</a:t>
            </a:r>
          </a:p>
          <a:p>
            <a:r>
              <a:rPr lang="en-US" dirty="0" smtClean="0"/>
              <a:t>Body Temp Regulation</a:t>
            </a:r>
          </a:p>
          <a:p>
            <a:r>
              <a:rPr lang="en-US" dirty="0" smtClean="0"/>
              <a:t>Sensory Perception</a:t>
            </a:r>
          </a:p>
          <a:p>
            <a:r>
              <a:rPr lang="en-US" dirty="0" smtClean="0"/>
              <a:t>Storage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5" descr="ha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3200400"/>
            <a:ext cx="4038600" cy="1978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99120">
            <a:off x="228598" y="3779430"/>
            <a:ext cx="457200" cy="461665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 rot="20241215">
            <a:off x="194084" y="1867419"/>
            <a:ext cx="457200" cy="461665"/>
          </a:xfrm>
          <a:prstGeom prst="rect">
            <a:avLst/>
          </a:prstGeom>
          <a:solidFill>
            <a:schemeClr val="accent2"/>
          </a:solidFill>
          <a:ln cmpd="sng">
            <a:solidFill>
              <a:schemeClr val="tx1"/>
            </a:solidFill>
          </a:ln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 rot="1045374">
            <a:off x="2674449" y="2381839"/>
            <a:ext cx="457200" cy="461665"/>
          </a:xfrm>
          <a:prstGeom prst="rect">
            <a:avLst/>
          </a:prstGeom>
          <a:solidFill>
            <a:srgbClr val="00B050"/>
          </a:solidFill>
          <a:ln cmpd="sng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1609" y="3294578"/>
            <a:ext cx="457200" cy="461665"/>
          </a:xfrm>
          <a:prstGeom prst="rect">
            <a:avLst/>
          </a:prstGeom>
          <a:solidFill>
            <a:srgbClr val="7030A0"/>
          </a:solidFill>
          <a:ln cmpd="sng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 rot="1097786">
            <a:off x="117490" y="2837785"/>
            <a:ext cx="457200" cy="461665"/>
          </a:xfrm>
          <a:prstGeom prst="rect">
            <a:avLst/>
          </a:prstGeom>
          <a:solidFill>
            <a:srgbClr val="00B0F0"/>
          </a:solidFill>
          <a:ln cmpd="sng">
            <a:solidFill>
              <a:schemeClr val="tx1"/>
            </a:solidFill>
          </a:ln>
          <a:effectLst>
            <a:glow rad="127000">
              <a:srgbClr val="7030A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 rot="20916936">
            <a:off x="3650889" y="4297075"/>
            <a:ext cx="457200" cy="461665"/>
          </a:xfrm>
          <a:prstGeom prst="rect">
            <a:avLst/>
          </a:prstGeom>
          <a:solidFill>
            <a:srgbClr val="0070C0"/>
          </a:solidFill>
          <a:ln cmpd="sng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 rot="1063834">
            <a:off x="205900" y="4813681"/>
            <a:ext cx="457200" cy="461665"/>
          </a:xfrm>
          <a:prstGeom prst="rect">
            <a:avLst/>
          </a:prstGeom>
          <a:solidFill>
            <a:srgbClr val="92D050"/>
          </a:solidFill>
          <a:ln cmpd="sng">
            <a:solidFill>
              <a:schemeClr val="tx1"/>
            </a:solidFill>
          </a:ln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565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Disorders of the integumentary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739640" cy="41759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warts 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What causes warts?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HPV</a:t>
            </a:r>
          </a:p>
          <a:p>
            <a:r>
              <a:rPr lang="en-US" sz="2800" dirty="0" smtClean="0">
                <a:latin typeface="Arial Rounded MT Bold" pitchFamily="34" charset="0"/>
              </a:rPr>
              <a:t>Are they contagious?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Possibly, depending on the cause</a:t>
            </a:r>
          </a:p>
          <a:p>
            <a:r>
              <a:rPr lang="en-US" sz="2800" dirty="0" smtClean="0">
                <a:latin typeface="Arial Rounded MT Bold" pitchFamily="34" charset="0"/>
              </a:rPr>
              <a:t>Can they be prevented?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Prescription medication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Cryotherapy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026" name="Picture 2" descr="File:Dornwarz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14287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6/6e/Wart_filiform_eyelid.jpg/200px-Wart_filiform_eyeli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905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8864" y="5688830"/>
            <a:ext cx="327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many different types!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680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Franklin Gothic Demi Cond" pitchFamily="34" charset="0"/>
              </a:rPr>
              <a:t>Essential Questions:</a:t>
            </a:r>
            <a:endParaRPr lang="en-US" sz="4400" b="1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What are the functions of the integumentary system?</a:t>
            </a:r>
          </a:p>
          <a:p>
            <a:endParaRPr lang="en-US" sz="1000" dirty="0" smtClean="0"/>
          </a:p>
          <a:p>
            <a:r>
              <a:rPr lang="en-US" dirty="0" smtClean="0"/>
              <a:t>What are some disorders of the integumentary system?</a:t>
            </a:r>
          </a:p>
          <a:p>
            <a:endParaRPr lang="en-US" sz="1000" dirty="0" smtClean="0"/>
          </a:p>
          <a:p>
            <a:r>
              <a:rPr lang="en-US" dirty="0" smtClean="0"/>
              <a:t>How are integumentary system disorders treated?</a:t>
            </a:r>
          </a:p>
          <a:p>
            <a:endParaRPr lang="en-US" sz="1000" dirty="0" smtClean="0"/>
          </a:p>
          <a:p>
            <a:r>
              <a:rPr lang="en-US" dirty="0" smtClean="0"/>
              <a:t>How do you relate the integumentary system to the body’s communication systems?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Franklin Gothic Demi Cond" pitchFamily="34" charset="0"/>
              </a:rPr>
              <a:t>Functions of the integumentary system</a:t>
            </a:r>
            <a:endParaRPr lang="en-US" sz="4400" b="1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6023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Epidermis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 </a:t>
            </a:r>
          </a:p>
          <a:p>
            <a:pPr lvl="1"/>
            <a:r>
              <a:rPr lang="en-US" dirty="0" smtClean="0"/>
              <a:t>Keratin provides a waterproof covering that resists excess water loss</a:t>
            </a:r>
          </a:p>
          <a:p>
            <a:pPr lvl="1"/>
            <a:r>
              <a:rPr lang="en-US" dirty="0" smtClean="0"/>
              <a:t>Barrier against UV Light (melanocytes), bacteria, abrasions, chemicals</a:t>
            </a:r>
          </a:p>
          <a:p>
            <a:pPr lvl="1"/>
            <a:r>
              <a:rPr lang="en-US" dirty="0" smtClean="0"/>
              <a:t>What is a major function of intact skin?</a:t>
            </a:r>
          </a:p>
          <a:p>
            <a:pPr lvl="2"/>
            <a:r>
              <a:rPr lang="en-US" dirty="0" smtClean="0"/>
              <a:t>Protection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5" descr="ha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148362"/>
            <a:ext cx="4038600" cy="197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Franklin Gothic Demi Cond" pitchFamily="34" charset="0"/>
              </a:rPr>
              <a:t>Functions of the integumentary system</a:t>
            </a:r>
            <a:endParaRPr lang="en-US" sz="4400" b="1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81534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Epidermis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 </a:t>
            </a:r>
          </a:p>
          <a:p>
            <a:pPr lvl="1" algn="ctr"/>
            <a:r>
              <a:rPr lang="en-US" dirty="0" smtClean="0"/>
              <a:t>Why are some people dark and others fair?</a:t>
            </a:r>
          </a:p>
          <a:p>
            <a:pPr lvl="1" algn="ctr"/>
            <a:r>
              <a:rPr lang="en-US" dirty="0" smtClean="0"/>
              <a:t>Can that be changed?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3352800" cy="365125"/>
          </a:xfrm>
        </p:spPr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3" name="Picture 5" descr="C:\Users\jthompson\AppData\Local\Microsoft\Windows\Temporary Internet Files\Content.IE5\QCA9WR4M\MP90041182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846"/>
          <a:stretch/>
        </p:blipFill>
        <p:spPr bwMode="auto">
          <a:xfrm>
            <a:off x="1828800" y="3124200"/>
            <a:ext cx="5849696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Franklin Gothic Demi Cond" pitchFamily="34" charset="0"/>
              </a:rPr>
              <a:t>Functions of the integumentary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Dermis</a:t>
            </a:r>
          </a:p>
          <a:p>
            <a:pPr lvl="1"/>
            <a:r>
              <a:rPr lang="en-US" dirty="0" smtClean="0"/>
              <a:t>Contains pressure and pain receptors</a:t>
            </a:r>
          </a:p>
          <a:p>
            <a:pPr lvl="1"/>
            <a:r>
              <a:rPr lang="en-US" dirty="0" smtClean="0"/>
              <a:t>Blood vessels here help maintain homeostasis</a:t>
            </a:r>
          </a:p>
          <a:p>
            <a:pPr lvl="1"/>
            <a:r>
              <a:rPr lang="en-US" dirty="0" smtClean="0"/>
              <a:t>Oil production-keeps skin smooth, soft, waterproof</a:t>
            </a:r>
          </a:p>
          <a:p>
            <a:pPr lvl="1"/>
            <a:r>
              <a:rPr lang="en-US" dirty="0" smtClean="0"/>
              <a:t>Growing hair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5" descr="ha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148362"/>
            <a:ext cx="4038600" cy="1978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Functions of the integumentary system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Subcutaneous layer</a:t>
            </a:r>
            <a:r>
              <a:rPr lang="en-US" sz="3200" dirty="0" smtClean="0">
                <a:latin typeface="Algerian" pitchFamily="82" charset="0"/>
              </a:rPr>
              <a:t>	</a:t>
            </a:r>
          </a:p>
          <a:p>
            <a:pPr lvl="1"/>
            <a:r>
              <a:rPr lang="en-US" dirty="0" smtClean="0">
                <a:latin typeface="Algerian" pitchFamily="82" charset="0"/>
              </a:rPr>
              <a:t>Hypodermal layer</a:t>
            </a:r>
          </a:p>
          <a:p>
            <a:pPr marL="392113" lvl="1" indent="238125">
              <a:buNone/>
            </a:pPr>
            <a:r>
              <a:rPr lang="en-US" dirty="0" smtClean="0">
                <a:latin typeface="Algerian" pitchFamily="82" charset="0"/>
              </a:rPr>
              <a:t>Hypo-             dermal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Stored adipose-prevents heat loss</a:t>
            </a:r>
          </a:p>
          <a:p>
            <a:pPr lvl="1"/>
            <a:r>
              <a:rPr lang="en-US" dirty="0" smtClean="0"/>
              <a:t>Attaches to muscle tissue (connecting skin to bones/muscle)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5" descr="ha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148362"/>
            <a:ext cx="4038600" cy="1978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Franklin Gothic Demi Cond" pitchFamily="34" charset="0"/>
              </a:rPr>
              <a:t>Functions of the integumentary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30925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Hair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Protection-How?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Sensory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factors influence hair type and color?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Color: Cortex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Type: Shape of follicle</a:t>
            </a:r>
          </a:p>
          <a:p>
            <a:pPr lvl="3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Round = Straight</a:t>
            </a:r>
          </a:p>
          <a:p>
            <a:pPr lvl="3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Oval = Wavy</a:t>
            </a:r>
          </a:p>
          <a:p>
            <a:pPr lvl="3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Flat = Curly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happens to your hair when you are cold? Why?</a:t>
            </a:r>
          </a:p>
          <a:p>
            <a:pPr lvl="1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sz="3000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3.06: Understand the functions and disorders of the integumentary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2414-F921-45E2-AB9C-307CDB15FE3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5" descr="ha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148362"/>
            <a:ext cx="4038600" cy="1978914"/>
          </a:xfrm>
          <a:prstGeom prst="rect">
            <a:avLst/>
          </a:prstGeom>
        </p:spPr>
      </p:pic>
      <p:pic>
        <p:nvPicPr>
          <p:cNvPr id="8" name="Picture 6" descr="02-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76482"/>
            <a:ext cx="3789102" cy="246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thompson\AppData\Local\Microsoft\Windows\Temporary Internet Files\Content.IE5\QGXWAO56\MC9003621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" y="4030503"/>
            <a:ext cx="1344473" cy="14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4583</TotalTime>
  <Words>1685</Words>
  <Application>Microsoft Office PowerPoint</Application>
  <PresentationFormat>On-screen Show (4:3)</PresentationFormat>
  <Paragraphs>418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Aharoni</vt:lpstr>
      <vt:lpstr>Algerian</vt:lpstr>
      <vt:lpstr>Arial Rounded MT Bold</vt:lpstr>
      <vt:lpstr>Berlin Sans FB Demi</vt:lpstr>
      <vt:lpstr>Calibri</vt:lpstr>
      <vt:lpstr>Constantia</vt:lpstr>
      <vt:lpstr>Franklin Gothic Demi Cond</vt:lpstr>
      <vt:lpstr>Showcard Gothic</vt:lpstr>
      <vt:lpstr>Tw Cen MT Condensed Extra Bold</vt:lpstr>
      <vt:lpstr>Wingdings 2</vt:lpstr>
      <vt:lpstr>Flow</vt:lpstr>
      <vt:lpstr>3.06 Understand the  functions and disorders of  the integumentary system</vt:lpstr>
      <vt:lpstr>Essential Questions: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Functions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Disorders of the integumentary system</vt:lpstr>
      <vt:lpstr>Essential Questions: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3.01 Understand the Integumentary System</dc:title>
  <dc:creator>ajvogt</dc:creator>
  <cp:lastModifiedBy>Abigail Bennett</cp:lastModifiedBy>
  <cp:revision>97</cp:revision>
  <cp:lastPrinted>2012-09-17T14:41:20Z</cp:lastPrinted>
  <dcterms:created xsi:type="dcterms:W3CDTF">2012-04-14T18:56:31Z</dcterms:created>
  <dcterms:modified xsi:type="dcterms:W3CDTF">2016-12-01T17:13:32Z</dcterms:modified>
</cp:coreProperties>
</file>