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41" r:id="rId1"/>
  </p:sldMasterIdLst>
  <p:notesMasterIdLst>
    <p:notesMasterId r:id="rId55"/>
  </p:notesMasterIdLst>
  <p:handoutMasterIdLst>
    <p:handoutMasterId r:id="rId56"/>
  </p:handoutMasterIdLst>
  <p:sldIdLst>
    <p:sldId id="305" r:id="rId2"/>
    <p:sldId id="350" r:id="rId3"/>
    <p:sldId id="405" r:id="rId4"/>
    <p:sldId id="384" r:id="rId5"/>
    <p:sldId id="425" r:id="rId6"/>
    <p:sldId id="311" r:id="rId7"/>
    <p:sldId id="312" r:id="rId8"/>
    <p:sldId id="270" r:id="rId9"/>
    <p:sldId id="271" r:id="rId10"/>
    <p:sldId id="314" r:id="rId11"/>
    <p:sldId id="426" r:id="rId12"/>
    <p:sldId id="315" r:id="rId13"/>
    <p:sldId id="387" r:id="rId14"/>
    <p:sldId id="388" r:id="rId15"/>
    <p:sldId id="400" r:id="rId16"/>
    <p:sldId id="397" r:id="rId17"/>
    <p:sldId id="427" r:id="rId18"/>
    <p:sldId id="402" r:id="rId19"/>
    <p:sldId id="358" r:id="rId20"/>
    <p:sldId id="403" r:id="rId21"/>
    <p:sldId id="389" r:id="rId22"/>
    <p:sldId id="385" r:id="rId23"/>
    <p:sldId id="309" r:id="rId24"/>
    <p:sldId id="361" r:id="rId25"/>
    <p:sldId id="356" r:id="rId26"/>
    <p:sldId id="283" r:id="rId27"/>
    <p:sldId id="424" r:id="rId28"/>
    <p:sldId id="428" r:id="rId29"/>
    <p:sldId id="272" r:id="rId30"/>
    <p:sldId id="406" r:id="rId31"/>
    <p:sldId id="396" r:id="rId32"/>
    <p:sldId id="408" r:id="rId33"/>
    <p:sldId id="362" r:id="rId34"/>
    <p:sldId id="363" r:id="rId35"/>
    <p:sldId id="429" r:id="rId36"/>
    <p:sldId id="364" r:id="rId37"/>
    <p:sldId id="407" r:id="rId38"/>
    <p:sldId id="409" r:id="rId39"/>
    <p:sldId id="430" r:id="rId40"/>
    <p:sldId id="410" r:id="rId41"/>
    <p:sldId id="413" r:id="rId42"/>
    <p:sldId id="412" r:id="rId43"/>
    <p:sldId id="414" r:id="rId44"/>
    <p:sldId id="415" r:id="rId45"/>
    <p:sldId id="420" r:id="rId46"/>
    <p:sldId id="416" r:id="rId47"/>
    <p:sldId id="419" r:id="rId48"/>
    <p:sldId id="422" r:id="rId49"/>
    <p:sldId id="421" r:id="rId50"/>
    <p:sldId id="381" r:id="rId51"/>
    <p:sldId id="382" r:id="rId52"/>
    <p:sldId id="423" r:id="rId53"/>
    <p:sldId id="351" r:id="rId5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38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94" autoAdjust="0"/>
    <p:restoredTop sz="90842" autoAdjust="0"/>
  </p:normalViewPr>
  <p:slideViewPr>
    <p:cSldViewPr>
      <p:cViewPr varScale="1">
        <p:scale>
          <a:sx n="68" d="100"/>
          <a:sy n="68" d="100"/>
        </p:scale>
        <p:origin x="8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0B588-BEDC-4640-B3F0-6D214A7449A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6B7B6-59D4-434D-84D3-716F8A627040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</a:rPr>
            <a:t>Filtration</a:t>
          </a:r>
          <a:endParaRPr lang="en-US" sz="26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7DB91-EE45-4107-996E-F00597C25553}" type="parTrans" cxnId="{68F92E87-94F4-45AE-9D0B-19C8B974111F}">
      <dgm:prSet/>
      <dgm:spPr/>
      <dgm:t>
        <a:bodyPr/>
        <a:lstStyle/>
        <a:p>
          <a:endParaRPr lang="en-US"/>
        </a:p>
      </dgm:t>
    </dgm:pt>
    <dgm:pt modelId="{49FE0F6F-0E2B-468B-AA8F-BB6C88D1D9C0}" type="sibTrans" cxnId="{68F92E87-94F4-45AE-9D0B-19C8B974111F}">
      <dgm:prSet/>
      <dgm:spPr/>
      <dgm:t>
        <a:bodyPr/>
        <a:lstStyle/>
        <a:p>
          <a:endParaRPr lang="en-US" dirty="0"/>
        </a:p>
      </dgm:t>
    </dgm:pt>
    <dgm:pt modelId="{3125CBB1-4B91-40DD-8D43-5C976DD69225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en-US" sz="28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</a:rPr>
            <a:t>Reabsorption</a:t>
          </a:r>
          <a:endParaRPr lang="en-US" sz="28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Ultra Bold" pitchFamily="34" charset="0"/>
          </a:endParaRPr>
        </a:p>
      </dgm:t>
    </dgm:pt>
    <dgm:pt modelId="{7CAC60E6-D870-4AD8-9E4D-A7814A75A3D3}" type="parTrans" cxnId="{1C6DE6E8-520B-4234-B8E9-574CDD59B4F1}">
      <dgm:prSet/>
      <dgm:spPr/>
      <dgm:t>
        <a:bodyPr/>
        <a:lstStyle/>
        <a:p>
          <a:endParaRPr lang="en-US"/>
        </a:p>
      </dgm:t>
    </dgm:pt>
    <dgm:pt modelId="{D04F8DF2-6642-41AD-99E8-8C0B5A0A0E7A}" type="sibTrans" cxnId="{1C6DE6E8-520B-4234-B8E9-574CDD59B4F1}">
      <dgm:prSet/>
      <dgm:spPr/>
      <dgm:t>
        <a:bodyPr/>
        <a:lstStyle/>
        <a:p>
          <a:endParaRPr lang="en-US" dirty="0"/>
        </a:p>
      </dgm:t>
    </dgm:pt>
    <dgm:pt modelId="{D54CDEEC-E1E9-48CA-AF50-65F64C92095A}">
      <dgm:prSet custT="1"/>
      <dgm:spPr/>
      <dgm:t>
        <a:bodyPr/>
        <a:lstStyle/>
        <a:p>
          <a:pPr rtl="0"/>
          <a:r>
            <a:rPr lang="en-US" sz="28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  <a:cs typeface="Arial"/>
            </a:rPr>
            <a:t>Secretion</a:t>
          </a:r>
          <a:endParaRPr lang="en-US" sz="20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Ultra Bold" pitchFamily="34" charset="0"/>
          </a:endParaRPr>
        </a:p>
      </dgm:t>
    </dgm:pt>
    <dgm:pt modelId="{7993E6D7-6D62-4920-974C-43F8EEFB75E6}" type="parTrans" cxnId="{9C707F37-644F-4BC9-B974-52EC727D533D}">
      <dgm:prSet/>
      <dgm:spPr/>
      <dgm:t>
        <a:bodyPr/>
        <a:lstStyle/>
        <a:p>
          <a:endParaRPr lang="en-US"/>
        </a:p>
      </dgm:t>
    </dgm:pt>
    <dgm:pt modelId="{5A0F7020-F9DA-4067-9F12-C5448A8FFE6D}" type="sibTrans" cxnId="{9C707F37-644F-4BC9-B974-52EC727D533D}">
      <dgm:prSet/>
      <dgm:spPr/>
      <dgm:t>
        <a:bodyPr/>
        <a:lstStyle/>
        <a:p>
          <a:endParaRPr lang="en-US"/>
        </a:p>
      </dgm:t>
    </dgm:pt>
    <dgm:pt modelId="{C5D8C9AC-F9F4-4110-B14A-9A804574F77B}" type="pres">
      <dgm:prSet presAssocID="{E260B588-BEDC-4640-B3F0-6D214A7449A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77E86F-6E6B-4026-8BB0-C3F0DA038CCF}" type="pres">
      <dgm:prSet presAssocID="{F976B7B6-59D4-434D-84D3-716F8A627040}" presName="node" presStyleLbl="node1" presStyleIdx="0" presStyleCnt="3" custScaleX="103976" custScaleY="97131" custLinFactNeighborX="68320" custLinFactNeighborY="72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C2B46-1580-4201-88C6-9CE63ABCFBFE}" type="pres">
      <dgm:prSet presAssocID="{49FE0F6F-0E2B-468B-AA8F-BB6C88D1D9C0}" presName="sibTrans" presStyleLbl="sibTrans2D1" presStyleIdx="0" presStyleCnt="2" custLinFactNeighborX="9385" custLinFactNeighborY="-3256"/>
      <dgm:spPr/>
      <dgm:t>
        <a:bodyPr/>
        <a:lstStyle/>
        <a:p>
          <a:endParaRPr lang="en-US"/>
        </a:p>
      </dgm:t>
    </dgm:pt>
    <dgm:pt modelId="{9C45BF8C-6E57-4526-852A-840326B6F017}" type="pres">
      <dgm:prSet presAssocID="{49FE0F6F-0E2B-468B-AA8F-BB6C88D1D9C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8E7B3E5-3D5A-4333-BB23-8127145712FD}" type="pres">
      <dgm:prSet presAssocID="{3125CBB1-4B91-40DD-8D43-5C976DD69225}" presName="node" presStyleLbl="node1" presStyleIdx="1" presStyleCnt="3" custLinFactNeighborX="68666" custLinFactNeighborY="25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051E5-0756-457D-A90F-D78CE940655E}" type="pres">
      <dgm:prSet presAssocID="{D04F8DF2-6642-41AD-99E8-8C0B5A0A0E7A}" presName="sibTrans" presStyleLbl="sibTrans2D1" presStyleIdx="1" presStyleCnt="2" custAng="150007"/>
      <dgm:spPr/>
      <dgm:t>
        <a:bodyPr/>
        <a:lstStyle/>
        <a:p>
          <a:endParaRPr lang="en-US"/>
        </a:p>
      </dgm:t>
    </dgm:pt>
    <dgm:pt modelId="{393B91E0-A4EE-4870-B866-F919D7271637}" type="pres">
      <dgm:prSet presAssocID="{D04F8DF2-6642-41AD-99E8-8C0B5A0A0E7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ABDAC03-5EE1-4A93-A21C-CB84C91DE09F}" type="pres">
      <dgm:prSet presAssocID="{D54CDEEC-E1E9-48CA-AF50-65F64C92095A}" presName="node" presStyleLbl="node1" presStyleIdx="2" presStyleCnt="3" custScaleX="101828" custScaleY="84818" custLinFactNeighborX="69580" custLinFactNeighborY="-27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345AE3-1595-4E06-9781-7EE2DC8350EC}" type="presOf" srcId="{E260B588-BEDC-4640-B3F0-6D214A7449A9}" destId="{C5D8C9AC-F9F4-4110-B14A-9A804574F77B}" srcOrd="0" destOrd="0" presId="urn:microsoft.com/office/officeart/2005/8/layout/process2"/>
    <dgm:cxn modelId="{09EC814D-D182-4427-92D9-BF2AA940064C}" type="presOf" srcId="{49FE0F6F-0E2B-468B-AA8F-BB6C88D1D9C0}" destId="{9C45BF8C-6E57-4526-852A-840326B6F017}" srcOrd="1" destOrd="0" presId="urn:microsoft.com/office/officeart/2005/8/layout/process2"/>
    <dgm:cxn modelId="{D77DBF93-6F63-41DB-8930-379E0824BBEF}" type="presOf" srcId="{D04F8DF2-6642-41AD-99E8-8C0B5A0A0E7A}" destId="{393B91E0-A4EE-4870-B866-F919D7271637}" srcOrd="1" destOrd="0" presId="urn:microsoft.com/office/officeart/2005/8/layout/process2"/>
    <dgm:cxn modelId="{5DC22D18-35B2-4410-9775-C2D8FCFE75B2}" type="presOf" srcId="{D04F8DF2-6642-41AD-99E8-8C0B5A0A0E7A}" destId="{9DE051E5-0756-457D-A90F-D78CE940655E}" srcOrd="0" destOrd="0" presId="urn:microsoft.com/office/officeart/2005/8/layout/process2"/>
    <dgm:cxn modelId="{1C6DE6E8-520B-4234-B8E9-574CDD59B4F1}" srcId="{E260B588-BEDC-4640-B3F0-6D214A7449A9}" destId="{3125CBB1-4B91-40DD-8D43-5C976DD69225}" srcOrd="1" destOrd="0" parTransId="{7CAC60E6-D870-4AD8-9E4D-A7814A75A3D3}" sibTransId="{D04F8DF2-6642-41AD-99E8-8C0B5A0A0E7A}"/>
    <dgm:cxn modelId="{9C707F37-644F-4BC9-B974-52EC727D533D}" srcId="{E260B588-BEDC-4640-B3F0-6D214A7449A9}" destId="{D54CDEEC-E1E9-48CA-AF50-65F64C92095A}" srcOrd="2" destOrd="0" parTransId="{7993E6D7-6D62-4920-974C-43F8EEFB75E6}" sibTransId="{5A0F7020-F9DA-4067-9F12-C5448A8FFE6D}"/>
    <dgm:cxn modelId="{68F92E87-94F4-45AE-9D0B-19C8B974111F}" srcId="{E260B588-BEDC-4640-B3F0-6D214A7449A9}" destId="{F976B7B6-59D4-434D-84D3-716F8A627040}" srcOrd="0" destOrd="0" parTransId="{57E7DB91-EE45-4107-996E-F00597C25553}" sibTransId="{49FE0F6F-0E2B-468B-AA8F-BB6C88D1D9C0}"/>
    <dgm:cxn modelId="{773CB4CC-E22E-47C1-ABD7-5AAE75B31906}" type="presOf" srcId="{F976B7B6-59D4-434D-84D3-716F8A627040}" destId="{9E77E86F-6E6B-4026-8BB0-C3F0DA038CCF}" srcOrd="0" destOrd="0" presId="urn:microsoft.com/office/officeart/2005/8/layout/process2"/>
    <dgm:cxn modelId="{94A29F49-724D-4F2A-A0B9-2DE161DC3656}" type="presOf" srcId="{49FE0F6F-0E2B-468B-AA8F-BB6C88D1D9C0}" destId="{CC4C2B46-1580-4201-88C6-9CE63ABCFBFE}" srcOrd="0" destOrd="0" presId="urn:microsoft.com/office/officeart/2005/8/layout/process2"/>
    <dgm:cxn modelId="{355DDD67-9805-4644-AB73-3BE10C2F5FD9}" type="presOf" srcId="{D54CDEEC-E1E9-48CA-AF50-65F64C92095A}" destId="{5ABDAC03-5EE1-4A93-A21C-CB84C91DE09F}" srcOrd="0" destOrd="0" presId="urn:microsoft.com/office/officeart/2005/8/layout/process2"/>
    <dgm:cxn modelId="{37ED7498-4D76-46D6-91C3-A3AEA7D3E42B}" type="presOf" srcId="{3125CBB1-4B91-40DD-8D43-5C976DD69225}" destId="{E8E7B3E5-3D5A-4333-BB23-8127145712FD}" srcOrd="0" destOrd="0" presId="urn:microsoft.com/office/officeart/2005/8/layout/process2"/>
    <dgm:cxn modelId="{452AEB8E-F229-485B-8063-1628796E8B31}" type="presParOf" srcId="{C5D8C9AC-F9F4-4110-B14A-9A804574F77B}" destId="{9E77E86F-6E6B-4026-8BB0-C3F0DA038CCF}" srcOrd="0" destOrd="0" presId="urn:microsoft.com/office/officeart/2005/8/layout/process2"/>
    <dgm:cxn modelId="{7FFA5991-5DF5-41EB-AD1E-30EE5DCD27F6}" type="presParOf" srcId="{C5D8C9AC-F9F4-4110-B14A-9A804574F77B}" destId="{CC4C2B46-1580-4201-88C6-9CE63ABCFBFE}" srcOrd="1" destOrd="0" presId="urn:microsoft.com/office/officeart/2005/8/layout/process2"/>
    <dgm:cxn modelId="{925B3C99-2369-4713-9728-93328A6DA0BD}" type="presParOf" srcId="{CC4C2B46-1580-4201-88C6-9CE63ABCFBFE}" destId="{9C45BF8C-6E57-4526-852A-840326B6F017}" srcOrd="0" destOrd="0" presId="urn:microsoft.com/office/officeart/2005/8/layout/process2"/>
    <dgm:cxn modelId="{21DB30CB-FB9E-415B-84BE-9FD1826A5039}" type="presParOf" srcId="{C5D8C9AC-F9F4-4110-B14A-9A804574F77B}" destId="{E8E7B3E5-3D5A-4333-BB23-8127145712FD}" srcOrd="2" destOrd="0" presId="urn:microsoft.com/office/officeart/2005/8/layout/process2"/>
    <dgm:cxn modelId="{D50D8B9A-DC8A-4471-8EE2-9252F506238E}" type="presParOf" srcId="{C5D8C9AC-F9F4-4110-B14A-9A804574F77B}" destId="{9DE051E5-0756-457D-A90F-D78CE940655E}" srcOrd="3" destOrd="0" presId="urn:microsoft.com/office/officeart/2005/8/layout/process2"/>
    <dgm:cxn modelId="{3A618D30-B108-4248-9A3F-0F3CF3AA385E}" type="presParOf" srcId="{9DE051E5-0756-457D-A90F-D78CE940655E}" destId="{393B91E0-A4EE-4870-B866-F919D7271637}" srcOrd="0" destOrd="0" presId="urn:microsoft.com/office/officeart/2005/8/layout/process2"/>
    <dgm:cxn modelId="{D19EECD4-8280-442D-94FE-19066F2168D8}" type="presParOf" srcId="{C5D8C9AC-F9F4-4110-B14A-9A804574F77B}" destId="{5ABDAC03-5EE1-4A93-A21C-CB84C91DE09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7E86F-6E6B-4026-8BB0-C3F0DA038CCF}">
      <dsp:nvSpPr>
        <dsp:cNvPr id="0" name=""/>
        <dsp:cNvSpPr/>
      </dsp:nvSpPr>
      <dsp:spPr>
        <a:xfrm>
          <a:off x="4657279" y="447982"/>
          <a:ext cx="3453642" cy="1198647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</a:rPr>
            <a:t>Filtration</a:t>
          </a:r>
          <a:endParaRPr lang="en-US" sz="2600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92386" y="483089"/>
        <a:ext cx="3383428" cy="1128433"/>
      </dsp:txXfrm>
    </dsp:sp>
    <dsp:sp modelId="{CC4C2B46-1580-4201-88C6-9CE63ABCFBFE}">
      <dsp:nvSpPr>
        <dsp:cNvPr id="0" name=""/>
        <dsp:cNvSpPr/>
      </dsp:nvSpPr>
      <dsp:spPr>
        <a:xfrm rot="5374374">
          <a:off x="6290672" y="1513562"/>
          <a:ext cx="244020" cy="555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-5400000">
        <a:off x="6245813" y="1669214"/>
        <a:ext cx="333193" cy="170814"/>
      </dsp:txXfrm>
    </dsp:sp>
    <dsp:sp modelId="{E8E7B3E5-3D5A-4333-BB23-8127145712FD}">
      <dsp:nvSpPr>
        <dsp:cNvPr id="0" name=""/>
        <dsp:cNvSpPr/>
      </dsp:nvSpPr>
      <dsp:spPr>
        <a:xfrm>
          <a:off x="4734805" y="1971981"/>
          <a:ext cx="3321576" cy="1234052"/>
        </a:xfrm>
        <a:prstGeom prst="roundRect">
          <a:avLst>
            <a:gd name="adj" fmla="val 10000"/>
          </a:avLst>
        </a:prstGeom>
        <a:solidFill>
          <a:srgbClr val="FFFF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</a:rPr>
            <a:t>Reabsorption</a:t>
          </a:r>
          <a:endParaRPr lang="en-US" sz="2800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Ultra Bold" pitchFamily="34" charset="0"/>
          </a:endParaRPr>
        </a:p>
      </dsp:txBody>
      <dsp:txXfrm>
        <a:off x="4770949" y="2008125"/>
        <a:ext cx="3249288" cy="1161764"/>
      </dsp:txXfrm>
    </dsp:sp>
    <dsp:sp modelId="{9DE051E5-0756-457D-A90F-D78CE940655E}">
      <dsp:nvSpPr>
        <dsp:cNvPr id="0" name=""/>
        <dsp:cNvSpPr/>
      </dsp:nvSpPr>
      <dsp:spPr>
        <a:xfrm rot="5477051">
          <a:off x="6303010" y="3073348"/>
          <a:ext cx="217513" cy="555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-5400000">
        <a:off x="6245901" y="3242261"/>
        <a:ext cx="333193" cy="152259"/>
      </dsp:txXfrm>
    </dsp:sp>
    <dsp:sp modelId="{5ABDAC03-5EE1-4A93-A21C-CB84C91DE09F}">
      <dsp:nvSpPr>
        <dsp:cNvPr id="0" name=""/>
        <dsp:cNvSpPr/>
      </dsp:nvSpPr>
      <dsp:spPr>
        <a:xfrm>
          <a:off x="4734805" y="3495986"/>
          <a:ext cx="3382294" cy="1046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  <a:cs typeface="Arial"/>
            </a:rPr>
            <a:t>Secretion</a:t>
          </a:r>
          <a:endParaRPr lang="en-US" sz="2000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Ultra Bold" pitchFamily="34" charset="0"/>
          </a:endParaRPr>
        </a:p>
      </dsp:txBody>
      <dsp:txXfrm>
        <a:off x="4765462" y="3526643"/>
        <a:ext cx="3320980" cy="985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16602-002E-46BE-BA98-3FDF355701B2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A15FD-4A3F-4C2B-90F9-26ACEE395B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50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3E888-946E-4AB4-BB08-6C3441A06D25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CBA54-7658-45F8-9CD5-E2BD2636FD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3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BA54-7658-45F8-9CD5-E2BD2636FDD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8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BA54-7658-45F8-9CD5-E2BD2636FDD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9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BA54-7658-45F8-9CD5-E2BD2636FDD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9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AA59F0-125E-461C-AF4A-84AE5D3211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06CEB-CACB-4537-BA20-B0EBB35CDC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378997-B416-4EE5-B00B-3C6CEC7A71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D6892-DD48-45E2-A399-1FF85AE3B0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C2EEEC-E107-4FD3-9828-C3F4920CF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7F74712-5180-41EA-AB4D-266D6E66A5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BA69FE-CD06-44D5-9409-358E2E80D7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A6B5A-0EB1-4050-A0BC-BD8602E0CB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82882-8ADA-4A58-86A7-139CD6C906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8DC5A56-8326-4117-AFE9-085B6F890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CC777D-E189-4759-8D8F-899DC3C65C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EE889E8-075E-48ED-8386-E5BB2C899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4.02 Understand the Functions and Disorders of the Urinary System</a:t>
            </a:r>
            <a:endParaRPr lang="en-US" b="1" dirty="0"/>
          </a:p>
        </p:txBody>
      </p:sp>
      <p:pic>
        <p:nvPicPr>
          <p:cNvPr id="4098" name="Picture 2" descr="12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2781300" cy="29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53536"/>
            <a:ext cx="4114800" cy="1143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 smtClean="0"/>
              <a:t>Secretion</a:t>
            </a:r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72706" name="Picture 2" descr="12-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29200" y="1905000"/>
            <a:ext cx="3229708" cy="408881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6294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2098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Rockwell" pitchFamily="18" charset="0"/>
              </a:rPr>
              <a:t>What is secretion?</a:t>
            </a:r>
          </a:p>
          <a:p>
            <a:r>
              <a:rPr lang="en-US" sz="2800" dirty="0">
                <a:latin typeface="Rockwell" pitchFamily="18" charset="0"/>
              </a:rPr>
              <a:t>-the process when substances </a:t>
            </a:r>
            <a:r>
              <a:rPr lang="en-US" sz="2800" dirty="0" smtClean="0">
                <a:latin typeface="Rockwell" pitchFamily="18" charset="0"/>
              </a:rPr>
              <a:t>are </a:t>
            </a:r>
            <a:r>
              <a:rPr lang="en-US" sz="2800" dirty="0">
                <a:latin typeface="Rockwell" pitchFamily="18" charset="0"/>
              </a:rPr>
              <a:t>transported into the distal </a:t>
            </a:r>
            <a:r>
              <a:rPr lang="en-US" sz="2800" dirty="0" smtClean="0">
                <a:latin typeface="Rockwell" pitchFamily="18" charset="0"/>
              </a:rPr>
              <a:t>tubules.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53536"/>
            <a:ext cx="4114800" cy="1143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 smtClean="0"/>
              <a:t>Secretion</a:t>
            </a:r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72706" name="Picture 2" descr="12-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29200" y="1905000"/>
            <a:ext cx="3229708" cy="408881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6294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2098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Rockwell" pitchFamily="18" charset="0"/>
            </a:endParaRPr>
          </a:p>
          <a:p>
            <a:r>
              <a:rPr lang="en-US" sz="2800" dirty="0" smtClean="0">
                <a:latin typeface="Rockwell" pitchFamily="18" charset="0"/>
              </a:rPr>
              <a:t>Describe how this process is the </a:t>
            </a:r>
            <a:r>
              <a:rPr lang="en-US" sz="2800" u="sng" dirty="0" smtClean="0">
                <a:latin typeface="Rockwell" pitchFamily="18" charset="0"/>
              </a:rPr>
              <a:t>opposite</a:t>
            </a:r>
            <a:r>
              <a:rPr lang="en-US" sz="2800" dirty="0" smtClean="0">
                <a:latin typeface="Rockwell" pitchFamily="18" charset="0"/>
              </a:rPr>
              <a:t> of reabsorption….</a:t>
            </a:r>
            <a:endParaRPr lang="en-US" sz="2800" dirty="0">
              <a:latin typeface="Rockwell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239000" cy="4160520"/>
          </a:xfrm>
        </p:spPr>
        <p:txBody>
          <a:bodyPr/>
          <a:lstStyle/>
          <a:p>
            <a:pPr lvl="0"/>
            <a:r>
              <a:rPr lang="en-US" sz="2800" dirty="0" smtClean="0">
                <a:latin typeface="Rockwell" pitchFamily="18" charset="0"/>
                <a:cs typeface="Aharoni" pitchFamily="2" charset="-79"/>
              </a:rPr>
              <a:t>What substances are secreted into the collecting tubules?</a:t>
            </a:r>
          </a:p>
          <a:p>
            <a:pPr lvl="1"/>
            <a:r>
              <a:rPr lang="en-US" dirty="0" smtClean="0">
                <a:latin typeface="Rockwell" pitchFamily="18" charset="0"/>
              </a:rPr>
              <a:t>Ammonia</a:t>
            </a:r>
          </a:p>
          <a:p>
            <a:pPr lvl="1"/>
            <a:r>
              <a:rPr lang="en-US" dirty="0" smtClean="0">
                <a:latin typeface="Rockwell" pitchFamily="18" charset="0"/>
              </a:rPr>
              <a:t>Creatinine</a:t>
            </a:r>
          </a:p>
          <a:p>
            <a:pPr lvl="1"/>
            <a:r>
              <a:rPr lang="en-US" dirty="0">
                <a:latin typeface="Rockwell" pitchFamily="18" charset="0"/>
              </a:rPr>
              <a:t>H</a:t>
            </a:r>
            <a:r>
              <a:rPr lang="en-US" dirty="0" smtClean="0">
                <a:latin typeface="Rockwell" pitchFamily="18" charset="0"/>
              </a:rPr>
              <a:t>ydrogen ions</a:t>
            </a:r>
          </a:p>
          <a:p>
            <a:pPr lvl="1"/>
            <a:r>
              <a:rPr lang="en-US" dirty="0">
                <a:latin typeface="Rockwell" pitchFamily="18" charset="0"/>
              </a:rPr>
              <a:t>P</a:t>
            </a:r>
            <a:r>
              <a:rPr lang="en-US" dirty="0" smtClean="0">
                <a:latin typeface="Rockwell" pitchFamily="18" charset="0"/>
              </a:rPr>
              <a:t>otassium ions</a:t>
            </a:r>
          </a:p>
          <a:p>
            <a:pPr lvl="1"/>
            <a:r>
              <a:rPr lang="en-US" dirty="0">
                <a:latin typeface="Rockwell" pitchFamily="18" charset="0"/>
              </a:rPr>
              <a:t>S</a:t>
            </a:r>
            <a:r>
              <a:rPr lang="en-US" dirty="0" smtClean="0">
                <a:latin typeface="Rockwell" pitchFamily="18" charset="0"/>
              </a:rPr>
              <a:t>ome drugs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6294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73730" name="Picture 2" descr="C:\Users\LynnS\AppData\Local\Microsoft\Windows\Temporary Internet Files\Content.IE5\XA849JG6\MP9004037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743200"/>
            <a:ext cx="2590800" cy="3239292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0" y="253536"/>
            <a:ext cx="4114800" cy="1143000"/>
          </a:xfrm>
          <a:prstGeom prst="rect">
            <a:avLst/>
          </a:prstGeom>
          <a:solidFill>
            <a:schemeClr val="accent1"/>
          </a:solidFill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dirty="0" smtClean="0"/>
              <a:t>Secretion</a:t>
            </a:r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Understand the functions of </a:t>
            </a:r>
            <a:b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the urinary system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and electrolyte balance</a:t>
            </a:r>
          </a:p>
          <a:p>
            <a:pPr lvl="0"/>
            <a:r>
              <a:rPr lang="en-US" sz="2800" dirty="0"/>
              <a:t>Electrolytes are selectively secreted to maintain body’s acid-base </a:t>
            </a:r>
            <a:r>
              <a:rPr lang="en-US" sz="2800" dirty="0" smtClean="0"/>
              <a:t>balance.</a:t>
            </a:r>
          </a:p>
          <a:p>
            <a:pPr lvl="0"/>
            <a:endParaRPr lang="en-US" sz="2800" dirty="0"/>
          </a:p>
          <a:p>
            <a:pPr lvl="1"/>
            <a:r>
              <a:rPr lang="en-US" sz="2200" dirty="0" smtClean="0"/>
              <a:t>What are electrolytes?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smtClean="0"/>
              <a:t>What do they do?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smtClean="0"/>
              <a:t>What is the relevance to health?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4770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1026" name="Picture 2" descr="C:\Users\jthompson\AppData\Local\Microsoft\Windows\Temporary Internet Files\Content.IE5\W8KTMNW6\MC9002264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9505">
            <a:off x="4419600" y="3429000"/>
            <a:ext cx="1572117" cy="11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thompson\AppData\Local\Microsoft\Windows\Temporary Internet Files\Content.IE5\D2F6MHN6\MC9002264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830">
            <a:off x="6705600" y="3732963"/>
            <a:ext cx="1581328" cy="11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thompson\AppData\Local\Microsoft\Windows\Temporary Internet Files\Content.IE5\W8KTMNW6\MC9002265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19259"/>
            <a:ext cx="1581108" cy="112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Understand the functions of </a:t>
            </a:r>
            <a:b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the urinary system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and electrolyte balance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control</a:t>
            </a:r>
          </a:p>
          <a:p>
            <a:pPr marL="805180" lvl="1" indent="-457200"/>
            <a:r>
              <a:rPr lang="en-US" b="1" dirty="0" smtClean="0"/>
              <a:t>ADH-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nti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/>
              <a:t>iuretic 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dirty="0" smtClean="0"/>
              <a:t>ormone</a:t>
            </a:r>
          </a:p>
          <a:p>
            <a:pPr marL="805180" lvl="1" indent="-457200"/>
            <a:r>
              <a:rPr lang="en-US" b="1" dirty="0" smtClean="0"/>
              <a:t>Aldosterone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Nervous control</a:t>
            </a:r>
          </a:p>
          <a:p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4770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Understand the functions of </a:t>
            </a:r>
            <a:b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the urinary system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and electrolyte balance</a:t>
            </a:r>
          </a:p>
          <a:p>
            <a:pPr marL="0" lv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control</a:t>
            </a:r>
          </a:p>
          <a:p>
            <a:pPr marL="805180" lvl="1" indent="-457200"/>
            <a:r>
              <a:rPr lang="en-US" b="1" dirty="0" smtClean="0"/>
              <a:t>ADH – Antidiuretic hormone</a:t>
            </a:r>
          </a:p>
          <a:p>
            <a:pPr marL="805180" lvl="1" indent="-457200"/>
            <a:endParaRPr lang="en-US" b="1" dirty="0" smtClean="0"/>
          </a:p>
          <a:p>
            <a:pPr marL="805180" lvl="1" indent="-457200"/>
            <a:r>
              <a:rPr lang="en-US" b="1" dirty="0" smtClean="0"/>
              <a:t>Aldosterone</a:t>
            </a:r>
          </a:p>
          <a:p>
            <a:pPr marL="0" lvl="0" indent="0">
              <a:buNone/>
            </a:pPr>
            <a:endParaRPr lang="en-US" b="1" dirty="0"/>
          </a:p>
          <a:p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4770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Understand the functions of </a:t>
            </a:r>
            <a:b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the urinary system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46237"/>
            <a:ext cx="7848600" cy="45262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and electrolyte balance</a:t>
            </a:r>
          </a:p>
          <a:p>
            <a:pPr marL="0" lv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control</a:t>
            </a:r>
          </a:p>
          <a:p>
            <a:pPr lvl="0"/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ADH</a:t>
            </a:r>
            <a:r>
              <a:rPr lang="en-US" sz="2800" dirty="0" smtClean="0"/>
              <a:t> </a:t>
            </a:r>
            <a:r>
              <a:rPr lang="en-US" sz="2800" dirty="0"/>
              <a:t>is released by the posterior pituitary </a:t>
            </a:r>
            <a:r>
              <a:rPr lang="en-US" sz="2800" dirty="0" smtClean="0"/>
              <a:t>gland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4770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1026" name="Picture 2" descr="10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40" y="4648200"/>
            <a:ext cx="3848099" cy="165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Understand the functions of </a:t>
            </a:r>
            <a:b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the urinary system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46237"/>
            <a:ext cx="7848600" cy="45262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and electrolyte balance</a:t>
            </a:r>
          </a:p>
          <a:p>
            <a:pPr marL="0" lv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control</a:t>
            </a:r>
          </a:p>
          <a:p>
            <a:r>
              <a:rPr lang="en-US" sz="2800" dirty="0" smtClean="0"/>
              <a:t>What </a:t>
            </a:r>
            <a:r>
              <a:rPr lang="en-US" sz="2800" dirty="0"/>
              <a:t>is the function of </a:t>
            </a:r>
            <a:r>
              <a:rPr lang="en-US" sz="2800" dirty="0">
                <a:solidFill>
                  <a:schemeClr val="accent6"/>
                </a:solidFill>
              </a:rPr>
              <a:t>ADH (antidiuretic hormone</a:t>
            </a:r>
            <a:r>
              <a:rPr lang="en-US" sz="2800" dirty="0" smtClean="0">
                <a:solidFill>
                  <a:schemeClr val="accent6"/>
                </a:solidFill>
              </a:rPr>
              <a:t>)</a:t>
            </a:r>
            <a:r>
              <a:rPr lang="en-US" sz="2800" dirty="0" smtClean="0"/>
              <a:t>?</a:t>
            </a:r>
            <a:endParaRPr lang="en-US" sz="2800" dirty="0"/>
          </a:p>
          <a:p>
            <a:pPr lvl="1"/>
            <a:r>
              <a:rPr lang="en-US" sz="2400" dirty="0" smtClean="0"/>
              <a:t>Sensitive to osmotic pressure</a:t>
            </a:r>
          </a:p>
          <a:p>
            <a:pPr lvl="1"/>
            <a:r>
              <a:rPr lang="en-US" sz="2400" dirty="0" smtClean="0"/>
              <a:t>Signals reabsorption of water</a:t>
            </a:r>
            <a:endParaRPr lang="en-US" sz="2400" dirty="0"/>
          </a:p>
          <a:p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4770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1026" name="Picture 2" descr="10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05400"/>
            <a:ext cx="3848099" cy="165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Understand the functions of </a:t>
            </a:r>
            <a:b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the urinary system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46237"/>
            <a:ext cx="7848600" cy="45262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and electrolyte balance</a:t>
            </a:r>
          </a:p>
          <a:p>
            <a:pPr marL="0" lv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control</a:t>
            </a:r>
          </a:p>
          <a:p>
            <a:r>
              <a:rPr lang="en-US" sz="2800" dirty="0">
                <a:cs typeface="Aharoni" pitchFamily="2" charset="-79"/>
              </a:rPr>
              <a:t>The amount of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ADH</a:t>
            </a:r>
            <a:r>
              <a:rPr lang="en-US" sz="2800" dirty="0">
                <a:cs typeface="Aharoni" pitchFamily="2" charset="-79"/>
              </a:rPr>
              <a:t> produced is related to the level of body hydration</a:t>
            </a:r>
          </a:p>
          <a:p>
            <a:r>
              <a:rPr lang="en-US" sz="2800" dirty="0" smtClean="0">
                <a:latin typeface="+mj-lt"/>
                <a:cs typeface="Aharoni" pitchFamily="2" charset="-79"/>
              </a:rPr>
              <a:t>What factors regulate the release of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ADH</a:t>
            </a:r>
            <a:r>
              <a:rPr lang="en-US" sz="2800" dirty="0" smtClean="0">
                <a:latin typeface="+mj-lt"/>
                <a:cs typeface="Aharoni" pitchFamily="2" charset="-79"/>
              </a:rPr>
              <a:t>?</a:t>
            </a:r>
          </a:p>
          <a:p>
            <a:pPr lvl="1"/>
            <a:r>
              <a:rPr lang="en-US" sz="2200" dirty="0" smtClean="0">
                <a:latin typeface="+mj-lt"/>
                <a:cs typeface="Aharoni" pitchFamily="2" charset="-79"/>
              </a:rPr>
              <a:t>Temperature (ambient, illness/fever)</a:t>
            </a:r>
          </a:p>
          <a:p>
            <a:pPr lvl="1"/>
            <a:r>
              <a:rPr lang="en-US" sz="2200" dirty="0" smtClean="0">
                <a:latin typeface="+mj-lt"/>
                <a:cs typeface="Aharoni" pitchFamily="2" charset="-79"/>
              </a:rPr>
              <a:t>Exercise (this could have to do with temp-how)</a:t>
            </a:r>
          </a:p>
          <a:p>
            <a:pPr lvl="1"/>
            <a:r>
              <a:rPr lang="en-US" sz="2200" dirty="0" smtClean="0">
                <a:latin typeface="+mj-lt"/>
                <a:cs typeface="Aharoni" pitchFamily="2" charset="-79"/>
              </a:rPr>
              <a:t>Drugs (diuretics)</a:t>
            </a:r>
          </a:p>
          <a:p>
            <a:pPr lvl="1"/>
            <a:r>
              <a:rPr lang="en-US" sz="2200" dirty="0" smtClean="0">
                <a:latin typeface="+mj-lt"/>
                <a:cs typeface="Aharoni" pitchFamily="2" charset="-79"/>
              </a:rPr>
              <a:t>Alcohol (inhibits secretion from pituitary)</a:t>
            </a:r>
            <a:endParaRPr lang="en-US" sz="2200" dirty="0">
              <a:latin typeface="+mj-lt"/>
              <a:cs typeface="Aharoni" pitchFamily="2" charset="-79"/>
            </a:endParaRPr>
          </a:p>
          <a:p>
            <a:endParaRPr lang="en-US" sz="2800" dirty="0"/>
          </a:p>
          <a:p>
            <a:pPr lvl="0"/>
            <a:endParaRPr lang="en-US" sz="4000" dirty="0"/>
          </a:p>
          <a:p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4770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8" name="Picture 3" descr="C:\Users\jthompson\AppData\Local\Microsoft\Windows\Temporary Internet Files\Content.IE5\U6EA1XTH\MC90043880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2280472" cy="175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thompson\AppData\Local\Microsoft\Windows\Temporary Internet Files\Content.IE5\8PWHDN9Y\MC9001045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71986"/>
            <a:ext cx="1378306" cy="141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jthompson\AppData\Local\Microsoft\Windows\Temporary Internet Files\Content.IE5\QGXWAO56\MC90043382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638800"/>
            <a:ext cx="1151609" cy="115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Understand the functions of </a:t>
            </a:r>
            <a:b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the urinary </a:t>
            </a:r>
            <a:r>
              <a:rPr lang="en-US" sz="3200" b="1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chemeClr val="tx2"/>
                </a:solidFill>
                <a:ea typeface="+mj-ea"/>
                <a:cs typeface="+mj-cs"/>
              </a:rPr>
              <a:t>Forming more dilute </a:t>
            </a:r>
            <a:r>
              <a:rPr lang="en-US" b="1" dirty="0" smtClean="0">
                <a:solidFill>
                  <a:schemeClr val="tx2"/>
                </a:solidFill>
                <a:ea typeface="+mj-ea"/>
                <a:cs typeface="+mj-cs"/>
              </a:rPr>
              <a:t>urine: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chemeClr val="tx2"/>
                </a:solidFill>
                <a:ea typeface="+mj-ea"/>
                <a:cs typeface="+mj-cs"/>
              </a:rPr>
              <a:t>Define “dilute urine”</a:t>
            </a:r>
          </a:p>
          <a:p>
            <a:pPr lvl="0"/>
            <a:r>
              <a:rPr lang="en-US" sz="2800" dirty="0" smtClean="0">
                <a:solidFill>
                  <a:schemeClr val="tx2"/>
                </a:solidFill>
                <a:ea typeface="+mj-ea"/>
                <a:cs typeface="+mj-cs"/>
              </a:rPr>
              <a:t>What are diuretics? 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ea typeface="+mj-ea"/>
                <a:cs typeface="+mj-cs"/>
              </a:rPr>
              <a:t>Inhibit the reabsorption of water </a:t>
            </a:r>
          </a:p>
          <a:p>
            <a:pPr lvl="0"/>
            <a:r>
              <a:rPr lang="en-US" sz="2800" dirty="0" smtClean="0">
                <a:solidFill>
                  <a:schemeClr val="tx2"/>
                </a:solidFill>
                <a:ea typeface="+mj-ea"/>
                <a:cs typeface="+mj-cs"/>
              </a:rPr>
              <a:t>What effect do they have on the production of urine? </a:t>
            </a:r>
          </a:p>
          <a:p>
            <a:pPr lvl="0"/>
            <a:r>
              <a:rPr lang="en-US" sz="2800" dirty="0" smtClean="0">
                <a:solidFill>
                  <a:schemeClr val="tx2"/>
                </a:solidFill>
              </a:rPr>
              <a:t>Give examples of substances that have diuretic effects.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Coffee/caffeinated beverages, apple juice, asparagus, chocolate, cucumber, pineapple, grapes, cherries </a:t>
            </a:r>
          </a:p>
          <a:p>
            <a:pPr lvl="0"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7056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/>
              <a:t>4.02 Understand the functions and disorders of the urinary system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2400" i="1" dirty="0" smtClean="0"/>
          </a:p>
          <a:p>
            <a:pPr marL="0" lvl="0" indent="0">
              <a:buNone/>
            </a:pPr>
            <a:r>
              <a:rPr lang="en-US" sz="2800" b="1" u="sng" dirty="0" smtClean="0"/>
              <a:t>Essential Questions</a:t>
            </a:r>
          </a:p>
          <a:p>
            <a:pPr lvl="0">
              <a:lnSpc>
                <a:spcPct val="150000"/>
              </a:lnSpc>
            </a:pPr>
            <a:r>
              <a:rPr lang="en-US" sz="2800" i="1" dirty="0" smtClean="0"/>
              <a:t>What are the functions of the urinary system?</a:t>
            </a:r>
            <a:endParaRPr lang="en-US" sz="2800" dirty="0" smtClean="0"/>
          </a:p>
          <a:p>
            <a:pPr lvl="0">
              <a:lnSpc>
                <a:spcPct val="150000"/>
              </a:lnSpc>
            </a:pPr>
            <a:r>
              <a:rPr lang="en-US" sz="2800" i="1" dirty="0" smtClean="0"/>
              <a:t>What are some disorders of the urinary system?</a:t>
            </a:r>
            <a:endParaRPr lang="en-US" sz="2800" dirty="0" smtClean="0"/>
          </a:p>
          <a:p>
            <a:pPr lvl="0">
              <a:lnSpc>
                <a:spcPct val="150000"/>
              </a:lnSpc>
            </a:pPr>
            <a:r>
              <a:rPr lang="en-US" sz="2800" i="1" dirty="0" smtClean="0"/>
              <a:t>How are disorders of the urinary system treated?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i="1" dirty="0" smtClean="0"/>
              <a:t>How do you relate the body’s hormone control to the urinary system?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91440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Understand the functions of </a:t>
            </a:r>
            <a:b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the urinary system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46237"/>
            <a:ext cx="7848600" cy="452628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and electrolyte balance</a:t>
            </a:r>
          </a:p>
          <a:p>
            <a:pPr marL="0" lvl="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control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Aldosterone</a:t>
            </a:r>
          </a:p>
          <a:p>
            <a:r>
              <a:rPr lang="en-US" sz="2800" dirty="0" smtClean="0"/>
              <a:t>Where does it come from?</a:t>
            </a:r>
          </a:p>
          <a:p>
            <a:pPr lvl="1"/>
            <a:r>
              <a:rPr lang="en-US" sz="2200" dirty="0"/>
              <a:t>secreted by the adrenal </a:t>
            </a:r>
            <a:r>
              <a:rPr lang="en-US" sz="2200" dirty="0" smtClean="0"/>
              <a:t>cortex</a:t>
            </a:r>
          </a:p>
          <a:p>
            <a:r>
              <a:rPr lang="en-US" sz="2800" dirty="0" smtClean="0"/>
              <a:t>What does it do?</a:t>
            </a:r>
          </a:p>
          <a:p>
            <a:pPr lvl="1"/>
            <a:r>
              <a:rPr lang="en-US" sz="2200" dirty="0" smtClean="0"/>
              <a:t>Promotes excretion of K and H ions, the reabsorption of K and H ions, and the reabsorption of Na and Cl ions and water</a:t>
            </a:r>
          </a:p>
          <a:p>
            <a:r>
              <a:rPr lang="en-US" sz="2800" dirty="0" smtClean="0"/>
              <a:t>Aldosterone release is the result of the renin-angiotensin system.  What does this mean?</a:t>
            </a:r>
          </a:p>
          <a:p>
            <a:pPr lvl="1"/>
            <a:r>
              <a:rPr lang="en-US" sz="2200" dirty="0" smtClean="0"/>
              <a:t>RENIN </a:t>
            </a:r>
            <a:r>
              <a:rPr lang="en-US" sz="2200" dirty="0"/>
              <a:t>is a hormone released by the kidneys into the bloodstream in response to low blood pressure. It stimulates the release of aldosterone by the adrenal cortex (causing the blood vessels to constrict). </a:t>
            </a:r>
          </a:p>
          <a:p>
            <a:pPr lvl="0"/>
            <a:endParaRPr lang="en-US" sz="4000" dirty="0"/>
          </a:p>
          <a:p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4770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Understand the functions of </a:t>
            </a:r>
            <a:b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the urinary system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and electrolyte balance</a:t>
            </a:r>
          </a:p>
          <a:p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4770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5122" name="Picture 2" descr="12-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96178"/>
            <a:ext cx="6032499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9322" y="5528268"/>
            <a:ext cx="7206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effect does this cycle have on your blood pressure?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Understand the functions of </a:t>
            </a:r>
            <a:b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the urinary system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6172200" cy="452628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and electrolyte balance</a:t>
            </a:r>
          </a:p>
          <a:p>
            <a:pPr marL="0" lvl="0" indent="0">
              <a:buNone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Nervous control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How does the nervous system control urinary secretions?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</a:rPr>
              <a:t>accomplished </a:t>
            </a:r>
            <a:r>
              <a:rPr lang="en-US" sz="2200" dirty="0">
                <a:solidFill>
                  <a:schemeClr val="tx2"/>
                </a:solidFill>
              </a:rPr>
              <a:t>directly through the action of nerve impulses on the blood vessels leading to the kidney and on those within the kidney leading to the glomeruli. </a:t>
            </a:r>
            <a:br>
              <a:rPr lang="en-US" sz="2200" dirty="0">
                <a:solidFill>
                  <a:schemeClr val="tx2"/>
                </a:solidFill>
              </a:rPr>
            </a:br>
            <a:endParaRPr lang="en-US" sz="22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What other systems are involved in the production and excretion of urine?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</a:rPr>
              <a:t>Endocrine system (indirectly)</a:t>
            </a:r>
          </a:p>
          <a:p>
            <a:pPr marL="0" lvl="0" indent="0">
              <a:buNone/>
            </a:pPr>
            <a:endParaRPr lang="en-US" b="1" dirty="0" smtClean="0"/>
          </a:p>
          <a:p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4770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5122" name="Picture 2" descr="C:\Users\jthompson\AppData\Local\Microsoft\Windows\Temporary Internet Files\Content.IE5\QCA9WR4M\MC900438737[3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556000"/>
            <a:ext cx="184785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9336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Understand the functions of the urinary system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T</a:t>
            </a:r>
            <a:r>
              <a:rPr lang="en-US" sz="3100" dirty="0" smtClean="0"/>
              <a:t>he flow of electrolytes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600200" y="6324600"/>
            <a:ext cx="63246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1028" name="Picture 4" descr="12-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848100" cy="364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12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8" y="914400"/>
            <a:ext cx="3168580" cy="53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5181600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Review urine formation, electrolyte exchange, and some factors that effect urine volume.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777D-E189-4759-8D8F-899DC3C65C7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Understand the functions of </a:t>
            </a:r>
            <a:b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the urinary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do you predict will happen to blood pressure when the blood volume </a:t>
            </a:r>
            <a:r>
              <a:rPr lang="en-US" sz="2800" i="1" dirty="0" smtClean="0"/>
              <a:t>increases</a:t>
            </a:r>
            <a:r>
              <a:rPr lang="en-US" sz="2800" dirty="0" smtClean="0"/>
              <a:t>?</a:t>
            </a:r>
          </a:p>
          <a:p>
            <a:endParaRPr lang="en-US" dirty="0" smtClean="0"/>
          </a:p>
          <a:p>
            <a:r>
              <a:rPr lang="en-US" sz="2800" dirty="0" smtClean="0"/>
              <a:t>What if blood</a:t>
            </a:r>
          </a:p>
          <a:p>
            <a:pPr>
              <a:buNone/>
            </a:pPr>
            <a:r>
              <a:rPr lang="en-US" sz="2800" dirty="0" smtClean="0"/>
              <a:t>   volume </a:t>
            </a:r>
            <a:r>
              <a:rPr lang="en-US" sz="2800" i="1" dirty="0" smtClean="0"/>
              <a:t>decreases</a:t>
            </a:r>
            <a:r>
              <a:rPr lang="en-US" sz="2800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64008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88067" name="Picture 3" descr="C:\Users\LynnS\AppData\Local\Microsoft\Windows\Temporary Internet Files\Content.IE5\RU22CPTR\MP9004230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43200"/>
            <a:ext cx="3124200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001094">
            <a:off x="712636" y="671441"/>
            <a:ext cx="234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review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Understand the functions of </a:t>
            </a:r>
            <a:b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the urinary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543800" cy="42971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sz="2800" i="1" dirty="0" smtClean="0">
                <a:solidFill>
                  <a:srgbClr val="C00000"/>
                </a:solidFill>
              </a:rPr>
              <a:t>If more water is reabsorbed back into the body---what will happen to urine concentration? </a:t>
            </a:r>
          </a:p>
          <a:p>
            <a:pPr lvl="0"/>
            <a:r>
              <a:rPr lang="en-US" sz="2800" i="1" dirty="0" smtClean="0">
                <a:solidFill>
                  <a:srgbClr val="C00000"/>
                </a:solidFill>
              </a:rPr>
              <a:t> (more or less concentrated?)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400800"/>
            <a:ext cx="54864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79874" name="Picture 2" descr="C:\Users\LynnS\AppData\Local\Microsoft\Windows\Temporary Internet Files\Content.IE5\V8KJN4V5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038371"/>
            <a:ext cx="19050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1001094">
            <a:off x="838200" y="609439"/>
            <a:ext cx="1807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review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sz="5400" dirty="0" smtClean="0"/>
              <a:t>  </a:t>
            </a: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Understand the functions of </a:t>
            </a:r>
            <a:b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the urinary </a:t>
            </a:r>
            <a:r>
              <a:rPr lang="en-US" sz="3200" b="1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system</a:t>
            </a:r>
            <a:endParaRPr lang="en-US" sz="32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22745"/>
            <a:ext cx="79248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Elimination of urine</a:t>
            </a: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What causes the bladder to empty?</a:t>
            </a: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-contraction of muscles forcing sphincter open</a:t>
            </a: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Is this a voluntary or involuntary action?</a:t>
            </a: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-yes (why?)</a:t>
            </a:r>
            <a:r>
              <a:rPr lang="en-US" sz="2800" dirty="0" smtClean="0">
                <a:ea typeface="+mj-ea"/>
                <a:cs typeface="+mj-cs"/>
              </a:rPr>
              <a:t> </a:t>
            </a:r>
          </a:p>
          <a:p>
            <a:pPr marL="0" indent="0">
              <a:buNone/>
            </a:pPr>
            <a:endParaRPr lang="en-US" sz="2800" dirty="0" smtClean="0"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6294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2" name="Picture 2" descr="12-0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26" y="4114800"/>
            <a:ext cx="1984974" cy="215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2-07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1981200" cy="2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sz="5400" dirty="0" smtClean="0"/>
              <a:t>  </a:t>
            </a: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Understand the functions of </a:t>
            </a:r>
            <a:b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the urinary </a:t>
            </a:r>
            <a:r>
              <a:rPr lang="en-US" sz="3200" b="1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system</a:t>
            </a:r>
            <a:endParaRPr lang="en-US" sz="32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9416"/>
            <a:ext cx="70104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Elimination of urine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Urinary </a:t>
            </a:r>
            <a:r>
              <a:rPr lang="en-US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output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6294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743200"/>
            <a:ext cx="7848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  <a:ea typeface="Arial Unicode MS" pitchFamily="34" charset="-128"/>
                <a:cs typeface="Arial Unicode MS" pitchFamily="34" charset="-128"/>
              </a:rPr>
              <a:t>Average urinary output = 1500 ml per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  <a:ea typeface="Arial Unicode MS" pitchFamily="34" charset="-128"/>
                <a:cs typeface="Arial Unicode MS" pitchFamily="34" charset="-128"/>
              </a:rPr>
              <a:t>day</a:t>
            </a:r>
            <a:endParaRPr lang="en-US" sz="2800" dirty="0" smtClean="0">
              <a:latin typeface="Rockwell" pitchFamily="18" charset="0"/>
            </a:endParaRPr>
          </a:p>
          <a:p>
            <a:endParaRPr lang="en-US" sz="3200" dirty="0">
              <a:latin typeface="Rockwell" pitchFamily="18" charset="0"/>
            </a:endParaRPr>
          </a:p>
          <a:p>
            <a:r>
              <a:rPr lang="en-US" sz="3200" dirty="0" smtClean="0">
                <a:latin typeface="Rockwell" pitchFamily="18" charset="0"/>
              </a:rPr>
              <a:t>	</a:t>
            </a:r>
            <a:endParaRPr lang="en-US" sz="2800" dirty="0" smtClean="0"/>
          </a:p>
        </p:txBody>
      </p:sp>
      <p:pic>
        <p:nvPicPr>
          <p:cNvPr id="34823" name="Picture 7" descr="C:\Users\LynnS\AppData\Local\Microsoft\Windows\Temporary Internet Files\Content.IE5\6XQ7S5DH\MC9000303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820" y="3941772"/>
            <a:ext cx="1644580" cy="1890620"/>
          </a:xfrm>
          <a:prstGeom prst="rect">
            <a:avLst/>
          </a:prstGeom>
          <a:noFill/>
        </p:spPr>
      </p:pic>
      <p:pic>
        <p:nvPicPr>
          <p:cNvPr id="1026" name="Picture 2" descr="C:\Users\LynnS\AppData\Local\Microsoft\Windows\Temporary Internet Files\Content.IE5\6XQ7S5DH\MP90039051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224992"/>
            <a:ext cx="1600200" cy="160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4424926"/>
            <a:ext cx="2438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Rockwell" pitchFamily="18" charset="0"/>
              </a:rPr>
              <a:t>What effects </a:t>
            </a:r>
            <a:r>
              <a:rPr lang="en-US" sz="2400" dirty="0" smtClean="0">
                <a:solidFill>
                  <a:prstClr val="white"/>
                </a:solidFill>
                <a:latin typeface="Rockwell" pitchFamily="18" charset="0"/>
              </a:rPr>
              <a:t>the </a:t>
            </a:r>
            <a:r>
              <a:rPr lang="en-US" sz="2400" dirty="0" smtClean="0">
                <a:solidFill>
                  <a:srgbClr val="FFFF00"/>
                </a:solidFill>
                <a:latin typeface="Rockwell" pitchFamily="18" charset="0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</a:rPr>
              <a:t>o</a:t>
            </a:r>
            <a:r>
              <a:rPr lang="en-US" sz="2400" dirty="0" smtClean="0">
                <a:solidFill>
                  <a:srgbClr val="FFFF00"/>
                </a:solidFill>
                <a:latin typeface="Rockwell" pitchFamily="18" charset="0"/>
              </a:rPr>
              <a:t>l</a:t>
            </a:r>
            <a:r>
              <a:rPr lang="en-US" sz="2400" dirty="0" smtClean="0">
                <a:solidFill>
                  <a:srgbClr val="00B0F0"/>
                </a:solidFill>
                <a:latin typeface="Rockwell" pitchFamily="18" charset="0"/>
              </a:rPr>
              <a:t>o</a:t>
            </a:r>
            <a:r>
              <a:rPr lang="en-US" sz="2400" dirty="0" smtClean="0">
                <a:solidFill>
                  <a:srgbClr val="FFFF00"/>
                </a:solidFill>
                <a:latin typeface="Rockwell" pitchFamily="18" charset="0"/>
              </a:rPr>
              <a:t>r</a:t>
            </a:r>
            <a:r>
              <a:rPr lang="en-US" sz="2400" dirty="0" smtClean="0">
                <a:solidFill>
                  <a:prstClr val="white"/>
                </a:solidFill>
                <a:latin typeface="Rockwell" pitchFamily="18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Rockwell" pitchFamily="18" charset="0"/>
              </a:rPr>
              <a:t>of your urine?</a:t>
            </a:r>
            <a:endParaRPr lang="en-US" sz="2800" dirty="0">
              <a:solidFill>
                <a:prstClr val="white"/>
              </a:solidFill>
              <a:latin typeface="Rockwell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600" dirty="0" smtClean="0"/>
              <a:t>  </a:t>
            </a:r>
            <a:r>
              <a:rPr lang="en-US" sz="6000" dirty="0" smtClean="0"/>
              <a:t>Urinalysis</a:t>
            </a:r>
            <a:endParaRPr lang="en-US" sz="6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46237"/>
            <a:ext cx="8001000" cy="452628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examination of urine</a:t>
            </a:r>
          </a:p>
          <a:p>
            <a:pPr lvl="0"/>
            <a:endParaRPr lang="en-US" dirty="0" smtClean="0"/>
          </a:p>
          <a:p>
            <a:pPr lvl="0"/>
            <a:r>
              <a:rPr lang="en-US" sz="2800" dirty="0" smtClean="0"/>
              <a:t>What does normal urine look like?</a:t>
            </a:r>
            <a:endParaRPr lang="en-US" sz="2800" dirty="0"/>
          </a:p>
          <a:p>
            <a:endParaRPr lang="en-US" dirty="0" smtClean="0">
              <a:solidFill>
                <a:srgbClr val="FF0000"/>
              </a:solidFill>
              <a:latin typeface="Broadway" pitchFamily="82" charset="0"/>
            </a:endParaRP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8580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9218" name="Picture 2" descr="12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2286000" cy="21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43159"/>
            <a:ext cx="4191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6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600" dirty="0" smtClean="0"/>
              <a:t>  </a:t>
            </a:r>
            <a:r>
              <a:rPr lang="en-US" sz="6000" dirty="0" smtClean="0"/>
              <a:t>Urinalysis</a:t>
            </a:r>
            <a:endParaRPr lang="en-US" sz="6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46237"/>
            <a:ext cx="8001000" cy="452628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examination of urine</a:t>
            </a:r>
            <a:endParaRPr lang="en-US" sz="2800" dirty="0" smtClean="0"/>
          </a:p>
          <a:p>
            <a:pPr lvl="0"/>
            <a:r>
              <a:rPr lang="en-US" sz="2800" dirty="0" smtClean="0"/>
              <a:t>What constitutes a normal urinalysis?</a:t>
            </a:r>
            <a:endParaRPr lang="en-US" sz="2800" dirty="0"/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/>
                <a:ea typeface="Calibri"/>
                <a:cs typeface="Times New Roman"/>
              </a:rPr>
              <a:t>Physical characteristics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marL="2057400" marR="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latin typeface="Calibri"/>
                <a:ea typeface="Calibri"/>
                <a:cs typeface="Times New Roman"/>
              </a:rPr>
              <a:t>Color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marL="2057400" marR="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latin typeface="Calibri"/>
                <a:ea typeface="Calibri"/>
                <a:cs typeface="Times New Roman"/>
              </a:rPr>
              <a:t>Clarity 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marL="2057400" marR="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latin typeface="Calibri"/>
                <a:ea typeface="Calibri"/>
                <a:cs typeface="Times New Roman"/>
              </a:rPr>
              <a:t>Odor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/>
                <a:ea typeface="Calibri"/>
                <a:cs typeface="Times New Roman"/>
              </a:rPr>
              <a:t>Normal values: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marL="2057400" marR="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 err="1">
                <a:latin typeface="Calibri"/>
                <a:ea typeface="Calibri"/>
                <a:cs typeface="Times New Roman"/>
              </a:rPr>
              <a:t>Ph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:  4.5-7.5 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marL="2057400" marR="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latin typeface="Calibri"/>
                <a:ea typeface="Calibri"/>
                <a:cs typeface="Times New Roman"/>
              </a:rPr>
              <a:t>Specific gravity 1.01 – 1.025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marL="2057400" marR="0" lvl="4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000" dirty="0">
                <a:latin typeface="Calibri"/>
                <a:ea typeface="Calibri"/>
                <a:cs typeface="Times New Roman"/>
              </a:rPr>
              <a:t>No chemicals should be present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endParaRPr lang="en-US" dirty="0" smtClean="0">
              <a:solidFill>
                <a:srgbClr val="FF0000"/>
              </a:solidFill>
              <a:latin typeface="Broadway" pitchFamily="82" charset="0"/>
            </a:endParaRP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8580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Understand the functions of </a:t>
            </a:r>
            <a:b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the urinary system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1"/>
            <a:ext cx="7467600" cy="4572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Functions</a:t>
            </a:r>
            <a:r>
              <a:rPr lang="en-US" sz="4000" b="1" dirty="0" smtClean="0"/>
              <a:t>:</a:t>
            </a:r>
          </a:p>
          <a:p>
            <a:pPr lvl="0">
              <a:lnSpc>
                <a:spcPct val="200000"/>
              </a:lnSpc>
            </a:pPr>
            <a:r>
              <a:rPr lang="en-US" sz="2800" dirty="0" smtClean="0"/>
              <a:t>Excretion</a:t>
            </a:r>
          </a:p>
          <a:p>
            <a:pPr lvl="0">
              <a:lnSpc>
                <a:spcPct val="200000"/>
              </a:lnSpc>
            </a:pPr>
            <a:r>
              <a:rPr lang="en-US" sz="2800" dirty="0" smtClean="0"/>
              <a:t>Formation of urine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Fluid and electrolyte balance</a:t>
            </a:r>
          </a:p>
          <a:p>
            <a:pPr lvl="0">
              <a:lnSpc>
                <a:spcPct val="200000"/>
              </a:lnSpc>
            </a:pPr>
            <a:r>
              <a:rPr lang="en-US" sz="2800" dirty="0" smtClean="0"/>
              <a:t>Elimination of urine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4770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1026" name="Picture 2" descr="12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670">
            <a:off x="5522460" y="2068376"/>
            <a:ext cx="2645834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600" dirty="0" smtClean="0"/>
              <a:t>  </a:t>
            </a:r>
            <a:r>
              <a:rPr lang="en-US" sz="6000" dirty="0" smtClean="0"/>
              <a:t>Urinalysis</a:t>
            </a:r>
            <a:endParaRPr lang="en-US" sz="6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  <a:latin typeface="Broadway" pitchFamily="82" charset="0"/>
            </a:endParaRP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8580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238893">
            <a:off x="677673" y="2024092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Showcard Gothic" pitchFamily="82" charset="0"/>
              </a:rPr>
              <a:t>What could the presence of blood in urine indicate?</a:t>
            </a:r>
            <a:endParaRPr lang="en-US" sz="2800" dirty="0">
              <a:solidFill>
                <a:srgbClr val="FF0000"/>
              </a:solidFill>
              <a:latin typeface="Showcard Gothic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207972">
            <a:off x="5679713" y="2147203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howcard Gothic" pitchFamily="82" charset="0"/>
              </a:rPr>
              <a:t>What is the medical term for this condition?</a:t>
            </a:r>
            <a:endParaRPr lang="en-US" sz="2400" dirty="0">
              <a:solidFill>
                <a:schemeClr val="accent1"/>
              </a:solidFill>
              <a:latin typeface="Showcard Gothic" pitchFamily="82" charset="0"/>
            </a:endParaRPr>
          </a:p>
        </p:txBody>
      </p:sp>
      <p:pic>
        <p:nvPicPr>
          <p:cNvPr id="9218" name="Picture 2" descr="12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8800"/>
            <a:ext cx="2095500" cy="199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600" dirty="0" smtClean="0"/>
              <a:t>  </a:t>
            </a:r>
            <a:r>
              <a:rPr lang="en-US" sz="6000" dirty="0" smtClean="0"/>
              <a:t>Urinalysis</a:t>
            </a:r>
            <a:endParaRPr lang="en-US" sz="6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8580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7" name="Picture 2" descr="12-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2838610" cy="2708034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84988" y="4605164"/>
            <a:ext cx="7612443" cy="1262235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would excess glucose show up?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this mean? 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371600" y="5269701"/>
            <a:ext cx="6448506" cy="912255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jthompson\AppData\Local\Microsoft\Windows\Temporary Internet Files\Content.IE5\D2F6MHN6\MP90042227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1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600" dirty="0" smtClean="0"/>
              <a:t>  </a:t>
            </a:r>
            <a:r>
              <a:rPr lang="en-US" sz="6000" dirty="0" smtClean="0"/>
              <a:t>Urinalysis</a:t>
            </a:r>
            <a:endParaRPr lang="en-US" sz="6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8580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11266" name="Picture 2" descr="12-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4762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12-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428791"/>
            <a:ext cx="2838610" cy="270803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0"/>
            <a:ext cx="8305800" cy="19812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6000" dirty="0" smtClean="0"/>
              <a:t>Disorders of the urinary system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0" y="6248400"/>
            <a:ext cx="64008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6B5A-0EB1-4050-A0BC-BD8602E0CB5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Disorders of the urinary </a:t>
            </a:r>
            <a:r>
              <a:rPr lang="en-US" sz="4800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Cystitis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What is cystitis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rgbClr val="FFC000"/>
                </a:solidFill>
              </a:rPr>
              <a:t>     (cyst= medical term for ____ +itis =___ )</a:t>
            </a:r>
          </a:p>
          <a:p>
            <a:pPr lvl="0"/>
            <a:endParaRPr lang="en-US" dirty="0" smtClean="0">
              <a:latin typeface="+mj-lt"/>
              <a:cs typeface="Aharoni" pitchFamily="2" charset="-79"/>
            </a:endParaRPr>
          </a:p>
          <a:p>
            <a:pPr lvl="0"/>
            <a:r>
              <a:rPr lang="en-US" dirty="0" smtClean="0">
                <a:latin typeface="+mj-lt"/>
                <a:cs typeface="Aharoni" pitchFamily="2" charset="-79"/>
              </a:rPr>
              <a:t>Most common cause:  E. Coli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are the major symptoms of cystitis?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64008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89091" name="Picture 3" descr="C:\Users\LynnS\AppData\Local\Microsoft\Windows\Temporary Internet Files\Content.IE5\6XQ7S5DH\MC9004324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429000"/>
            <a:ext cx="1720850" cy="158668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Disorders of the urinary </a:t>
            </a:r>
            <a:r>
              <a:rPr lang="en-US" sz="4800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Cystitis</a:t>
            </a:r>
          </a:p>
          <a:p>
            <a:pPr lvl="0"/>
            <a:endParaRPr lang="en-US" sz="2800" dirty="0" smtClean="0"/>
          </a:p>
          <a:p>
            <a:r>
              <a:rPr lang="en-US" dirty="0" smtClean="0"/>
              <a:t>s/s</a:t>
            </a:r>
          </a:p>
          <a:p>
            <a:pPr lvl="1"/>
            <a:r>
              <a:rPr lang="en-US" dirty="0"/>
              <a:t>A strong, persistent urge to urinate</a:t>
            </a:r>
          </a:p>
          <a:p>
            <a:pPr lvl="1"/>
            <a:r>
              <a:rPr lang="en-US" dirty="0"/>
              <a:t>A burning sensation when urinating</a:t>
            </a:r>
          </a:p>
          <a:p>
            <a:pPr lvl="1"/>
            <a:r>
              <a:rPr lang="en-US" dirty="0"/>
              <a:t>Passing frequent, small amounts of urine</a:t>
            </a:r>
          </a:p>
          <a:p>
            <a:pPr lvl="1"/>
            <a:r>
              <a:rPr lang="en-US" dirty="0"/>
              <a:t>Blood in the urine (hematuria)</a:t>
            </a:r>
          </a:p>
          <a:p>
            <a:pPr lvl="1"/>
            <a:r>
              <a:rPr lang="en-US" dirty="0"/>
              <a:t>Passing cloudy or strong-smelling urine</a:t>
            </a:r>
          </a:p>
          <a:p>
            <a:pPr lvl="1"/>
            <a:r>
              <a:rPr lang="en-US" dirty="0"/>
              <a:t>Pelvic discomfort</a:t>
            </a:r>
          </a:p>
          <a:p>
            <a:pPr lvl="1"/>
            <a:r>
              <a:rPr lang="en-US" dirty="0"/>
              <a:t>A feeling of pressure in the lower abdomen</a:t>
            </a:r>
          </a:p>
          <a:p>
            <a:pPr lvl="1"/>
            <a:r>
              <a:rPr lang="en-US" dirty="0"/>
              <a:t>Low-grade fever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64008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89091" name="Picture 3" descr="C:\Users\LynnS\AppData\Local\Microsoft\Windows\Temporary Internet Files\Content.IE5\6XQ7S5DH\MC9004324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429000"/>
            <a:ext cx="1720850" cy="158668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8077200" cy="4526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Cystitis</a:t>
            </a:r>
          </a:p>
          <a:p>
            <a:pPr lvl="0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More common in females—Why ??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64008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5" name="Picture 4" descr="C:\Users\LynnS\AppData\Local\Microsoft\Windows\Temporary Internet Files\Content.IE5\V8KJN4V5\MP9004487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114800"/>
            <a:ext cx="2336800" cy="1752600"/>
          </a:xfrm>
          <a:prstGeom prst="rect">
            <a:avLst/>
          </a:prstGeom>
          <a:noFill/>
        </p:spPr>
      </p:pic>
      <p:pic>
        <p:nvPicPr>
          <p:cNvPr id="6" name="Picture 5" descr="C:\Users\LynnS\AppData\Local\Microsoft\Windows\Temporary Internet Files\Content.IE5\6XQ7S5DH\MP900399550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704542"/>
            <a:ext cx="1828800" cy="22865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774365">
            <a:off x="1006995" y="4696947"/>
            <a:ext cx="3044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Gill Sans Ultra Bold" pitchFamily="34" charset="0"/>
                <a:cs typeface="Aharoni" pitchFamily="2" charset="-79"/>
              </a:rPr>
              <a:t>Rx=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Gill Sans Ultra Bold" pitchFamily="34" charset="0"/>
                <a:cs typeface="Aharoni" pitchFamily="2" charset="-79"/>
              </a:rPr>
              <a:t>antibiotics</a:t>
            </a:r>
            <a:endParaRPr lang="en-US" sz="3200" dirty="0">
              <a:solidFill>
                <a:srgbClr val="FF0000"/>
              </a:solidFill>
              <a:latin typeface="Gill Sans Ultra Bold" pitchFamily="34" charset="0"/>
              <a:cs typeface="Aharoni" pitchFamily="2" charset="-79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Disorders of the urinary </a:t>
            </a:r>
            <a:r>
              <a:rPr lang="en-US" sz="4800" dirty="0" smtClean="0"/>
              <a:t>system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8077200" cy="4526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Glomerulonephritis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64008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Disorders of the urinary </a:t>
            </a:r>
            <a:r>
              <a:rPr lang="en-US" sz="4800" dirty="0" smtClean="0"/>
              <a:t>system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45920"/>
            <a:ext cx="40386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 smtClean="0"/>
          </a:p>
          <a:p>
            <a:r>
              <a:rPr lang="en-US" dirty="0" smtClean="0"/>
              <a:t>Disease which injures the glomerulus.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chemeClr val="accent6">
                    <a:lumMod val="90000"/>
                  </a:schemeClr>
                </a:solidFill>
              </a:rPr>
              <a:t>What will happen as a result of  damaged glomeruli?</a:t>
            </a:r>
            <a:endParaRPr lang="en-US" i="1" dirty="0">
              <a:solidFill>
                <a:schemeClr val="accent6">
                  <a:lumMod val="90000"/>
                </a:schemeClr>
              </a:solidFill>
            </a:endParaRPr>
          </a:p>
        </p:txBody>
      </p:sp>
      <p:pic>
        <p:nvPicPr>
          <p:cNvPr id="10" name="Picture 4" descr="C:\Users\LynnS\AppData\Local\Microsoft\Windows\Temporary Internet Files\Content.IE5\6XQ7S5DH\MC9004419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2729" y="4696990"/>
            <a:ext cx="1271840" cy="1502843"/>
          </a:xfrm>
          <a:prstGeom prst="rect">
            <a:avLst/>
          </a:prstGeom>
          <a:noFill/>
        </p:spPr>
      </p:pic>
      <p:pic>
        <p:nvPicPr>
          <p:cNvPr id="11" name="Picture 2" descr="12-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567"/>
          <a:stretch/>
        </p:blipFill>
        <p:spPr bwMode="auto">
          <a:xfrm>
            <a:off x="5257800" y="2133600"/>
            <a:ext cx="2895600" cy="368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800" y="2286000"/>
            <a:ext cx="6096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8077200" cy="4526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Glomerulonephritis</a:t>
            </a:r>
            <a:endParaRPr lang="en-US" dirty="0" smtClean="0"/>
          </a:p>
          <a:p>
            <a:r>
              <a:rPr lang="en-US" sz="2800" dirty="0" smtClean="0"/>
              <a:t>Two types:</a:t>
            </a:r>
          </a:p>
          <a:p>
            <a:pPr lvl="1"/>
            <a:r>
              <a:rPr lang="en-US" sz="2400" dirty="0" smtClean="0"/>
              <a:t>Acute</a:t>
            </a:r>
          </a:p>
          <a:p>
            <a:pPr lvl="1"/>
            <a:r>
              <a:rPr lang="en-US" sz="2400" dirty="0" smtClean="0"/>
              <a:t>Chronic</a:t>
            </a:r>
          </a:p>
          <a:p>
            <a:r>
              <a:rPr lang="en-US" sz="2800" dirty="0" smtClean="0"/>
              <a:t>Define these terms.</a:t>
            </a:r>
          </a:p>
          <a:p>
            <a:endParaRPr lang="en-US" sz="2800" dirty="0" smtClean="0"/>
          </a:p>
          <a:p>
            <a:r>
              <a:rPr lang="en-US" sz="2800" dirty="0" smtClean="0"/>
              <a:t>How do these terms relate to glomerulonephritis symptoms?</a:t>
            </a:r>
          </a:p>
          <a:p>
            <a:endParaRPr lang="en-US" sz="2800" dirty="0" smtClean="0"/>
          </a:p>
          <a:p>
            <a:r>
              <a:rPr lang="en-US" sz="2800" dirty="0" smtClean="0"/>
              <a:t>What is the prognosis for each?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64008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Disorders of the urinary </a:t>
            </a:r>
            <a:r>
              <a:rPr lang="en-US" sz="4800" dirty="0" smtClean="0"/>
              <a:t>system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45920"/>
            <a:ext cx="80772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 smtClean="0"/>
          </a:p>
        </p:txBody>
      </p:sp>
      <p:pic>
        <p:nvPicPr>
          <p:cNvPr id="12" name="Picture 2" descr="C:\Users\LynnS\AppData\Local\Microsoft\Windows\Temporary Internet Files\Content.IE5\V8KJN4V5\MP9004309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514600"/>
            <a:ext cx="1231106" cy="16764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8077200" cy="4526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Glomerulonephritis</a:t>
            </a:r>
            <a:endParaRPr lang="en-US" dirty="0" smtClean="0"/>
          </a:p>
          <a:p>
            <a:pPr lvl="1"/>
            <a:r>
              <a:rPr lang="en-US" sz="2200" dirty="0" smtClean="0"/>
              <a:t>hematuria</a:t>
            </a:r>
            <a:endParaRPr lang="en-US" sz="2200" dirty="0"/>
          </a:p>
          <a:p>
            <a:pPr lvl="1"/>
            <a:r>
              <a:rPr lang="en-US" sz="2200" dirty="0"/>
              <a:t>Foamy </a:t>
            </a:r>
            <a:r>
              <a:rPr lang="en-US" sz="2200" dirty="0" smtClean="0"/>
              <a:t>urine </a:t>
            </a:r>
            <a:r>
              <a:rPr lang="en-US" sz="2200" dirty="0"/>
              <a:t>(proteinuria)</a:t>
            </a:r>
          </a:p>
          <a:p>
            <a:pPr lvl="1"/>
            <a:r>
              <a:rPr lang="en-US" sz="2200" dirty="0" smtClean="0"/>
              <a:t>hypertension</a:t>
            </a:r>
            <a:endParaRPr lang="en-US" sz="2200" dirty="0"/>
          </a:p>
          <a:p>
            <a:pPr lvl="1"/>
            <a:r>
              <a:rPr lang="en-US" sz="2200" dirty="0"/>
              <a:t>Fluid retention (edema) with swelling evident in your face, hands, feet and abdomen</a:t>
            </a:r>
          </a:p>
          <a:p>
            <a:pPr lvl="1"/>
            <a:r>
              <a:rPr lang="en-US" sz="2200" dirty="0"/>
              <a:t>Fatigue from anemia or kidney </a:t>
            </a:r>
            <a:r>
              <a:rPr lang="en-US" sz="2200" dirty="0" smtClean="0"/>
              <a:t>failure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800" dirty="0" smtClean="0"/>
              <a:t>What is the prognosis for each?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64008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Disorders of the urinary </a:t>
            </a:r>
            <a:r>
              <a:rPr lang="en-US" sz="4800" dirty="0" smtClean="0"/>
              <a:t>system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45920"/>
            <a:ext cx="80772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 smtClean="0"/>
          </a:p>
        </p:txBody>
      </p:sp>
      <p:pic>
        <p:nvPicPr>
          <p:cNvPr id="12" name="Picture 2" descr="C:\Users\LynnS\AppData\Local\Microsoft\Windows\Temporary Internet Files\Content.IE5\V8KJN4V5\MP9004309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846" y="4666826"/>
            <a:ext cx="1231106" cy="16764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Understand the functions of </a:t>
            </a:r>
            <a:b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the urinary system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Excretion 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What is excretion?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Process by which nitrogenous waste material, certain salts, and excess water are removed from the blood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Why does the body have excretory functions?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WASTE material (i.e. unnecessary, excess, maybe potentially harmful)</a:t>
            </a:r>
            <a:endParaRPr lang="en-US" sz="2800" dirty="0" smtClean="0"/>
          </a:p>
          <a:p>
            <a:pPr lvl="0"/>
            <a:endParaRPr lang="en-US" sz="4000" b="1" i="1" dirty="0" smtClean="0"/>
          </a:p>
          <a:p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4770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8077200" cy="4526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calculi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known as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nephrolithiasis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nephro lith iasis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renal calculi made of?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symptoms?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64008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Disorders of the urinary </a:t>
            </a:r>
            <a:r>
              <a:rPr lang="en-US" sz="4800" dirty="0" smtClean="0"/>
              <a:t>system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45920"/>
            <a:ext cx="80772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 smtClean="0"/>
          </a:p>
        </p:txBody>
      </p:sp>
      <p:pic>
        <p:nvPicPr>
          <p:cNvPr id="7" name="Picture 2" descr="12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4492" y="3909060"/>
            <a:ext cx="1696507" cy="226314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4038600" cy="4526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calculi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happen if the ureters are blocked?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64008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Disorders of the urinary </a:t>
            </a:r>
            <a:r>
              <a:rPr lang="en-US" sz="4800" dirty="0" smtClean="0"/>
              <a:t>system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45920"/>
            <a:ext cx="80772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 smtClean="0"/>
          </a:p>
        </p:txBody>
      </p:sp>
      <p:pic>
        <p:nvPicPr>
          <p:cNvPr id="13314" name="Picture 2" descr="12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45920"/>
            <a:ext cx="2759226" cy="44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4038600" cy="4526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calculi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How is it treated?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64008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Disorders of the urinary </a:t>
            </a:r>
            <a:r>
              <a:rPr lang="en-US" sz="4800" dirty="0" smtClean="0"/>
              <a:t>system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45920"/>
            <a:ext cx="80772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 smtClean="0"/>
          </a:p>
        </p:txBody>
      </p:sp>
      <p:pic>
        <p:nvPicPr>
          <p:cNvPr id="6" name="Picture 2" descr="12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02866"/>
            <a:ext cx="3200400" cy="4269334"/>
          </a:xfrm>
          <a:prstGeom prst="rect">
            <a:avLst/>
          </a:prstGeom>
          <a:noFill/>
        </p:spPr>
      </p:pic>
      <p:pic>
        <p:nvPicPr>
          <p:cNvPr id="10" name="Picture 2" descr="C:\Program Files (x86)\Microsoft Office\MEDIA\CAGCAT10\j019975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686300"/>
            <a:ext cx="1231827" cy="12573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26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calculi</a:t>
            </a:r>
            <a:endParaRPr lang="en-US" dirty="0" smtClean="0"/>
          </a:p>
          <a:p>
            <a:r>
              <a:rPr lang="en-US" dirty="0" smtClean="0"/>
              <a:t>How does lithotripsy work?</a:t>
            </a:r>
          </a:p>
          <a:p>
            <a:r>
              <a:rPr lang="en-US" dirty="0" smtClean="0"/>
              <a:t>Is it a cure?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64008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Disorders of the urinary </a:t>
            </a:r>
            <a:r>
              <a:rPr lang="en-US" sz="4800" dirty="0" smtClean="0"/>
              <a:t>system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45920"/>
            <a:ext cx="80772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 smtClean="0"/>
          </a:p>
        </p:txBody>
      </p:sp>
      <p:pic>
        <p:nvPicPr>
          <p:cNvPr id="11" name="Picture 2" descr="12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194" y="3429000"/>
            <a:ext cx="6123211" cy="2743200"/>
          </a:xfrm>
          <a:prstGeom prst="rect">
            <a:avLst/>
          </a:prstGeom>
          <a:noFill/>
        </p:spPr>
      </p:pic>
      <p:pic>
        <p:nvPicPr>
          <p:cNvPr id="12" name="Picture 2" descr="C:\Program Files (x86)\Microsoft Office\MEDIA\CAGCAT10\j019975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733800"/>
            <a:ext cx="1231827" cy="12573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26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failure </a:t>
            </a:r>
            <a:endParaRPr lang="en-US" dirty="0" smtClean="0"/>
          </a:p>
          <a:p>
            <a:r>
              <a:rPr lang="en-US" b="1" dirty="0" smtClean="0">
                <a:solidFill>
                  <a:srgbClr val="DEDE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causes it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2"/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Nephritis, shock injury, poisoning</a:t>
            </a:r>
            <a:endParaRPr lang="en-US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symptoms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Headache, dyspnea, n/v, possible death</a:t>
            </a:r>
            <a:endParaRPr lang="en-US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64008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Disorders of the urinary </a:t>
            </a:r>
            <a:r>
              <a:rPr lang="en-US" sz="4800" dirty="0" smtClean="0"/>
              <a:t>system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45920"/>
            <a:ext cx="80772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failure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chronic</a:t>
            </a:r>
            <a:endParaRPr lang="en-US" dirty="0" smtClean="0">
              <a:latin typeface="Showcard Gothic" pitchFamily="82" charset="0"/>
            </a:endParaRPr>
          </a:p>
          <a:p>
            <a:pPr lvl="0">
              <a:buClr>
                <a:srgbClr val="72A376"/>
              </a:buClr>
            </a:pPr>
            <a:r>
              <a:rPr lang="en-US" dirty="0" smtClean="0">
                <a:solidFill>
                  <a:prstClr val="white"/>
                </a:solidFill>
              </a:rPr>
              <a:t>Gradual loss of function in the nephrons</a:t>
            </a:r>
          </a:p>
          <a:p>
            <a:pPr lvl="1">
              <a:buClr>
                <a:srgbClr val="72A376"/>
              </a:buClr>
            </a:pPr>
            <a:r>
              <a:rPr lang="en-US" dirty="0" smtClean="0">
                <a:solidFill>
                  <a:prstClr val="white"/>
                </a:solidFill>
                <a:cs typeface="Aharoni" pitchFamily="2" charset="-79"/>
              </a:rPr>
              <a:t>s/s include symptoms of acute renal failure and loss of appetite, fatigue, mental confusion, hiccups, clotting disorder, seizures</a:t>
            </a:r>
            <a:endParaRPr lang="en-US" dirty="0">
              <a:cs typeface="Aharoni" pitchFamily="2" charset="-79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64008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Disorders of the urinary </a:t>
            </a:r>
            <a:r>
              <a:rPr lang="en-US" sz="4800" dirty="0" smtClean="0"/>
              <a:t>system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45920"/>
            <a:ext cx="80772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9254"/>
            <a:ext cx="3581400" cy="4754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Failure</a:t>
            </a:r>
            <a:endParaRPr lang="en-US" sz="3500" dirty="0" smtClean="0"/>
          </a:p>
          <a:p>
            <a:r>
              <a:rPr lang="en-US" sz="2800" dirty="0"/>
              <a:t>Chronic kidney disease leads to a buildup of fluid and waste products in the </a:t>
            </a:r>
            <a:r>
              <a:rPr lang="en-US" sz="2800" dirty="0" smtClean="0"/>
              <a:t>body.</a:t>
            </a:r>
          </a:p>
          <a:p>
            <a:endParaRPr lang="en-US" sz="2800" dirty="0"/>
          </a:p>
          <a:p>
            <a:r>
              <a:rPr lang="en-US" sz="2800" dirty="0" smtClean="0"/>
              <a:t>How are these systems affected by renal failure?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64008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Disorders of the urinary </a:t>
            </a:r>
            <a:r>
              <a:rPr lang="en-US" sz="4800" dirty="0" smtClean="0"/>
              <a:t>system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45920"/>
            <a:ext cx="80772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 smtClean="0"/>
          </a:p>
        </p:txBody>
      </p:sp>
      <p:pic>
        <p:nvPicPr>
          <p:cNvPr id="1026" name="Picture 2" descr="12-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1599254"/>
            <a:ext cx="4157505" cy="470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28457" y="2010089"/>
            <a:ext cx="10668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2260461"/>
            <a:ext cx="10668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39000" y="3952402"/>
            <a:ext cx="10668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95800" y="3482273"/>
            <a:ext cx="10668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30969" y="4707653"/>
            <a:ext cx="10668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4572000" cy="4526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Failure</a:t>
            </a:r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How is it treated?</a:t>
            </a:r>
          </a:p>
          <a:p>
            <a:pPr lvl="1"/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dialysis</a:t>
            </a:r>
            <a:endParaRPr lang="en-US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is the process involved in this treatment?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64008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Disorders of the urinary </a:t>
            </a:r>
            <a:r>
              <a:rPr lang="en-US" sz="4800" dirty="0" smtClean="0"/>
              <a:t>system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45920"/>
            <a:ext cx="80772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 smtClean="0"/>
          </a:p>
        </p:txBody>
      </p:sp>
      <p:pic>
        <p:nvPicPr>
          <p:cNvPr id="2052" name="Picture 4" descr="12-3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208599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2-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04" y="1524001"/>
            <a:ext cx="191350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4114800" cy="4526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Failure</a:t>
            </a:r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How is it treated?</a:t>
            </a:r>
          </a:p>
          <a:p>
            <a:pPr lvl="1"/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Hemodialysis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hemodialysis?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determines the patient’s treatment schedule?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64008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Disorders of the urinary </a:t>
            </a:r>
            <a:r>
              <a:rPr lang="en-US" sz="4800" dirty="0" smtClean="0"/>
              <a:t>system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45920"/>
            <a:ext cx="80772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 smtClean="0"/>
          </a:p>
        </p:txBody>
      </p:sp>
      <p:pic>
        <p:nvPicPr>
          <p:cNvPr id="3074" name="Picture 2" descr="12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52" y="2088793"/>
            <a:ext cx="274320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2-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694833"/>
            <a:ext cx="1710052" cy="148432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26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Failure</a:t>
            </a:r>
            <a:endParaRPr lang="en-US" dirty="0" smtClean="0"/>
          </a:p>
          <a:p>
            <a:r>
              <a:rPr lang="en-US" dirty="0" smtClean="0"/>
              <a:t>Compare the treatment of acute and chronic renal failure.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64008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Disorders of the urinary </a:t>
            </a:r>
            <a:r>
              <a:rPr lang="en-US" sz="4800" dirty="0" smtClean="0"/>
              <a:t>system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45920"/>
            <a:ext cx="80772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 smtClean="0"/>
          </a:p>
        </p:txBody>
      </p:sp>
      <p:pic>
        <p:nvPicPr>
          <p:cNvPr id="6" name="Picture 6" descr="12-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1600200" cy="28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2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90518"/>
            <a:ext cx="274320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Understand the functions of </a:t>
            </a:r>
            <a:b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the urinary system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Excretion </a:t>
            </a:r>
            <a:endParaRPr lang="en-US" sz="2200" dirty="0" smtClean="0"/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What is the composition of wastes excreted by the urinary system?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Nitrogenous waste material, certain salts, and excess water (together in the form of urine)</a:t>
            </a:r>
            <a:endParaRPr lang="en-US" sz="2800" dirty="0" smtClean="0"/>
          </a:p>
          <a:p>
            <a:pPr lvl="0"/>
            <a:endParaRPr lang="en-US" sz="4000" b="1" i="1" dirty="0" smtClean="0"/>
          </a:p>
          <a:p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4770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4300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Disorders of the urinary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cs typeface="Aharoni" pitchFamily="2" charset="-79"/>
              </a:rPr>
              <a:t>How does hemodialysis mimic </a:t>
            </a:r>
          </a:p>
          <a:p>
            <a:pPr marL="0" indent="0" algn="ctr">
              <a:buNone/>
            </a:pPr>
            <a:r>
              <a:rPr lang="en-US" dirty="0" smtClean="0">
                <a:cs typeface="Aharoni" pitchFamily="2" charset="-79"/>
              </a:rPr>
              <a:t>glomerular function?</a:t>
            </a:r>
          </a:p>
          <a:p>
            <a:endParaRPr lang="en-US" sz="3600" dirty="0" smtClean="0">
              <a:latin typeface="Aharoni" pitchFamily="2" charset="-79"/>
              <a:cs typeface="Aharoni" pitchFamily="2" charset="-79"/>
            </a:endParaRPr>
          </a:p>
          <a:p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400800"/>
            <a:ext cx="54864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1026" name="Picture 2" descr="C:\Users\LynnS\AppData\Local\Microsoft\Windows\Temporary Internet Files\Content.IE5\V8KJN4V5\MC9004394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819400"/>
            <a:ext cx="3184072" cy="3429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Disorders of the urinary </a:t>
            </a:r>
            <a:r>
              <a:rPr lang="en-US" sz="4400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transplant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cs typeface="Aharoni" pitchFamily="2" charset="-79"/>
              </a:rPr>
              <a:t>What is involved in this treatment option?  </a:t>
            </a:r>
          </a:p>
          <a:p>
            <a:r>
              <a:rPr lang="en-US" sz="2800" dirty="0" smtClean="0">
                <a:cs typeface="Aharoni" pitchFamily="2" charset="-79"/>
              </a:rPr>
              <a:t>When does a patient get a transplant?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400800"/>
            <a:ext cx="54864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78850" name="Picture 2" descr="C:\Users\LynnS\AppData\Local\Microsoft\Windows\Temporary Internet Files\Content.IE5\RU22CPTR\MP90040043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600"/>
            <a:ext cx="4267200" cy="284368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Disorders of the urinary </a:t>
            </a:r>
            <a:r>
              <a:rPr lang="en-US" sz="4400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transplant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400800"/>
            <a:ext cx="54864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6" name="Picture 3" descr="C:\Users\LynnS\AppData\Local\Microsoft\Windows\Temporary Internet Files\Content.IE5\RU22CPTR\MP90044242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068" y="2590800"/>
            <a:ext cx="4214788" cy="3124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76800" y="2721739"/>
            <a:ext cx="388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ckwell"/>
                <a:ea typeface="+mj-ea"/>
                <a:cs typeface="+mj-cs"/>
              </a:rPr>
              <a:t>What is the major</a:t>
            </a:r>
            <a:r>
              <a:rPr lang="en-US" sz="3600" b="1" u="sng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ckwell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ckwell"/>
                <a:ea typeface="+mj-ea"/>
                <a:cs typeface="+mj-cs"/>
              </a:rPr>
              <a:t>complication </a:t>
            </a:r>
            <a:r>
              <a:rPr lang="en-US" sz="3600" b="1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ckwell"/>
                <a:ea typeface="+mj-ea"/>
                <a:cs typeface="+mj-cs"/>
              </a:rPr>
              <a:t>of renal transplantation?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4.02 Understand the functions and disorders of the urinary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2400" i="1" dirty="0" smtClean="0"/>
          </a:p>
          <a:p>
            <a:pPr lvl="0"/>
            <a:r>
              <a:rPr lang="en-US" sz="2800" b="1" u="sng" dirty="0" smtClean="0"/>
              <a:t>Essential Questions</a:t>
            </a:r>
          </a:p>
          <a:p>
            <a:pPr lvl="0">
              <a:lnSpc>
                <a:spcPct val="150000"/>
              </a:lnSpc>
            </a:pPr>
            <a:r>
              <a:rPr lang="en-US" sz="2800" i="1" dirty="0" smtClean="0"/>
              <a:t>What are the functions of the urinary system?</a:t>
            </a:r>
            <a:endParaRPr lang="en-US" sz="2800" dirty="0" smtClean="0"/>
          </a:p>
          <a:p>
            <a:pPr lvl="0">
              <a:lnSpc>
                <a:spcPct val="150000"/>
              </a:lnSpc>
            </a:pPr>
            <a:r>
              <a:rPr lang="en-US" sz="2800" i="1" dirty="0" smtClean="0"/>
              <a:t>What are some disorders of the urinary system?</a:t>
            </a:r>
            <a:endParaRPr lang="en-US" sz="2800" dirty="0" smtClean="0"/>
          </a:p>
          <a:p>
            <a:pPr lvl="0">
              <a:lnSpc>
                <a:spcPct val="150000"/>
              </a:lnSpc>
            </a:pPr>
            <a:r>
              <a:rPr lang="en-US" sz="2800" i="1" dirty="0" smtClean="0"/>
              <a:t>How are disorders of the urinary system treated?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i="1" dirty="0" smtClean="0"/>
              <a:t>How do you relate the body’s hormone control to the urinary system?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4770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/>
            </a:r>
            <a:br>
              <a:rPr lang="en-US" sz="3200" b="1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Understand the functions of </a:t>
            </a:r>
            <a:b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32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the urinary </a:t>
            </a:r>
            <a:r>
              <a:rPr lang="en-US" sz="3200" b="1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system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766852"/>
              </p:ext>
            </p:extLst>
          </p:nvPr>
        </p:nvGraphicFramePr>
        <p:xfrm>
          <a:off x="457200" y="1609416"/>
          <a:ext cx="8229600" cy="471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6294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224337" cy="8540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5532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5" name="Picture 2" descr="12-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952" y="2005139"/>
            <a:ext cx="4080847" cy="37098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2025236"/>
            <a:ext cx="3996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Blood from renal artery enters glomerulus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High pressure in glomerulus forces fluid into Bowman’s capsule, where it is filtered</a:t>
            </a:r>
            <a:endParaRPr lang="en-US" sz="2800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0" y="253536"/>
            <a:ext cx="4114800" cy="1143000"/>
          </a:xfrm>
          <a:prstGeom prst="rect">
            <a:avLst/>
          </a:prstGeom>
          <a:solidFill>
            <a:srgbClr val="FF0000"/>
          </a:solidFill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Filtration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sz="8000" dirty="0"/>
              <a:t>   </a:t>
            </a:r>
            <a:r>
              <a:rPr lang="en-US" sz="3200" b="1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/>
            </a:r>
            <a:br>
              <a:rPr lang="en-US" sz="3200" b="1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endParaRPr lang="en-US" sz="67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BOWMAN’S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</a:t>
            </a:r>
            <a:endParaRPr lang="en-U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Bowman’s capsule filters out 125cc of fluid/min.</a:t>
            </a:r>
          </a:p>
          <a:p>
            <a:pPr lvl="1"/>
            <a:r>
              <a:rPr lang="en-US" sz="2200" dirty="0" smtClean="0"/>
              <a:t>What is 1cc equivalent to?</a:t>
            </a:r>
          </a:p>
          <a:p>
            <a:pPr lvl="1"/>
            <a:r>
              <a:rPr lang="en-US" sz="2200" dirty="0" smtClean="0"/>
              <a:t>How many cc’s per hour is this? 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rgbClr val="FF0000"/>
                </a:solidFill>
              </a:rPr>
              <a:t>	</a:t>
            </a:r>
            <a:endParaRPr lang="en-US" sz="2800" dirty="0"/>
          </a:p>
          <a:p>
            <a:r>
              <a:rPr lang="en-US" sz="2800" dirty="0" smtClean="0"/>
              <a:t>As the filtrate continues through nephron, 90% of water is reabsorbed—what would happen if reabsorption here failed?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3246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7" name="Picture 6" descr="NEPHR"/>
          <p:cNvPicPr/>
          <p:nvPr/>
        </p:nvPicPr>
        <p:blipFill>
          <a:blip r:embed="rId2" cstate="print"/>
          <a:srcRect l="13048" t="7684" r="52792" b="60830"/>
          <a:stretch>
            <a:fillRect/>
          </a:stretch>
        </p:blipFill>
        <p:spPr bwMode="auto">
          <a:xfrm>
            <a:off x="5562600" y="17526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0" y="253536"/>
            <a:ext cx="4114800" cy="1143000"/>
          </a:xfrm>
          <a:prstGeom prst="rect">
            <a:avLst/>
          </a:prstGeom>
          <a:solidFill>
            <a:srgbClr val="FF0000"/>
          </a:solidFill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Filtration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253536"/>
            <a:ext cx="441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  </a:t>
            </a:r>
            <a:r>
              <a:rPr lang="en-US" sz="3200" b="1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/>
            </a:r>
            <a:br>
              <a:rPr lang="en-US" sz="3200" b="1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en-US" sz="5100" b="1" dirty="0" smtClean="0"/>
              <a:t>Reabsorption</a:t>
            </a:r>
            <a:endParaRPr lang="en-US" sz="51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628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000" dirty="0" smtClean="0">
                <a:latin typeface="+mj-lt"/>
              </a:rPr>
              <a:t>What substances are reabsorbed?</a:t>
            </a:r>
          </a:p>
          <a:p>
            <a:pPr lvl="1"/>
            <a:r>
              <a:rPr lang="en-US" sz="2400" dirty="0" smtClean="0">
                <a:latin typeface="+mj-lt"/>
              </a:rPr>
              <a:t>Water, glucose, amino acids, bicarbonate ion and chloride salts of Ca, Mg, Na, and K</a:t>
            </a:r>
            <a:endParaRPr lang="en-US" sz="3000" dirty="0" smtClean="0">
              <a:latin typeface="+mj-lt"/>
            </a:endParaRPr>
          </a:p>
          <a:p>
            <a:pPr lvl="0"/>
            <a:endParaRPr lang="en-US" sz="3000" dirty="0" smtClean="0">
              <a:latin typeface="+mj-lt"/>
            </a:endParaRPr>
          </a:p>
          <a:p>
            <a:pPr lvl="0"/>
            <a:endParaRPr lang="en-US" sz="3000" dirty="0" smtClean="0">
              <a:latin typeface="+mj-lt"/>
            </a:endParaRPr>
          </a:p>
          <a:p>
            <a:pPr lvl="0"/>
            <a:endParaRPr lang="en-US" sz="3000" dirty="0" smtClean="0">
              <a:latin typeface="+mj-lt"/>
            </a:endParaRPr>
          </a:p>
          <a:p>
            <a:pPr lvl="0"/>
            <a:endParaRPr lang="en-US" sz="3000" dirty="0">
              <a:latin typeface="+mj-lt"/>
            </a:endParaRPr>
          </a:p>
          <a:p>
            <a:pPr lvl="0"/>
            <a:endParaRPr lang="en-US" sz="3000" dirty="0" smtClean="0">
              <a:latin typeface="+mj-lt"/>
            </a:endParaRPr>
          </a:p>
          <a:p>
            <a:pPr lvl="0"/>
            <a:r>
              <a:rPr lang="en-US" sz="3000" dirty="0" smtClean="0">
                <a:latin typeface="+mj-lt"/>
              </a:rPr>
              <a:t>If blood levels of certain substances are high, the substances will </a:t>
            </a:r>
            <a:r>
              <a:rPr lang="en-US" sz="3000" u="sng" dirty="0" smtClean="0">
                <a:latin typeface="+mj-lt"/>
              </a:rPr>
              <a:t>not</a:t>
            </a:r>
            <a:r>
              <a:rPr lang="en-US" sz="3000" dirty="0" smtClean="0">
                <a:latin typeface="+mj-lt"/>
              </a:rPr>
              <a:t> be reabsorbed. </a:t>
            </a:r>
          </a:p>
          <a:p>
            <a:pPr lvl="0"/>
            <a:r>
              <a:rPr lang="en-US" sz="3000" dirty="0" smtClean="0">
                <a:latin typeface="+mj-lt"/>
              </a:rPr>
              <a:t>How does this help maintain homeostasis? </a:t>
            </a:r>
          </a:p>
          <a:p>
            <a:pPr lvl="1"/>
            <a:r>
              <a:rPr lang="en-US" sz="2400" dirty="0" smtClean="0">
                <a:latin typeface="+mj-lt"/>
              </a:rPr>
              <a:t>Works to maintain acid-base (pH) balance through selective reabsorption</a:t>
            </a:r>
          </a:p>
          <a:p>
            <a:pPr>
              <a:buNone/>
            </a:pPr>
            <a:endParaRPr lang="en-US" dirty="0" smtClean="0">
              <a:latin typeface="Kristen ITC" pitchFamily="66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pPr lvl="8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400800" cy="274320"/>
          </a:xfrm>
        </p:spPr>
        <p:txBody>
          <a:bodyPr/>
          <a:lstStyle/>
          <a:p>
            <a:pPr algn="ctr"/>
            <a:r>
              <a:rPr lang="en-US" dirty="0" smtClean="0"/>
              <a:t>4.02 Understand the functions and disorders of the urinary system</a:t>
            </a:r>
            <a:endParaRPr lang="en-US" dirty="0"/>
          </a:p>
        </p:txBody>
      </p:sp>
      <p:pic>
        <p:nvPicPr>
          <p:cNvPr id="36869" name="Picture 5" descr="C:\Users\LynnS\AppData\Local\Microsoft\Windows\Temporary Internet Files\Content.IE5\6XQ7S5DH\MC9003559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819400"/>
            <a:ext cx="1309116" cy="1250651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6892-DD48-45E2-A399-1FF85AE3B04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6039</TotalTime>
  <Words>2051</Words>
  <Application>Microsoft Office PowerPoint</Application>
  <PresentationFormat>On-screen Show (4:3)</PresentationFormat>
  <Paragraphs>429</Paragraphs>
  <Slides>53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Arial Unicode MS</vt:lpstr>
      <vt:lpstr>Aharoni</vt:lpstr>
      <vt:lpstr>Arial</vt:lpstr>
      <vt:lpstr>Bauhaus 93</vt:lpstr>
      <vt:lpstr>Broadway</vt:lpstr>
      <vt:lpstr>Calibri</vt:lpstr>
      <vt:lpstr>Gill Sans Ultra Bold</vt:lpstr>
      <vt:lpstr>Kristen ITC</vt:lpstr>
      <vt:lpstr>Rockwell</vt:lpstr>
      <vt:lpstr>Showcard Gothic</vt:lpstr>
      <vt:lpstr>Snap ITC</vt:lpstr>
      <vt:lpstr>Times New Roman</vt:lpstr>
      <vt:lpstr>Wingdings 2</vt:lpstr>
      <vt:lpstr>Foundry</vt:lpstr>
      <vt:lpstr>4.02 Understand the Functions and Disorders of the Urinary System</vt:lpstr>
      <vt:lpstr>4.02 Understand the functions and disorders of the urinary system</vt:lpstr>
      <vt:lpstr>Understand the functions of  the urinary system</vt:lpstr>
      <vt:lpstr>Understand the functions of  the urinary system</vt:lpstr>
      <vt:lpstr>Understand the functions of  the urinary system</vt:lpstr>
      <vt:lpstr> Understand the functions of  the urinary system</vt:lpstr>
      <vt:lpstr>PowerPoint Presentation</vt:lpstr>
      <vt:lpstr>    </vt:lpstr>
      <vt:lpstr>   Reabsorption</vt:lpstr>
      <vt:lpstr>Secretion        </vt:lpstr>
      <vt:lpstr>Secretion        </vt:lpstr>
      <vt:lpstr>PowerPoint Presentation</vt:lpstr>
      <vt:lpstr>Understand the functions of  the urinary system</vt:lpstr>
      <vt:lpstr>Understand the functions of  the urinary system</vt:lpstr>
      <vt:lpstr>Understand the functions of  the urinary system</vt:lpstr>
      <vt:lpstr>Understand the functions of  the urinary system</vt:lpstr>
      <vt:lpstr>Understand the functions of  the urinary system</vt:lpstr>
      <vt:lpstr>Understand the functions of  the urinary system</vt:lpstr>
      <vt:lpstr>Understand the functions of  the urinary system</vt:lpstr>
      <vt:lpstr>Understand the functions of  the urinary system</vt:lpstr>
      <vt:lpstr>Understand the functions of  the urinary system</vt:lpstr>
      <vt:lpstr>Understand the functions of  the urinary system</vt:lpstr>
      <vt:lpstr>Understand the functions of the urinary system The flow of electrolytes</vt:lpstr>
      <vt:lpstr>Understand the functions of  the urinary system</vt:lpstr>
      <vt:lpstr>Understand the functions of  the urinary system</vt:lpstr>
      <vt:lpstr>  Understand the functions of  the urinary system</vt:lpstr>
      <vt:lpstr>  Understand the functions of  the urinary system</vt:lpstr>
      <vt:lpstr>  Urinalysis</vt:lpstr>
      <vt:lpstr>  Urinalysis</vt:lpstr>
      <vt:lpstr>  Urinalysis</vt:lpstr>
      <vt:lpstr>  Urinalysis</vt:lpstr>
      <vt:lpstr>  Urinalysis</vt:lpstr>
      <vt:lpstr>Disorders of the urinary system</vt:lpstr>
      <vt:lpstr>Disorders of the urinary system</vt:lpstr>
      <vt:lpstr>Disorders of the urinary system</vt:lpstr>
      <vt:lpstr>Disorders of the urinary system</vt:lpstr>
      <vt:lpstr>Disorders of the urinary system</vt:lpstr>
      <vt:lpstr>Disorders of the urinary system</vt:lpstr>
      <vt:lpstr>Disorders of the urinary system</vt:lpstr>
      <vt:lpstr>Disorders of the urinary system</vt:lpstr>
      <vt:lpstr>Disorders of the urinary system</vt:lpstr>
      <vt:lpstr>Disorders of the urinary system</vt:lpstr>
      <vt:lpstr>Disorders of the urinary system</vt:lpstr>
      <vt:lpstr>Disorders of the urinary system</vt:lpstr>
      <vt:lpstr>Disorders of the urinary system</vt:lpstr>
      <vt:lpstr>Disorders of the urinary system</vt:lpstr>
      <vt:lpstr>Disorders of the urinary system</vt:lpstr>
      <vt:lpstr>Disorders of the urinary system</vt:lpstr>
      <vt:lpstr>Disorders of the urinary system</vt:lpstr>
      <vt:lpstr>Disorders of the urinary system</vt:lpstr>
      <vt:lpstr>Disorders of the urinary system</vt:lpstr>
      <vt:lpstr>Disorders of the urinary system</vt:lpstr>
      <vt:lpstr>4.02 Understand the functions and disorders of the urinary system</vt:lpstr>
    </vt:vector>
  </TitlesOfParts>
  <Company>LTC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SYSTEM 6:12</dc:title>
  <dc:creator>HOC</dc:creator>
  <cp:lastModifiedBy>Abigail Bennett</cp:lastModifiedBy>
  <cp:revision>181</cp:revision>
  <cp:lastPrinted>2012-09-24T16:59:20Z</cp:lastPrinted>
  <dcterms:created xsi:type="dcterms:W3CDTF">1999-04-13T01:52:30Z</dcterms:created>
  <dcterms:modified xsi:type="dcterms:W3CDTF">2016-12-09T19:04:42Z</dcterms:modified>
</cp:coreProperties>
</file>