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7" r:id="rId4"/>
    <p:sldId id="258" r:id="rId5"/>
    <p:sldId id="283" r:id="rId6"/>
    <p:sldId id="276" r:id="rId7"/>
    <p:sldId id="259" r:id="rId8"/>
    <p:sldId id="277" r:id="rId9"/>
    <p:sldId id="278" r:id="rId10"/>
    <p:sldId id="260" r:id="rId11"/>
    <p:sldId id="261" r:id="rId12"/>
    <p:sldId id="279" r:id="rId13"/>
    <p:sldId id="262" r:id="rId14"/>
    <p:sldId id="264" r:id="rId15"/>
    <p:sldId id="263" r:id="rId16"/>
    <p:sldId id="266" r:id="rId17"/>
    <p:sldId id="265" r:id="rId18"/>
    <p:sldId id="267" r:id="rId19"/>
    <p:sldId id="272" r:id="rId20"/>
    <p:sldId id="273" r:id="rId21"/>
    <p:sldId id="280" r:id="rId22"/>
    <p:sldId id="282" r:id="rId23"/>
    <p:sldId id="281" r:id="rId24"/>
    <p:sldId id="274" r:id="rId25"/>
    <p:sldId id="268" r:id="rId26"/>
    <p:sldId id="269" r:id="rId27"/>
    <p:sldId id="270" r:id="rId28"/>
    <p:sldId id="27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1" autoAdjust="0"/>
    <p:restoredTop sz="86475" autoAdjust="0"/>
  </p:normalViewPr>
  <p:slideViewPr>
    <p:cSldViewPr>
      <p:cViewPr varScale="1">
        <p:scale>
          <a:sx n="64" d="100"/>
          <a:sy n="64" d="100"/>
        </p:scale>
        <p:origin x="924" y="66"/>
      </p:cViewPr>
      <p:guideLst>
        <p:guide orient="horz" pos="2160"/>
        <p:guide pos="2880"/>
      </p:guideLst>
    </p:cSldViewPr>
  </p:slideViewPr>
  <p:outlineViewPr>
    <p:cViewPr>
      <p:scale>
        <a:sx n="33" d="100"/>
        <a:sy n="33" d="100"/>
      </p:scale>
      <p:origin x="0" y="156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1E2F310-0F5B-42F4-9DE3-C7F135417552}" type="datetimeFigureOut">
              <a:rPr lang="en-US" smtClean="0"/>
              <a:pPr/>
              <a:t>2/10/2016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EDECD96-CB19-4375-82C7-916F0B9C87A2}"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2F310-0F5B-42F4-9DE3-C7F135417552}"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2F310-0F5B-42F4-9DE3-C7F135417552}"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2F310-0F5B-42F4-9DE3-C7F135417552}"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2F310-0F5B-42F4-9DE3-C7F135417552}"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E2F310-0F5B-42F4-9DE3-C7F135417552}"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ECD96-CB19-4375-82C7-916F0B9C87A2}"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E2F310-0F5B-42F4-9DE3-C7F135417552}" type="datetimeFigureOut">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2F310-0F5B-42F4-9DE3-C7F135417552}" type="datetimeFigureOut">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2F310-0F5B-42F4-9DE3-C7F135417552}" type="datetimeFigureOut">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1E2F310-0F5B-42F4-9DE3-C7F135417552}" type="datetimeFigureOut">
              <a:rPr lang="en-US" smtClean="0"/>
              <a:pPr/>
              <a:t>2/10/2016</a:t>
            </a:fld>
            <a:endParaRPr lang="en-US"/>
          </a:p>
        </p:txBody>
      </p:sp>
      <p:sp>
        <p:nvSpPr>
          <p:cNvPr id="7" name="Slide Number Placeholder 6"/>
          <p:cNvSpPr>
            <a:spLocks noGrp="1"/>
          </p:cNvSpPr>
          <p:nvPr>
            <p:ph type="sldNum" sz="quarter" idx="12"/>
          </p:nvPr>
        </p:nvSpPr>
        <p:spPr/>
        <p:txBody>
          <a:bodyPr/>
          <a:lstStyle/>
          <a:p>
            <a:fld id="{5EDECD96-CB19-4375-82C7-916F0B9C87A2}"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2F310-0F5B-42F4-9DE3-C7F135417552}" type="datetimeFigureOut">
              <a:rPr lang="en-US" smtClean="0"/>
              <a:pPr/>
              <a:t>2/10/2016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EDECD96-CB19-4375-82C7-916F0B9C87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1E2F310-0F5B-42F4-9DE3-C7F135417552}" type="datetimeFigureOut">
              <a:rPr lang="en-US" smtClean="0"/>
              <a:pPr/>
              <a:t>2/10/2016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EDECD96-CB19-4375-82C7-916F0B9C87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imgres?imgurl=http://awic.nal.usda.gov/sites/awic.nal.usda.gov/files/styles/nal_thumbnail/public/field_item_image/3rs.jpg?itok=Twac6ILX&amp;imgrefurl=http://awic.nal.usda.gov/alternatives/3rs&amp;docid=BVn4WU1rRM71pM&amp;tbnid=NcFhXgoNIO9_fM&amp;w=70&amp;h=70&amp;ei=LGsfVM7GH-q78gGar4GoDA&amp;ved=0CAQQxiAwAg&amp;iac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Animals in research</a:t>
            </a:r>
            <a:endParaRPr lang="en-US" dirty="0"/>
          </a:p>
        </p:txBody>
      </p:sp>
      <p:sp>
        <p:nvSpPr>
          <p:cNvPr id="3" name="Subtitle 2"/>
          <p:cNvSpPr>
            <a:spLocks noGrp="1"/>
          </p:cNvSpPr>
          <p:nvPr>
            <p:ph type="subTitle" idx="1"/>
          </p:nvPr>
        </p:nvSpPr>
        <p:spPr/>
        <p:txBody>
          <a:bodyPr/>
          <a:lstStyle/>
          <a:p>
            <a:r>
              <a:rPr lang="en-US" dirty="0" smtClean="0"/>
              <a:t>Can this step be bypassed?</a:t>
            </a:r>
            <a:endParaRPr lang="en-US" dirty="0"/>
          </a:p>
        </p:txBody>
      </p:sp>
    </p:spTree>
    <p:extLst>
      <p:ext uri="{BB962C8B-B14F-4D97-AF65-F5344CB8AC3E}">
        <p14:creationId xmlns:p14="http://schemas.microsoft.com/office/powerpoint/2010/main" val="44530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Animals – unique characteristics</a:t>
            </a:r>
            <a:endParaRPr lang="en-US" dirty="0"/>
          </a:p>
        </p:txBody>
      </p:sp>
      <p:sp>
        <p:nvSpPr>
          <p:cNvPr id="5" name="Text Placeholder 4"/>
          <p:cNvSpPr>
            <a:spLocks noGrp="1"/>
          </p:cNvSpPr>
          <p:nvPr>
            <p:ph idx="1"/>
          </p:nvPr>
        </p:nvSpPr>
        <p:spPr/>
        <p:txBody>
          <a:bodyPr>
            <a:normAutofit fontScale="92500"/>
          </a:bodyPr>
          <a:lstStyle/>
          <a:p>
            <a:r>
              <a:rPr lang="en-US" dirty="0" smtClean="0"/>
              <a:t>Watanabe Rabbits</a:t>
            </a:r>
          </a:p>
          <a:p>
            <a:pPr lvl="1"/>
            <a:r>
              <a:rPr lang="en-US" dirty="0" smtClean="0"/>
              <a:t>Cardiology – have high blood cholesterol levels</a:t>
            </a:r>
          </a:p>
          <a:p>
            <a:r>
              <a:rPr lang="en-US" dirty="0" smtClean="0"/>
              <a:t>Armadillos</a:t>
            </a:r>
          </a:p>
          <a:p>
            <a:pPr lvl="1"/>
            <a:r>
              <a:rPr lang="en-US" dirty="0" smtClean="0"/>
              <a:t>Reproduction and developmental biology – long pregnancy with multiple identical births</a:t>
            </a:r>
          </a:p>
          <a:p>
            <a:r>
              <a:rPr lang="en-US" dirty="0" smtClean="0"/>
              <a:t>Ferrets and Woodchucks</a:t>
            </a:r>
          </a:p>
          <a:p>
            <a:pPr lvl="1"/>
            <a:r>
              <a:rPr lang="en-US" dirty="0" smtClean="0"/>
              <a:t>Immune system studies involving gastritis, stomach ulcers and hepatitis</a:t>
            </a:r>
          </a:p>
          <a:p>
            <a:pPr lvl="1"/>
            <a:endParaRPr lang="en-US" dirty="0" smtClean="0"/>
          </a:p>
          <a:p>
            <a:pPr lvl="1"/>
            <a:endParaRPr lang="en-US" dirty="0" smtClean="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811329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animals that are studied for their unique characteristics:</a:t>
            </a:r>
            <a:endParaRPr lang="en-US" dirty="0"/>
          </a:p>
        </p:txBody>
      </p:sp>
      <p:sp>
        <p:nvSpPr>
          <p:cNvPr id="3" name="Content Placeholder 2"/>
          <p:cNvSpPr>
            <a:spLocks noGrp="1"/>
          </p:cNvSpPr>
          <p:nvPr>
            <p:ph idx="1"/>
          </p:nvPr>
        </p:nvSpPr>
        <p:spPr/>
        <p:txBody>
          <a:bodyPr>
            <a:normAutofit lnSpcReduction="10000"/>
          </a:bodyPr>
          <a:lstStyle/>
          <a:p>
            <a:r>
              <a:rPr lang="en-US" dirty="0" smtClean="0"/>
              <a:t>Seals</a:t>
            </a:r>
          </a:p>
          <a:p>
            <a:pPr lvl="1"/>
            <a:r>
              <a:rPr lang="en-US" dirty="0" smtClean="0"/>
              <a:t>Respiratory and nervous systems – SIDS in children</a:t>
            </a:r>
          </a:p>
          <a:p>
            <a:r>
              <a:rPr lang="en-US" dirty="0" smtClean="0"/>
              <a:t>Axolotls (fish)</a:t>
            </a:r>
          </a:p>
          <a:p>
            <a:pPr lvl="1"/>
            <a:r>
              <a:rPr lang="en-US" dirty="0" smtClean="0"/>
              <a:t>Circulatory system and cardiac muscle – heart attacks</a:t>
            </a:r>
          </a:p>
          <a:p>
            <a:r>
              <a:rPr lang="en-US" dirty="0" smtClean="0"/>
              <a:t>Painted turtle and water snake</a:t>
            </a:r>
          </a:p>
          <a:p>
            <a:pPr lvl="1"/>
            <a:r>
              <a:rPr lang="en-US" dirty="0" smtClean="0"/>
              <a:t>Reproduction and embryonic development – blood lipid and cholesterol levels.</a:t>
            </a:r>
          </a:p>
          <a:p>
            <a:pPr lvl="1"/>
            <a:endParaRPr lang="en-US" dirty="0"/>
          </a:p>
          <a:p>
            <a:pPr lvl="1"/>
            <a:endParaRPr lang="en-US" dirty="0"/>
          </a:p>
          <a:p>
            <a:endParaRPr lang="en-US" dirty="0"/>
          </a:p>
        </p:txBody>
      </p:sp>
    </p:spTree>
    <p:extLst>
      <p:ext uri="{BB962C8B-B14F-4D97-AF65-F5344CB8AC3E}">
        <p14:creationId xmlns:p14="http://schemas.microsoft.com/office/powerpoint/2010/main" val="3943232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Without Animal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Polio would kill or cripple thousands of unvaccinated children and adults this year.</a:t>
            </a:r>
          </a:p>
          <a:p>
            <a:r>
              <a:rPr lang="en-US" dirty="0" smtClean="0"/>
              <a:t>200,000 arthritics who receive hip replacements each year would be confined to wheel chairs.</a:t>
            </a:r>
          </a:p>
          <a:p>
            <a:r>
              <a:rPr lang="en-US" dirty="0" smtClean="0"/>
              <a:t>There would be no kidney dialysis for the 547,000 victims of end-stage renal disease</a:t>
            </a:r>
          </a:p>
          <a:p>
            <a:r>
              <a:rPr lang="en-US" dirty="0" smtClean="0"/>
              <a:t>Chemotherapy would not be able to save children who currently survive acute lymphocytic leukemia</a:t>
            </a:r>
          </a:p>
          <a:p>
            <a:r>
              <a:rPr lang="en-US" dirty="0" smtClean="0"/>
              <a:t>A cure for diabetes would be beyond reach</a:t>
            </a:r>
            <a:endParaRPr lang="en-US" dirty="0"/>
          </a:p>
        </p:txBody>
      </p:sp>
    </p:spTree>
    <p:extLst>
      <p:ext uri="{BB962C8B-B14F-4D97-AF65-F5344CB8AC3E}">
        <p14:creationId xmlns:p14="http://schemas.microsoft.com/office/powerpoint/2010/main" val="2474842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867936"/>
          </a:xfrm>
        </p:spPr>
        <p:txBody>
          <a:bodyPr>
            <a:normAutofit fontScale="90000"/>
          </a:bodyPr>
          <a:lstStyle/>
          <a:p>
            <a:r>
              <a:rPr lang="en-US" dirty="0" smtClean="0"/>
              <a:t>Humans and animals research partners: </a:t>
            </a:r>
            <a:r>
              <a:rPr lang="en-US" u="sng" dirty="0" smtClean="0"/>
              <a:t>crossover meds </a:t>
            </a:r>
            <a:r>
              <a:rPr lang="en-US" dirty="0" smtClean="0"/>
              <a:t>(can treat both):</a:t>
            </a:r>
            <a:endParaRPr lang="en-US" dirty="0"/>
          </a:p>
        </p:txBody>
      </p:sp>
      <p:sp>
        <p:nvSpPr>
          <p:cNvPr id="3" name="Content Placeholder 2"/>
          <p:cNvSpPr>
            <a:spLocks noGrp="1"/>
          </p:cNvSpPr>
          <p:nvPr>
            <p:ph idx="1"/>
          </p:nvPr>
        </p:nvSpPr>
        <p:spPr>
          <a:xfrm>
            <a:off x="1043492" y="3124200"/>
            <a:ext cx="6777317" cy="2708429"/>
          </a:xfrm>
        </p:spPr>
        <p:txBody>
          <a:bodyPr>
            <a:normAutofit lnSpcReduction="10000"/>
          </a:bodyPr>
          <a:lstStyle/>
          <a:p>
            <a:r>
              <a:rPr lang="en-US" dirty="0" smtClean="0"/>
              <a:t>Antibiotics</a:t>
            </a:r>
          </a:p>
          <a:p>
            <a:r>
              <a:rPr lang="en-US" dirty="0" smtClean="0"/>
              <a:t>Lasix</a:t>
            </a:r>
          </a:p>
          <a:p>
            <a:r>
              <a:rPr lang="en-US" dirty="0" smtClean="0"/>
              <a:t>Diabetes medication</a:t>
            </a:r>
          </a:p>
          <a:p>
            <a:r>
              <a:rPr lang="en-US" dirty="0" err="1" smtClean="0"/>
              <a:t>Heartgard</a:t>
            </a:r>
            <a:r>
              <a:rPr lang="en-US" dirty="0" smtClean="0"/>
              <a:t> 30 (</a:t>
            </a:r>
            <a:r>
              <a:rPr lang="en-US" dirty="0" err="1" smtClean="0"/>
              <a:t>Ivermectin</a:t>
            </a:r>
            <a:r>
              <a:rPr lang="en-US" dirty="0" smtClean="0"/>
              <a:t>) for heart worm prevention in dogs has proven helpful for river disease in humans. Other indications are still being explored.</a:t>
            </a:r>
            <a:endParaRPr lang="en-US" dirty="0"/>
          </a:p>
        </p:txBody>
      </p:sp>
    </p:spTree>
    <p:extLst>
      <p:ext uri="{BB962C8B-B14F-4D97-AF65-F5344CB8AC3E}">
        <p14:creationId xmlns:p14="http://schemas.microsoft.com/office/powerpoint/2010/main" val="3916792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Crossover advances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Treatment for rabies</a:t>
            </a:r>
          </a:p>
          <a:p>
            <a:r>
              <a:rPr lang="en-US" dirty="0" smtClean="0"/>
              <a:t>Treatment for anthrax</a:t>
            </a:r>
          </a:p>
          <a:p>
            <a:r>
              <a:rPr lang="en-US" dirty="0" smtClean="0"/>
              <a:t>Treatment for smallpox</a:t>
            </a:r>
          </a:p>
          <a:p>
            <a:r>
              <a:rPr lang="en-US" dirty="0" smtClean="0"/>
              <a:t>Treatment for rickets</a:t>
            </a:r>
          </a:p>
          <a:p>
            <a:r>
              <a:rPr lang="en-US" dirty="0" smtClean="0"/>
              <a:t>Insulin discovery</a:t>
            </a:r>
          </a:p>
          <a:p>
            <a:r>
              <a:rPr lang="en-US" dirty="0" smtClean="0"/>
              <a:t>Prevention of tetanus</a:t>
            </a:r>
          </a:p>
          <a:p>
            <a:r>
              <a:rPr lang="en-US" dirty="0" smtClean="0"/>
              <a:t>Discovery of DNA</a:t>
            </a:r>
          </a:p>
          <a:p>
            <a:r>
              <a:rPr lang="en-US" dirty="0" smtClean="0"/>
              <a:t>Organ transplant</a:t>
            </a:r>
          </a:p>
          <a:p>
            <a:r>
              <a:rPr lang="en-US" dirty="0" err="1" smtClean="0"/>
              <a:t>etc</a:t>
            </a:r>
            <a:endParaRPr lang="en-US" dirty="0" smtClean="0"/>
          </a:p>
          <a:p>
            <a:endParaRPr lang="en-US" dirty="0"/>
          </a:p>
        </p:txBody>
      </p:sp>
    </p:spTree>
    <p:extLst>
      <p:ext uri="{BB962C8B-B14F-4D97-AF65-F5344CB8AC3E}">
        <p14:creationId xmlns:p14="http://schemas.microsoft.com/office/powerpoint/2010/main" val="1269102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and biotechnology:</a:t>
            </a:r>
            <a:endParaRPr lang="en-US" dirty="0"/>
          </a:p>
        </p:txBody>
      </p:sp>
      <p:sp>
        <p:nvSpPr>
          <p:cNvPr id="3" name="Content Placeholder 2"/>
          <p:cNvSpPr>
            <a:spLocks noGrp="1"/>
          </p:cNvSpPr>
          <p:nvPr>
            <p:ph idx="1"/>
          </p:nvPr>
        </p:nvSpPr>
        <p:spPr/>
        <p:txBody>
          <a:bodyPr/>
          <a:lstStyle/>
          <a:p>
            <a:r>
              <a:rPr lang="en-US" dirty="0" smtClean="0"/>
              <a:t>Holds hope for the development of monoclonal antibodies (such as used in fetal leukemia vaccine) should help develop a human equivalent</a:t>
            </a:r>
          </a:p>
          <a:p>
            <a:r>
              <a:rPr lang="en-US" dirty="0" smtClean="0"/>
              <a:t>Is promising for genetically engineered vaccines for disease prevention in both animals and humans</a:t>
            </a:r>
            <a:endParaRPr lang="en-US" dirty="0"/>
          </a:p>
        </p:txBody>
      </p:sp>
    </p:spTree>
    <p:extLst>
      <p:ext uri="{BB962C8B-B14F-4D97-AF65-F5344CB8AC3E}">
        <p14:creationId xmlns:p14="http://schemas.microsoft.com/office/powerpoint/2010/main" val="2632108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ats and mice</a:t>
            </a:r>
            <a:endParaRPr lang="en-US" dirty="0"/>
          </a:p>
        </p:txBody>
      </p:sp>
      <p:sp>
        <p:nvSpPr>
          <p:cNvPr id="4" name="Text Placeholder 3"/>
          <p:cNvSpPr>
            <a:spLocks noGrp="1"/>
          </p:cNvSpPr>
          <p:nvPr>
            <p:ph type="body" sz="half" idx="2"/>
          </p:nvPr>
        </p:nvSpPr>
        <p:spPr/>
        <p:txBody>
          <a:bodyPr/>
          <a:lstStyle/>
          <a:p>
            <a:r>
              <a:rPr lang="en-US" dirty="0" smtClean="0"/>
              <a:t>97% of animals used for research</a:t>
            </a:r>
            <a:endParaRPr lang="en-US" dirty="0"/>
          </a:p>
        </p:txBody>
      </p:sp>
      <p:pic>
        <p:nvPicPr>
          <p:cNvPr id="1026" name="Picture 2" descr="http://news.nationalgeographic.com/news/bigphotos/images/071022-vibrating-mice_big.jpg"/>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l="29948" r="2994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374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Rabbits, guinea Pigs and Hamsters</a:t>
            </a:r>
            <a:endParaRPr lang="en-US" dirty="0"/>
          </a:p>
        </p:txBody>
      </p:sp>
      <p:sp>
        <p:nvSpPr>
          <p:cNvPr id="6" name="Text Placeholder 5"/>
          <p:cNvSpPr>
            <a:spLocks noGrp="1"/>
          </p:cNvSpPr>
          <p:nvPr>
            <p:ph type="body" sz="half" idx="2"/>
          </p:nvPr>
        </p:nvSpPr>
        <p:spPr/>
        <p:txBody>
          <a:bodyPr/>
          <a:lstStyle/>
          <a:p>
            <a:r>
              <a:rPr lang="en-US" dirty="0" smtClean="0"/>
              <a:t>2.18% used in biomedical research</a:t>
            </a:r>
            <a:endParaRPr lang="en-US" dirty="0"/>
          </a:p>
        </p:txBody>
      </p:sp>
      <p:pic>
        <p:nvPicPr>
          <p:cNvPr id="2050" name="Picture 2" descr="http://ts1.mm.bing.net/th?&amp;id=HN.608040096647151653&amp;w=300&amp;h=300&amp;c=0&amp;pid=1.9&amp;rs=0&amp;p=0"/>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l="29526" r="2952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515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Dogs and cat and primates</a:t>
            </a:r>
            <a:endParaRPr lang="en-US"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r>
              <a:rPr lang="en-US" dirty="0" smtClean="0"/>
              <a:t>Less than 1 % used in biomedical research</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2331544"/>
            <a:ext cx="2857500" cy="3459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837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1027664"/>
            <a:ext cx="7024744" cy="1944136"/>
          </a:xfrm>
        </p:spPr>
        <p:txBody>
          <a:bodyPr>
            <a:normAutofit/>
          </a:bodyPr>
          <a:lstStyle/>
          <a:p>
            <a:r>
              <a:rPr lang="en-US" dirty="0" smtClean="0"/>
              <a:t>Federal laws, regulations governing Biomedical Research involving animals</a:t>
            </a:r>
            <a:endParaRPr lang="en-US" dirty="0"/>
          </a:p>
        </p:txBody>
      </p:sp>
      <p:sp>
        <p:nvSpPr>
          <p:cNvPr id="6" name="Content Placeholder 5"/>
          <p:cNvSpPr>
            <a:spLocks noGrp="1"/>
          </p:cNvSpPr>
          <p:nvPr>
            <p:ph idx="1"/>
          </p:nvPr>
        </p:nvSpPr>
        <p:spPr>
          <a:xfrm>
            <a:off x="1043492" y="3124200"/>
            <a:ext cx="6777317" cy="3048000"/>
          </a:xfrm>
        </p:spPr>
        <p:txBody>
          <a:bodyPr>
            <a:normAutofit fontScale="77500" lnSpcReduction="20000"/>
          </a:bodyPr>
          <a:lstStyle/>
          <a:p>
            <a:r>
              <a:rPr lang="en-US" dirty="0" smtClean="0"/>
              <a:t>Animal Welfare Act (AWA) enacted in 1966 and amended in 1990 and specifies:</a:t>
            </a:r>
          </a:p>
          <a:p>
            <a:pPr lvl="1"/>
            <a:r>
              <a:rPr lang="en-US" dirty="0" smtClean="0"/>
              <a:t>The species covered 9 species: guinea pigs; hamsters; gerbils; rabbits; dogs; cats; nonhuman primates; marine animals; and farm animals.  This did not include rats and mice. This applies to all facilities regardless of their source of funding (public and private).</a:t>
            </a:r>
          </a:p>
          <a:p>
            <a:pPr lvl="1"/>
            <a:r>
              <a:rPr lang="en-US" dirty="0" smtClean="0"/>
              <a:t>USDA licensing, reporting and inspection requirements (scheduled and nonscheduled).</a:t>
            </a:r>
          </a:p>
          <a:p>
            <a:pPr lvl="1"/>
            <a:r>
              <a:rPr lang="en-US" dirty="0" smtClean="0"/>
              <a:t>Animal care and Use Committee (IACUC) must be in place (for every institution conducting animal research. </a:t>
            </a:r>
            <a:endParaRPr lang="en-US" dirty="0"/>
          </a:p>
        </p:txBody>
      </p:sp>
    </p:spTree>
    <p:extLst>
      <p:ext uri="{BB962C8B-B14F-4D97-AF65-F5344CB8AC3E}">
        <p14:creationId xmlns:p14="http://schemas.microsoft.com/office/powerpoint/2010/main" val="3950883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Understand the regulatory standards in place regarding animal research.</a:t>
            </a:r>
          </a:p>
          <a:p>
            <a:r>
              <a:rPr lang="en-US" dirty="0" smtClean="0"/>
              <a:t>Essential questions:</a:t>
            </a:r>
          </a:p>
          <a:p>
            <a:pPr lvl="1"/>
            <a:r>
              <a:rPr lang="en-US" dirty="0" smtClean="0"/>
              <a:t>What is the AWA?</a:t>
            </a:r>
          </a:p>
          <a:p>
            <a:pPr lvl="1"/>
            <a:r>
              <a:rPr lang="en-US" dirty="0" smtClean="0"/>
              <a:t>What is the IACUC?</a:t>
            </a:r>
          </a:p>
          <a:p>
            <a:pPr lvl="1"/>
            <a:r>
              <a:rPr lang="en-US" dirty="0" smtClean="0"/>
              <a:t>What are the responsibilities of the IACUC?</a:t>
            </a:r>
          </a:p>
          <a:p>
            <a:pPr lvl="1"/>
            <a:r>
              <a:rPr lang="en-US" dirty="0" smtClean="0"/>
              <a:t>Is this similar to human testing?</a:t>
            </a:r>
            <a:endParaRPr lang="en-US" dirty="0"/>
          </a:p>
        </p:txBody>
      </p:sp>
    </p:spTree>
    <p:extLst>
      <p:ext uri="{BB962C8B-B14F-4D97-AF65-F5344CB8AC3E}">
        <p14:creationId xmlns:p14="http://schemas.microsoft.com/office/powerpoint/2010/main" val="30773818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USDA Animal Welfare Regulations</a:t>
            </a:r>
            <a:endParaRPr lang="en-US" dirty="0"/>
          </a:p>
        </p:txBody>
      </p:sp>
      <p:sp>
        <p:nvSpPr>
          <p:cNvPr id="3" name="Content Placeholder 2"/>
          <p:cNvSpPr>
            <a:spLocks noGrp="1"/>
          </p:cNvSpPr>
          <p:nvPr>
            <p:ph idx="1"/>
          </p:nvPr>
        </p:nvSpPr>
        <p:spPr/>
        <p:txBody>
          <a:bodyPr>
            <a:normAutofit/>
          </a:bodyPr>
          <a:lstStyle/>
          <a:p>
            <a:r>
              <a:rPr lang="en-US" dirty="0" smtClean="0"/>
              <a:t>Before animals can be used the scientists must prove to the IACUC that the 3 R’s have been met:</a:t>
            </a:r>
          </a:p>
          <a:p>
            <a:pPr lvl="1"/>
            <a:r>
              <a:rPr lang="en-US" dirty="0" smtClean="0"/>
              <a:t> animal pain and distress is minimized (REFINE)</a:t>
            </a:r>
          </a:p>
          <a:p>
            <a:pPr lvl="1"/>
            <a:r>
              <a:rPr lang="en-US" dirty="0" smtClean="0"/>
              <a:t>that alternatives have been considered (REPLACE) </a:t>
            </a:r>
          </a:p>
          <a:p>
            <a:pPr lvl="1"/>
            <a:r>
              <a:rPr lang="en-US" dirty="0" smtClean="0"/>
              <a:t>that this research has not been done previously  (REDUCE)</a:t>
            </a:r>
          </a:p>
        </p:txBody>
      </p:sp>
    </p:spTree>
    <p:extLst>
      <p:ext uri="{BB962C8B-B14F-4D97-AF65-F5344CB8AC3E}">
        <p14:creationId xmlns:p14="http://schemas.microsoft.com/office/powerpoint/2010/main" val="1231902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When animals are used, the scientists must meet specific species requirements for handling, housing cage size, feeding watering, sanitation, ventilation, temperature, humidity and vet care. Individualized exercise programs must be written for the nonhuman primates.</a:t>
            </a:r>
          </a:p>
          <a:p>
            <a:endParaRPr lang="en-US" dirty="0"/>
          </a:p>
        </p:txBody>
      </p:sp>
    </p:spTree>
    <p:extLst>
      <p:ext uri="{BB962C8B-B14F-4D97-AF65-F5344CB8AC3E}">
        <p14:creationId xmlns:p14="http://schemas.microsoft.com/office/powerpoint/2010/main" val="2449792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agencies overseeing animal use in research: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FDA requires that lab animal tests be conducted for prescription and over the counter drugs before testing in humans. </a:t>
            </a:r>
          </a:p>
          <a:p>
            <a:r>
              <a:rPr lang="en-US" dirty="0" smtClean="0"/>
              <a:t>EPA uses the data from animal tests to identify and regulate substances in the environment that might be harmful the humans and animals. </a:t>
            </a:r>
          </a:p>
          <a:p>
            <a:r>
              <a:rPr lang="en-US" dirty="0" smtClean="0"/>
              <a:t>CPC (consumer product safety commission) uses animal data to help identify and regulate risks to consumers from household products.</a:t>
            </a:r>
          </a:p>
          <a:p>
            <a:r>
              <a:rPr lang="en-US" dirty="0" smtClean="0"/>
              <a:t>OSHA uses data from animal tests to set regulations that protect workers in the workplace.</a:t>
            </a:r>
            <a:endParaRPr lang="en-US" dirty="0"/>
          </a:p>
        </p:txBody>
      </p:sp>
    </p:spTree>
    <p:extLst>
      <p:ext uri="{BB962C8B-B14F-4D97-AF65-F5344CB8AC3E}">
        <p14:creationId xmlns:p14="http://schemas.microsoft.com/office/powerpoint/2010/main" val="2780518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AAALAC</a:t>
            </a:r>
            <a:endParaRPr lang="en-US" dirty="0"/>
          </a:p>
        </p:txBody>
      </p:sp>
      <p:sp>
        <p:nvSpPr>
          <p:cNvPr id="3" name="Content Placeholder 2"/>
          <p:cNvSpPr>
            <a:spLocks noGrp="1"/>
          </p:cNvSpPr>
          <p:nvPr>
            <p:ph idx="1"/>
          </p:nvPr>
        </p:nvSpPr>
        <p:spPr/>
        <p:txBody>
          <a:bodyPr>
            <a:normAutofit lnSpcReduction="10000"/>
          </a:bodyPr>
          <a:lstStyle/>
          <a:p>
            <a:r>
              <a:rPr lang="en-US" dirty="0" smtClean="0"/>
              <a:t>American Association Accreditation for Laboratory Animal Care: an organization that ensures high quality standards in animal care; certifies technicians at various levels.  </a:t>
            </a:r>
          </a:p>
          <a:p>
            <a:r>
              <a:rPr lang="en-US" dirty="0" smtClean="0"/>
              <a:t>It is an independent</a:t>
            </a:r>
            <a:r>
              <a:rPr lang="en-US" dirty="0"/>
              <a:t>, peer review accreditation program</a:t>
            </a:r>
          </a:p>
          <a:p>
            <a:r>
              <a:rPr lang="en-US" dirty="0" smtClean="0"/>
              <a:t>Participation is voluntary and is strongly encouraged.</a:t>
            </a:r>
            <a:endParaRPr lang="en-US" dirty="0"/>
          </a:p>
        </p:txBody>
      </p:sp>
    </p:spTree>
    <p:extLst>
      <p:ext uri="{BB962C8B-B14F-4D97-AF65-F5344CB8AC3E}">
        <p14:creationId xmlns:p14="http://schemas.microsoft.com/office/powerpoint/2010/main" val="2879894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Health Research Extension Act </a:t>
            </a:r>
            <a:endParaRPr lang="en-US" dirty="0"/>
          </a:p>
        </p:txBody>
      </p:sp>
      <p:sp>
        <p:nvSpPr>
          <p:cNvPr id="3" name="Content Placeholder 2"/>
          <p:cNvSpPr>
            <a:spLocks noGrp="1"/>
          </p:cNvSpPr>
          <p:nvPr>
            <p:ph idx="1"/>
          </p:nvPr>
        </p:nvSpPr>
        <p:spPr/>
        <p:txBody>
          <a:bodyPr/>
          <a:lstStyle/>
          <a:p>
            <a:r>
              <a:rPr lang="en-US" dirty="0" smtClean="0"/>
              <a:t>1985 federal law that applies to all facilities receiving funding to conduct research from the </a:t>
            </a:r>
            <a:r>
              <a:rPr lang="en-US" smtClean="0"/>
              <a:t>federal government (NIH, CDC, etc). </a:t>
            </a:r>
            <a:r>
              <a:rPr lang="en-US" dirty="0" smtClean="0"/>
              <a:t>This act includes the research on vertebrate animals including rats, mice and birds. </a:t>
            </a:r>
          </a:p>
          <a:p>
            <a:r>
              <a:rPr lang="en-US" dirty="0" smtClean="0"/>
              <a:t>Contracts can be suspended or revoked for noncompliance.</a:t>
            </a:r>
            <a:endParaRPr lang="en-US" dirty="0"/>
          </a:p>
        </p:txBody>
      </p:sp>
    </p:spTree>
    <p:extLst>
      <p:ext uri="{BB962C8B-B14F-4D97-AF65-F5344CB8AC3E}">
        <p14:creationId xmlns:p14="http://schemas.microsoft.com/office/powerpoint/2010/main" val="1875025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of Research Animals</a:t>
            </a:r>
            <a:endParaRPr lang="en-US" dirty="0"/>
          </a:p>
        </p:txBody>
      </p:sp>
      <p:sp>
        <p:nvSpPr>
          <p:cNvPr id="4" name="Text Placeholder 3"/>
          <p:cNvSpPr>
            <a:spLocks noGrp="1"/>
          </p:cNvSpPr>
          <p:nvPr>
            <p:ph idx="1"/>
          </p:nvPr>
        </p:nvSpPr>
        <p:spPr/>
        <p:txBody>
          <a:bodyPr>
            <a:normAutofit lnSpcReduction="10000"/>
          </a:bodyPr>
          <a:lstStyle/>
          <a:p>
            <a:r>
              <a:rPr lang="en-US" dirty="0" smtClean="0"/>
              <a:t>Institutional Animal Care and Use Committee (IACUC) Responsibilities:</a:t>
            </a:r>
          </a:p>
          <a:p>
            <a:pPr lvl="2"/>
            <a:r>
              <a:rPr lang="en-US" dirty="0" smtClean="0"/>
              <a:t>Inspect at least once every 6 months all animal facilities and review the conditions of the animals to ensure compliance</a:t>
            </a:r>
          </a:p>
          <a:p>
            <a:pPr lvl="2"/>
            <a:r>
              <a:rPr lang="en-US" dirty="0" smtClean="0"/>
              <a:t>Prepares reports of IACUC and submits them to the USDA</a:t>
            </a:r>
          </a:p>
          <a:p>
            <a:pPr lvl="2"/>
            <a:r>
              <a:rPr lang="en-US" dirty="0" smtClean="0"/>
              <a:t>Reviews and investigates legitimate concerns</a:t>
            </a:r>
          </a:p>
          <a:p>
            <a:pPr lvl="2"/>
            <a:r>
              <a:rPr lang="en-US" dirty="0" smtClean="0"/>
              <a:t>Review and approves proposals for research</a:t>
            </a:r>
          </a:p>
          <a:p>
            <a:pPr lvl="2"/>
            <a:r>
              <a:rPr lang="en-US" smtClean="0"/>
              <a:t>Suspends </a:t>
            </a:r>
            <a:r>
              <a:rPr lang="en-US" dirty="0" smtClean="0"/>
              <a:t>research as indicated</a:t>
            </a:r>
            <a:endParaRPr lang="en-US" dirty="0"/>
          </a:p>
        </p:txBody>
      </p:sp>
    </p:spTree>
    <p:extLst>
      <p:ext uri="{BB962C8B-B14F-4D97-AF65-F5344CB8AC3E}">
        <p14:creationId xmlns:p14="http://schemas.microsoft.com/office/powerpoint/2010/main" val="2623132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IACUC approval of research</a:t>
            </a:r>
            <a:endParaRPr lang="en-US" dirty="0"/>
          </a:p>
        </p:txBody>
      </p:sp>
      <p:sp>
        <p:nvSpPr>
          <p:cNvPr id="3" name="Content Placeholder 2"/>
          <p:cNvSpPr>
            <a:spLocks noGrp="1"/>
          </p:cNvSpPr>
          <p:nvPr>
            <p:ph idx="1"/>
          </p:nvPr>
        </p:nvSpPr>
        <p:spPr/>
        <p:txBody>
          <a:bodyPr>
            <a:normAutofit fontScale="92500" lnSpcReduction="10000"/>
          </a:bodyPr>
          <a:lstStyle/>
          <a:p>
            <a:pPr marL="525780" indent="-457200">
              <a:buFont typeface="+mj-lt"/>
              <a:buAutoNum type="arabicPeriod"/>
            </a:pPr>
            <a:r>
              <a:rPr lang="en-US" dirty="0" smtClean="0"/>
              <a:t>The research must be planned and performed in accordance with federal regulations and policies</a:t>
            </a:r>
          </a:p>
          <a:p>
            <a:pPr marL="525780" indent="-457200">
              <a:buFont typeface="+mj-lt"/>
              <a:buAutoNum type="arabicPeriod"/>
            </a:pPr>
            <a:r>
              <a:rPr lang="en-US" dirty="0" smtClean="0"/>
              <a:t>Pain or distress to research animals must be minimized.  If pain or distress is involved, appropriate analgesics or anesthetics must be used.</a:t>
            </a:r>
          </a:p>
          <a:p>
            <a:pPr marL="525780" indent="-457200">
              <a:buFont typeface="+mj-lt"/>
              <a:buAutoNum type="arabicPeriod"/>
            </a:pPr>
            <a:r>
              <a:rPr lang="en-US" dirty="0" smtClean="0"/>
              <a:t>Alternatives to procedures that will cause more than momentary or slight pain or distress must be considered.</a:t>
            </a:r>
            <a:endParaRPr lang="en-US" dirty="0"/>
          </a:p>
        </p:txBody>
      </p:sp>
    </p:spTree>
    <p:extLst>
      <p:ext uri="{BB962C8B-B14F-4D97-AF65-F5344CB8AC3E}">
        <p14:creationId xmlns:p14="http://schemas.microsoft.com/office/powerpoint/2010/main" val="202462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8200"/>
            <a:ext cx="6777317" cy="4994429"/>
          </a:xfrm>
        </p:spPr>
        <p:txBody>
          <a:bodyPr>
            <a:normAutofit fontScale="92500"/>
          </a:bodyPr>
          <a:lstStyle/>
          <a:p>
            <a:pPr marL="525780" indent="-457200">
              <a:buAutoNum type="arabicPeriod" startAt="4"/>
            </a:pPr>
            <a:r>
              <a:rPr lang="en-US" dirty="0" smtClean="0"/>
              <a:t>Assurance that the research does not unnecessarily duplicate previous efforts must be provide</a:t>
            </a:r>
          </a:p>
          <a:p>
            <a:pPr marL="525780" indent="-457200">
              <a:buAutoNum type="arabicPeriod" startAt="4"/>
            </a:pPr>
            <a:r>
              <a:rPr lang="en-US" dirty="0" smtClean="0"/>
              <a:t>Individuals involved in activities using animals must be properly qualified and trained.</a:t>
            </a:r>
          </a:p>
          <a:p>
            <a:pPr marL="525780" indent="-457200">
              <a:buAutoNum type="arabicPeriod" startAt="4"/>
            </a:pPr>
            <a:r>
              <a:rPr lang="en-US" dirty="0" smtClean="0"/>
              <a:t>Living conditions must be appropriate for the species of animal used and contribute to the health and comfort of animals.</a:t>
            </a:r>
          </a:p>
          <a:p>
            <a:pPr marL="525780" indent="-457200">
              <a:buAutoNum type="arabicPeriod" startAt="4"/>
            </a:pPr>
            <a:r>
              <a:rPr lang="en-US" dirty="0" smtClean="0"/>
              <a:t>If surgery is to be performed, it must meet requirements for sterile surgery and pre/post operative care.</a:t>
            </a:r>
          </a:p>
          <a:p>
            <a:pPr marL="525780" indent="-457200">
              <a:buAutoNum type="arabicPeriod" startAt="4"/>
            </a:pPr>
            <a:r>
              <a:rPr lang="en-US" dirty="0" smtClean="0"/>
              <a:t>If animal must be killed, the euthanasia must meet the USDA regulations</a:t>
            </a:r>
          </a:p>
          <a:p>
            <a:pPr marL="525780" indent="-457200">
              <a:buFont typeface="+mj-lt"/>
              <a:buAutoNum type="arabicPeriod"/>
            </a:pPr>
            <a:endParaRPr lang="en-US" dirty="0"/>
          </a:p>
        </p:txBody>
      </p:sp>
    </p:spTree>
    <p:extLst>
      <p:ext uri="{BB962C8B-B14F-4D97-AF65-F5344CB8AC3E}">
        <p14:creationId xmlns:p14="http://schemas.microsoft.com/office/powerpoint/2010/main" val="1584181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recap: Remember the 3 R’s</a:t>
            </a:r>
            <a:endParaRPr lang="en-US" dirty="0"/>
          </a:p>
        </p:txBody>
      </p:sp>
      <p:sp>
        <p:nvSpPr>
          <p:cNvPr id="3" name="Content Placeholder 2"/>
          <p:cNvSpPr>
            <a:spLocks noGrp="1"/>
          </p:cNvSpPr>
          <p:nvPr>
            <p:ph idx="1"/>
          </p:nvPr>
        </p:nvSpPr>
        <p:spPr/>
        <p:txBody>
          <a:bodyPr/>
          <a:lstStyle/>
          <a:p>
            <a:r>
              <a:rPr lang="en-US" dirty="0" smtClean="0"/>
              <a:t>Reduce</a:t>
            </a:r>
          </a:p>
          <a:p>
            <a:r>
              <a:rPr lang="en-US" dirty="0" smtClean="0"/>
              <a:t>Refine </a:t>
            </a:r>
          </a:p>
          <a:p>
            <a:r>
              <a:rPr lang="en-US" dirty="0" smtClean="0"/>
              <a:t>Replace</a:t>
            </a:r>
            <a:endParaRPr lang="en-US" dirty="0"/>
          </a:p>
        </p:txBody>
      </p:sp>
      <p:pic>
        <p:nvPicPr>
          <p:cNvPr id="1026" name="Picture 2" descr="https://encrypted-tbn1.gstatic.com/images?q=tbn:ANd9GcSAXiU7wqdR7L48YFyR2g5CnAfy0a_ihBRqM80sZcdir8M5bseu3ik_PA">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2971800"/>
            <a:ext cx="3048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15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step cannot be bypassed because	</a:t>
            </a:r>
            <a:endParaRPr lang="en-US" dirty="0"/>
          </a:p>
        </p:txBody>
      </p:sp>
      <p:sp>
        <p:nvSpPr>
          <p:cNvPr id="3" name="Content Placeholder 2"/>
          <p:cNvSpPr>
            <a:spLocks noGrp="1"/>
          </p:cNvSpPr>
          <p:nvPr>
            <p:ph idx="1"/>
          </p:nvPr>
        </p:nvSpPr>
        <p:spPr/>
        <p:txBody>
          <a:bodyPr/>
          <a:lstStyle/>
          <a:p>
            <a:r>
              <a:rPr lang="en-US" dirty="0" smtClean="0"/>
              <a:t>It in unethical to test substances or drugs with unknown or potentially adverse side effects on humans.</a:t>
            </a:r>
          </a:p>
          <a:p>
            <a:r>
              <a:rPr lang="en-US" dirty="0" smtClean="0"/>
              <a:t>Controlled experiments necessitate introducing only one variable at a time.  Animals can be easily controlled in a lab setting. </a:t>
            </a:r>
            <a:endParaRPr lang="en-US" dirty="0"/>
          </a:p>
        </p:txBody>
      </p:sp>
    </p:spTree>
    <p:extLst>
      <p:ext uri="{BB962C8B-B14F-4D97-AF65-F5344CB8AC3E}">
        <p14:creationId xmlns:p14="http://schemas.microsoft.com/office/powerpoint/2010/main" val="4198837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no substitute:	</a:t>
            </a:r>
            <a:endParaRPr lang="en-US" dirty="0"/>
          </a:p>
        </p:txBody>
      </p:sp>
      <p:sp>
        <p:nvSpPr>
          <p:cNvPr id="3" name="Content Placeholder 2"/>
          <p:cNvSpPr>
            <a:spLocks noGrp="1"/>
          </p:cNvSpPr>
          <p:nvPr>
            <p:ph idx="1"/>
          </p:nvPr>
        </p:nvSpPr>
        <p:spPr/>
        <p:txBody>
          <a:bodyPr/>
          <a:lstStyle/>
          <a:p>
            <a:r>
              <a:rPr lang="en-US" dirty="0" smtClean="0"/>
              <a:t>For living systems that will enable us to study the interaction among cells, tissues and organs. Animals are the best surrogates. </a:t>
            </a:r>
          </a:p>
          <a:p>
            <a:r>
              <a:rPr lang="en-US" dirty="0" smtClean="0"/>
              <a:t>They have shorter life spans and render study effects earlier.</a:t>
            </a:r>
          </a:p>
          <a:p>
            <a:r>
              <a:rPr lang="en-US" dirty="0" smtClean="0"/>
              <a:t>They have a more rapid rate of reproduction than humans.</a:t>
            </a:r>
            <a:endParaRPr lang="en-US" dirty="0"/>
          </a:p>
        </p:txBody>
      </p:sp>
    </p:spTree>
    <p:extLst>
      <p:ext uri="{BB962C8B-B14F-4D97-AF65-F5344CB8AC3E}">
        <p14:creationId xmlns:p14="http://schemas.microsoft.com/office/powerpoint/2010/main" val="2265840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we skip animal testing?</a:t>
            </a:r>
            <a:endParaRPr lang="en-US" dirty="0"/>
          </a:p>
        </p:txBody>
      </p:sp>
      <p:sp>
        <p:nvSpPr>
          <p:cNvPr id="3" name="Content Placeholder 2"/>
          <p:cNvSpPr>
            <a:spLocks noGrp="1"/>
          </p:cNvSpPr>
          <p:nvPr>
            <p:ph idx="1"/>
          </p:nvPr>
        </p:nvSpPr>
        <p:spPr/>
        <p:txBody>
          <a:bodyPr/>
          <a:lstStyle/>
          <a:p>
            <a:r>
              <a:rPr lang="en-US" dirty="0" smtClean="0"/>
              <a:t>4 groups</a:t>
            </a:r>
          </a:p>
          <a:p>
            <a:pPr lvl="1"/>
            <a:r>
              <a:rPr lang="en-US" dirty="0"/>
              <a:t>A&amp;B = “Lash Lure” (Early 1930s)</a:t>
            </a:r>
          </a:p>
          <a:p>
            <a:pPr lvl="1"/>
            <a:r>
              <a:rPr lang="en-US" dirty="0"/>
              <a:t>C&amp;D = “Elixir Sulfanilamide” (1937)</a:t>
            </a:r>
          </a:p>
          <a:p>
            <a:r>
              <a:rPr lang="en-US" dirty="0" smtClean="0"/>
              <a:t>What was the product?</a:t>
            </a:r>
          </a:p>
          <a:p>
            <a:r>
              <a:rPr lang="en-US" dirty="0" smtClean="0"/>
              <a:t>What happened?</a:t>
            </a:r>
          </a:p>
          <a:p>
            <a:r>
              <a:rPr lang="en-US" dirty="0" smtClean="0"/>
              <a:t>Could it have been prevented?</a:t>
            </a:r>
            <a:endParaRPr lang="en-US" dirty="0"/>
          </a:p>
          <a:p>
            <a:endParaRPr lang="en-US" dirty="0" smtClean="0"/>
          </a:p>
          <a:p>
            <a:pPr lvl="1"/>
            <a:endParaRPr lang="en-US" dirty="0"/>
          </a:p>
        </p:txBody>
      </p:sp>
    </p:spTree>
    <p:extLst>
      <p:ext uri="{BB962C8B-B14F-4D97-AF65-F5344CB8AC3E}">
        <p14:creationId xmlns:p14="http://schemas.microsoft.com/office/powerpoint/2010/main" val="1511434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Past Tragedies:</a:t>
            </a:r>
            <a:endParaRPr lang="en-US" dirty="0"/>
          </a:p>
        </p:txBody>
      </p:sp>
      <p:sp>
        <p:nvSpPr>
          <p:cNvPr id="3" name="Content Placeholder 2"/>
          <p:cNvSpPr>
            <a:spLocks noGrp="1"/>
          </p:cNvSpPr>
          <p:nvPr>
            <p:ph idx="1"/>
          </p:nvPr>
        </p:nvSpPr>
        <p:spPr>
          <a:xfrm>
            <a:off x="1043492" y="2057400"/>
            <a:ext cx="6777317" cy="3775229"/>
          </a:xfrm>
        </p:spPr>
        <p:txBody>
          <a:bodyPr>
            <a:normAutofit/>
          </a:bodyPr>
          <a:lstStyle/>
          <a:p>
            <a:r>
              <a:rPr lang="en-US" dirty="0" smtClean="0"/>
              <a:t>Early 1930s: untested eyelash dye called “Lash Lure” was introduced in the US market. It contained p-</a:t>
            </a:r>
            <a:r>
              <a:rPr lang="en-US" dirty="0" err="1" smtClean="0"/>
              <a:t>phenylenediamine</a:t>
            </a:r>
            <a:r>
              <a:rPr lang="en-US" dirty="0" smtClean="0"/>
              <a:t>, which sensitized ocular structures and corneal ulceration</a:t>
            </a:r>
          </a:p>
          <a:p>
            <a:r>
              <a:rPr lang="en-US" dirty="0" smtClean="0"/>
              <a:t>1937:  an antibacterial medicine sold in the US as a liquid dissolved in diethylene glycol (antifreeze), resulted in over 100 deaths.</a:t>
            </a:r>
          </a:p>
        </p:txBody>
      </p:sp>
    </p:spTree>
    <p:extLst>
      <p:ext uri="{BB962C8B-B14F-4D97-AF65-F5344CB8AC3E}">
        <p14:creationId xmlns:p14="http://schemas.microsoft.com/office/powerpoint/2010/main" val="768257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1976	</a:t>
            </a:r>
            <a:endParaRPr lang="en-US" dirty="0"/>
          </a:p>
        </p:txBody>
      </p:sp>
      <p:sp>
        <p:nvSpPr>
          <p:cNvPr id="3" name="Content Placeholder 2"/>
          <p:cNvSpPr>
            <a:spLocks noGrp="1"/>
          </p:cNvSpPr>
          <p:nvPr>
            <p:ph idx="1"/>
          </p:nvPr>
        </p:nvSpPr>
        <p:spPr/>
        <p:txBody>
          <a:bodyPr/>
          <a:lstStyle/>
          <a:p>
            <a:r>
              <a:rPr lang="en-US" dirty="0" smtClean="0"/>
              <a:t>Medical devices did not require FDA approval before being marketed.  As a result, numerous people suffered from products that were not well tested on animals. </a:t>
            </a:r>
          </a:p>
          <a:p>
            <a:r>
              <a:rPr lang="en-US" dirty="0" smtClean="0"/>
              <a:t>Now FDA approval is required and many medical devices must undergo extensive lab tests with animal experiments and human clinical trials before marketing it.</a:t>
            </a:r>
            <a:endParaRPr lang="en-US" dirty="0"/>
          </a:p>
        </p:txBody>
      </p:sp>
    </p:spTree>
    <p:extLst>
      <p:ext uri="{BB962C8B-B14F-4D97-AF65-F5344CB8AC3E}">
        <p14:creationId xmlns:p14="http://schemas.microsoft.com/office/powerpoint/2010/main" val="1410491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Most Commonly Used Animal Models:</a:t>
            </a:r>
            <a:endParaRPr lang="en-US" dirty="0"/>
          </a:p>
        </p:txBody>
      </p:sp>
      <p:sp>
        <p:nvSpPr>
          <p:cNvPr id="3" name="Content Placeholder 2"/>
          <p:cNvSpPr>
            <a:spLocks noGrp="1"/>
          </p:cNvSpPr>
          <p:nvPr>
            <p:ph idx="1"/>
          </p:nvPr>
        </p:nvSpPr>
        <p:spPr/>
        <p:txBody>
          <a:bodyPr>
            <a:normAutofit lnSpcReduction="10000"/>
          </a:bodyPr>
          <a:lstStyle/>
          <a:p>
            <a:r>
              <a:rPr lang="en-US" dirty="0" smtClean="0"/>
              <a:t>Cats: have an auditory system similar to humans</a:t>
            </a:r>
          </a:p>
          <a:p>
            <a:r>
              <a:rPr lang="en-US" dirty="0" smtClean="0"/>
              <a:t>Primates: have similar immune system to humans</a:t>
            </a:r>
          </a:p>
          <a:p>
            <a:r>
              <a:rPr lang="en-US" dirty="0" smtClean="0"/>
              <a:t>Dogs: have similar cardiovascular / endocrine systems to humans</a:t>
            </a:r>
          </a:p>
          <a:p>
            <a:r>
              <a:rPr lang="en-US" dirty="0" smtClean="0"/>
              <a:t>Mice and Rats: age much more rapidly than humans but several body systems age concurrently as they do in humans</a:t>
            </a:r>
            <a:endParaRPr lang="en-US" dirty="0"/>
          </a:p>
        </p:txBody>
      </p:sp>
    </p:spTree>
    <p:extLst>
      <p:ext uri="{BB962C8B-B14F-4D97-AF65-F5344CB8AC3E}">
        <p14:creationId xmlns:p14="http://schemas.microsoft.com/office/powerpoint/2010/main" val="2602396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Animals studied for their unique characteristics: </a:t>
            </a:r>
            <a:endParaRPr lang="en-US" dirty="0"/>
          </a:p>
        </p:txBody>
      </p:sp>
      <p:sp>
        <p:nvSpPr>
          <p:cNvPr id="3" name="Content Placeholder 2"/>
          <p:cNvSpPr>
            <a:spLocks noGrp="1"/>
          </p:cNvSpPr>
          <p:nvPr>
            <p:ph idx="1"/>
          </p:nvPr>
        </p:nvSpPr>
        <p:spPr/>
        <p:txBody>
          <a:bodyPr/>
          <a:lstStyle/>
          <a:p>
            <a:r>
              <a:rPr lang="en-US" dirty="0" smtClean="0"/>
              <a:t>Squid: have very large axons providing nervous system research capabilities for ALS (Lou Gehrig’s disease)</a:t>
            </a:r>
          </a:p>
          <a:p>
            <a:r>
              <a:rPr lang="en-US" dirty="0" smtClean="0"/>
              <a:t>Sea Urchins: assist in the study of human birth defects</a:t>
            </a:r>
          </a:p>
          <a:p>
            <a:r>
              <a:rPr lang="en-US" dirty="0" smtClean="0"/>
              <a:t>Killifish: are studied  for cell growth, particularly tumor growth.</a:t>
            </a:r>
            <a:endParaRPr lang="en-US" dirty="0"/>
          </a:p>
        </p:txBody>
      </p:sp>
    </p:spTree>
    <p:extLst>
      <p:ext uri="{BB962C8B-B14F-4D97-AF65-F5344CB8AC3E}">
        <p14:creationId xmlns:p14="http://schemas.microsoft.com/office/powerpoint/2010/main" val="3423841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833</TotalTime>
  <Words>1305</Words>
  <Application>Microsoft Office PowerPoint</Application>
  <PresentationFormat>On-screen Show (4:3)</PresentationFormat>
  <Paragraphs>129</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Century Gothic</vt:lpstr>
      <vt:lpstr>Wingdings 2</vt:lpstr>
      <vt:lpstr>Austin</vt:lpstr>
      <vt:lpstr>Animals in research</vt:lpstr>
      <vt:lpstr>Objectives </vt:lpstr>
      <vt:lpstr>This step cannot be bypassed because </vt:lpstr>
      <vt:lpstr>There is no substitute: </vt:lpstr>
      <vt:lpstr>What happens when we skip animal testing?</vt:lpstr>
      <vt:lpstr>Past Tragedies:</vt:lpstr>
      <vt:lpstr>Before 1976 </vt:lpstr>
      <vt:lpstr>Most Commonly Used Animal Models:</vt:lpstr>
      <vt:lpstr>Animals studied for their unique characteristics: </vt:lpstr>
      <vt:lpstr>Animals – unique characteristics</vt:lpstr>
      <vt:lpstr>Other animals that are studied for their unique characteristics:</vt:lpstr>
      <vt:lpstr>Without Animal Research:</vt:lpstr>
      <vt:lpstr>Humans and animals research partners: crossover meds (can treat both):</vt:lpstr>
      <vt:lpstr>Other Crossover advances </vt:lpstr>
      <vt:lpstr>Research and biotechnology:</vt:lpstr>
      <vt:lpstr>Rats and mice</vt:lpstr>
      <vt:lpstr>Rabbits, guinea Pigs and Hamsters</vt:lpstr>
      <vt:lpstr>Dogs and cat and primates</vt:lpstr>
      <vt:lpstr>Federal laws, regulations governing Biomedical Research involving animals</vt:lpstr>
      <vt:lpstr>USDA Animal Welfare Regulations</vt:lpstr>
      <vt:lpstr>PowerPoint Presentation</vt:lpstr>
      <vt:lpstr>Federal agencies overseeing animal use in research:</vt:lpstr>
      <vt:lpstr>AAALAC</vt:lpstr>
      <vt:lpstr>Health Research Extension Act </vt:lpstr>
      <vt:lpstr>Care of Research Animals</vt:lpstr>
      <vt:lpstr>Criteria for IACUC approval of research</vt:lpstr>
      <vt:lpstr>PowerPoint Presentation</vt:lpstr>
      <vt:lpstr>To recap: Remember the 3 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Animals in research</dc:title>
  <dc:creator>joanne</dc:creator>
  <cp:lastModifiedBy>Abigail Bennett</cp:lastModifiedBy>
  <cp:revision>28</cp:revision>
  <dcterms:created xsi:type="dcterms:W3CDTF">2014-09-21T18:52:44Z</dcterms:created>
  <dcterms:modified xsi:type="dcterms:W3CDTF">2016-02-10T18:09:36Z</dcterms:modified>
</cp:coreProperties>
</file>