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41E9-5823-4BF5-B3DE-8CC8541654D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8305D-CB24-4521-8A20-A3B343C6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Should public health officials mandate vaccinations? Why or why not?
https://www.polleverywhere.com/free_text_polls/b4ElxRgzDTXBOI4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8305D-CB24-4521-8A20-A3B343C669E8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Based on the video, have your opinions changed? Why or why not?
https://www.polleverywhere.com/free_text_polls/6dVil0MJPVm4l5b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8305D-CB24-4521-8A20-A3B343C669E8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6z3htbpq7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Bioethics - Vaccines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ethical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36128"/>
            <a:ext cx="10364451" cy="1596177"/>
          </a:xfrm>
        </p:spPr>
        <p:txBody>
          <a:bodyPr/>
          <a:lstStyle/>
          <a:p>
            <a:r>
              <a:rPr lang="en-US" dirty="0" smtClean="0"/>
              <a:t>What should NC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0201"/>
            <a:ext cx="10363826" cy="4693023"/>
          </a:xfrm>
        </p:spPr>
        <p:txBody>
          <a:bodyPr>
            <a:noAutofit/>
          </a:bodyPr>
          <a:lstStyle/>
          <a:p>
            <a:r>
              <a:rPr lang="en-US" sz="2200" dirty="0" smtClean="0"/>
              <a:t>By the end of the vaccine unit, as a class, you will write a recommendation as to what </a:t>
            </a:r>
            <a:r>
              <a:rPr lang="en-US" sz="2200" dirty="0" err="1" smtClean="0"/>
              <a:t>nc</a:t>
            </a:r>
            <a:r>
              <a:rPr lang="en-US" sz="2200" dirty="0" smtClean="0"/>
              <a:t> public health officials should do regarding public policy and vaccinations. </a:t>
            </a:r>
          </a:p>
          <a:p>
            <a:r>
              <a:rPr lang="en-US" sz="2200" dirty="0" smtClean="0"/>
              <a:t>Things to note</a:t>
            </a:r>
          </a:p>
          <a:p>
            <a:pPr lvl="1"/>
            <a:r>
              <a:rPr lang="en-US" sz="2200" dirty="0" smtClean="0"/>
              <a:t>Focus is on childhood diseases (diseases commonly acquired by children, who may build up immunity and get the  disease only once [such as chicken pox]</a:t>
            </a:r>
          </a:p>
          <a:p>
            <a:pPr lvl="1"/>
            <a:r>
              <a:rPr lang="en-US" sz="2200" dirty="0" smtClean="0"/>
              <a:t>It does not refer to diseases such as strep throat or colds</a:t>
            </a:r>
          </a:p>
          <a:p>
            <a:pPr lvl="1"/>
            <a:r>
              <a:rPr lang="en-US" sz="2200" dirty="0" smtClean="0"/>
              <a:t>Focus on vaccines currently mandated for public school entrance</a:t>
            </a:r>
          </a:p>
          <a:p>
            <a:pPr lvl="1"/>
            <a:r>
              <a:rPr lang="en-US" sz="2200" dirty="0" smtClean="0"/>
              <a:t>Keep a running list of facts that are important to you regarding this topic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65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do you need to answer the ethical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50188"/>
            <a:ext cx="10352568" cy="680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(Herd)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 smtClean="0"/>
              <a:t>Who are the stakeholders (aka who is impacted by decisions about vaccination)?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81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Fairness: Sharing benefits, resources, risks, and costs equitably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83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Bob and three of his friends rent a car and go driving. They run out of </a:t>
            </a:r>
            <a:r>
              <a:rPr lang="en-US" sz="2400" dirty="0" smtClean="0"/>
              <a:t>gas. To </a:t>
            </a:r>
            <a:r>
              <a:rPr lang="en-US" sz="2400" dirty="0"/>
              <a:t>get to a gas station, two people must push the car and one person must </a:t>
            </a:r>
            <a:r>
              <a:rPr lang="en-US" sz="2400" dirty="0" smtClean="0"/>
              <a:t>steer. Bob </a:t>
            </a:r>
            <a:r>
              <a:rPr lang="en-US" sz="2400" dirty="0"/>
              <a:t>knows that it takes only two people to push the car, so he decides to </a:t>
            </a:r>
            <a:r>
              <a:rPr lang="en-US" sz="2400" dirty="0" smtClean="0"/>
              <a:t>relax in </a:t>
            </a:r>
            <a:r>
              <a:rPr lang="en-US" sz="2400" dirty="0"/>
              <a:t>the back seat while the others push and steer the car to the gas station. </a:t>
            </a:r>
            <a:endParaRPr lang="en-US" sz="2400" dirty="0" smtClean="0"/>
          </a:p>
          <a:p>
            <a:r>
              <a:rPr lang="en-US" sz="2400" dirty="0" smtClean="0"/>
              <a:t>Is it fair for bob to opt out of helping his friends get the car to the gas station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4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Bob and three of his friends rent a car and go driving. They run out of </a:t>
            </a:r>
            <a:r>
              <a:rPr lang="en-US" sz="2400" dirty="0" smtClean="0"/>
              <a:t>gas. To </a:t>
            </a:r>
            <a:r>
              <a:rPr lang="en-US" sz="2400" dirty="0"/>
              <a:t>get to a gas station, two people must push the car and one person must </a:t>
            </a:r>
            <a:r>
              <a:rPr lang="en-US" sz="2400" dirty="0" smtClean="0"/>
              <a:t>steer. Bob has a broken leg, and the cast will not allow him to fit into the drivers seat, </a:t>
            </a:r>
            <a:r>
              <a:rPr lang="en-US" sz="2400" dirty="0"/>
              <a:t>so he </a:t>
            </a:r>
            <a:r>
              <a:rPr lang="en-US" sz="2400" dirty="0" smtClean="0"/>
              <a:t>sits in </a:t>
            </a:r>
            <a:r>
              <a:rPr lang="en-US" sz="2400" dirty="0"/>
              <a:t>the back seat while the others push and steer the car to the gas station. </a:t>
            </a:r>
            <a:endParaRPr lang="en-US" sz="2400" dirty="0" smtClean="0"/>
          </a:p>
          <a:p>
            <a:r>
              <a:rPr lang="en-US" sz="2400" dirty="0" smtClean="0"/>
              <a:t>Is it fair for bob to opt out of helping his friends get the car to the gas station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is it fair for someone to benefit from the protective effect of community immunity if he/she has chosen not to assume any risks of vaccination?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6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for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 treating someone as a mere means to a goal/end, such as the goal of achieving immunity within the community. This is often a matter of not interfering with a person’s ability to make and carry out decisions. In some cases, it is also a matter of enabling a person to make choices or supporting the person in the choices he/she makes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7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and 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Community (Herd) immunity: The protective effects against disease that result when a critical percentage of a population is immunized</a:t>
            </a:r>
          </a:p>
          <a:p>
            <a:r>
              <a:rPr lang="en-US" sz="2500" dirty="0" smtClean="0"/>
              <a:t>Community health is threatened when immunization levels drop below a certain threshold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034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for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140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Where do the incidents of Dublin (Measles) and Boston (smallpox) fall on the spectrum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about the Maryland case from the beginning of the unit?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32586" y="3966693"/>
            <a:ext cx="8963696" cy="386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32586" y="3799268"/>
            <a:ext cx="0" cy="5151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24282" y="3799268"/>
            <a:ext cx="0" cy="540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6282" y="3799268"/>
            <a:ext cx="0" cy="5151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774" y="4340180"/>
            <a:ext cx="1674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Let individuals decide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04952" y="2913381"/>
            <a:ext cx="3438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State required with some permissible exemptions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511048" y="4436599"/>
            <a:ext cx="197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State Forced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41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4557"/>
            <a:ext cx="10363826" cy="450760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You will work together with your classmates to come up with a recommendation for a vaccination policy for public schools</a:t>
            </a:r>
          </a:p>
          <a:p>
            <a:pPr lvl="1"/>
            <a:r>
              <a:rPr lang="en-US" sz="2200" dirty="0" smtClean="0"/>
              <a:t>Group Leaders (2): Responsible for getting assignment turned in on time, reviews all final products, keeps the group on task</a:t>
            </a:r>
          </a:p>
          <a:p>
            <a:pPr lvl="1"/>
            <a:r>
              <a:rPr lang="en-US" sz="2200" dirty="0" smtClean="0"/>
              <a:t>Researchers (4): responsible for gathering relevant facts needed to complete the recommendation</a:t>
            </a:r>
          </a:p>
          <a:p>
            <a:pPr lvl="1"/>
            <a:r>
              <a:rPr lang="en-US" sz="2200" dirty="0" smtClean="0"/>
              <a:t>Writers (4): responsible for concise documentation regarding recommendation</a:t>
            </a:r>
          </a:p>
          <a:p>
            <a:pPr lvl="1"/>
            <a:r>
              <a:rPr lang="en-US" sz="2200" dirty="0" smtClean="0"/>
              <a:t>Presenters (4): will present the recommendation to the board (aka </a:t>
            </a:r>
            <a:r>
              <a:rPr lang="en-US" sz="2200" dirty="0" err="1" smtClean="0"/>
              <a:t>ms</a:t>
            </a:r>
            <a:r>
              <a:rPr lang="en-US" sz="2200" dirty="0" smtClean="0"/>
              <a:t> </a:t>
            </a:r>
            <a:r>
              <a:rPr lang="en-US" sz="2200" dirty="0" err="1" smtClean="0"/>
              <a:t>bennett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Lobbyists (4): 2 pro, 2 con; work to ensure that arguments from each side are addressed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43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and public policy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relevant ethical considerations should be noted?</a:t>
            </a:r>
          </a:p>
          <a:p>
            <a:pPr lvl="1"/>
            <a:r>
              <a:rPr lang="en-US" dirty="0" smtClean="0"/>
              <a:t>Respect for persons</a:t>
            </a:r>
          </a:p>
          <a:p>
            <a:pPr lvl="1"/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Community well-being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80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Vaccines have greatly reduced the incidence of infectious diseases (including childhood transmissible diseases)</a:t>
            </a:r>
          </a:p>
          <a:p>
            <a:r>
              <a:rPr lang="en-US" dirty="0" smtClean="0"/>
              <a:t>Everyone in the community is protected from outbreaks if a large percentage of members of the community are vaccinated</a:t>
            </a:r>
          </a:p>
          <a:p>
            <a:pPr lvl="1"/>
            <a:r>
              <a:rPr lang="en-US" dirty="0" smtClean="0"/>
              <a:t>A small number of people can remain unvaccinated without risking the community’s overall health</a:t>
            </a:r>
            <a:endParaRPr lang="en-US" dirty="0"/>
          </a:p>
          <a:p>
            <a:r>
              <a:rPr lang="en-US" dirty="0" smtClean="0"/>
              <a:t>Once the number of people vaccinated falls below a certain threshold, the disease regains a </a:t>
            </a:r>
            <a:r>
              <a:rPr lang="en-US" dirty="0" err="1" smtClean="0"/>
              <a:t>foodhold</a:t>
            </a:r>
            <a:r>
              <a:rPr lang="en-US" dirty="0" smtClean="0"/>
              <a:t> and all unvaccinated individuals in the community are at higher risk of contracting the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61375"/>
            <a:ext cx="10363826" cy="4726545"/>
          </a:xfrm>
        </p:spPr>
        <p:txBody>
          <a:bodyPr>
            <a:noAutofit/>
          </a:bodyPr>
          <a:lstStyle/>
          <a:p>
            <a:r>
              <a:rPr lang="en-US" sz="2200" dirty="0" smtClean="0"/>
              <a:t>Public health policies must strive to balance the rights of individuals to make their own choices with the needs of the larger community</a:t>
            </a:r>
          </a:p>
          <a:p>
            <a:r>
              <a:rPr lang="en-US" sz="2200" dirty="0" smtClean="0"/>
              <a:t>US states permit different types of exemptions – medical, religious, and philosophical (personal belief) – to their mandatory vaccination policies. </a:t>
            </a:r>
          </a:p>
          <a:p>
            <a:pPr lvl="1"/>
            <a:r>
              <a:rPr lang="en-US" sz="2200" dirty="0" smtClean="0"/>
              <a:t>they vary in how they enforce their policies and how easy it is for people to opt out</a:t>
            </a:r>
          </a:p>
          <a:p>
            <a:r>
              <a:rPr lang="en-US" sz="2200" dirty="0" smtClean="0"/>
              <a:t>Because of recent outbreaks of vaccine-preventable illnesses (e.g. measles), people all over the country are debating how to handle citizens’ requests to opt out in a way that respects the right of individuals to make their own choices, is fair, and protects the health of community members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63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Should Public health officials mandate vaccinations?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Get Vaccinated or Else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8dd971d-21ba-4219-85f3-8cd42f4a7ea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496432d-bd78-4fc1-ad0c-b9b9efe6b567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6501</TotalTime>
  <Words>869</Words>
  <Application>Microsoft Office PowerPoint</Application>
  <PresentationFormat>Widescreen</PresentationFormat>
  <Paragraphs>63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Tw Cen MT</vt:lpstr>
      <vt:lpstr>Droplet</vt:lpstr>
      <vt:lpstr>Bioethics - Vaccines</vt:lpstr>
      <vt:lpstr>Vaccine and Public Policy</vt:lpstr>
      <vt:lpstr>Vaccine and public policy (cont.)</vt:lpstr>
      <vt:lpstr>Key points</vt:lpstr>
      <vt:lpstr>Key points (Cont.)</vt:lpstr>
      <vt:lpstr>Should Public health officials mandate vaccinations?</vt:lpstr>
      <vt:lpstr>PowerPoint Presentation</vt:lpstr>
      <vt:lpstr>Case Study</vt:lpstr>
      <vt:lpstr>PowerPoint Presentation</vt:lpstr>
      <vt:lpstr>What are the ethical questions?</vt:lpstr>
      <vt:lpstr>What should NC do?</vt:lpstr>
      <vt:lpstr>What information do you need to answer the ethical question?</vt:lpstr>
      <vt:lpstr>PowerPoint Presentation</vt:lpstr>
      <vt:lpstr>Community (Herd) Immunity</vt:lpstr>
      <vt:lpstr>Relevant Ethical Considerations</vt:lpstr>
      <vt:lpstr>Fairness</vt:lpstr>
      <vt:lpstr>Fairness</vt:lpstr>
      <vt:lpstr>Fairness</vt:lpstr>
      <vt:lpstr>Respect for persons</vt:lpstr>
      <vt:lpstr>Respect for persons</vt:lpstr>
      <vt:lpstr>Group Project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Bioethics - Vaccines</dc:title>
  <dc:creator>Abigail Bennett</dc:creator>
  <cp:lastModifiedBy>Abigail Bennett</cp:lastModifiedBy>
  <cp:revision>18</cp:revision>
  <dcterms:created xsi:type="dcterms:W3CDTF">2016-09-07T14:21:49Z</dcterms:created>
  <dcterms:modified xsi:type="dcterms:W3CDTF">2016-09-13T16:49:35Z</dcterms:modified>
</cp:coreProperties>
</file>