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46"/>
  </p:notesMasterIdLst>
  <p:handoutMasterIdLst>
    <p:handoutMasterId r:id="rId47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5" r:id="rId11"/>
    <p:sldId id="276" r:id="rId12"/>
    <p:sldId id="277" r:id="rId13"/>
    <p:sldId id="274" r:id="rId14"/>
    <p:sldId id="266" r:id="rId15"/>
    <p:sldId id="295" r:id="rId16"/>
    <p:sldId id="263" r:id="rId17"/>
    <p:sldId id="267" r:id="rId18"/>
    <p:sldId id="268" r:id="rId19"/>
    <p:sldId id="270" r:id="rId20"/>
    <p:sldId id="271" r:id="rId21"/>
    <p:sldId id="272" r:id="rId22"/>
    <p:sldId id="269" r:id="rId23"/>
    <p:sldId id="279" r:id="rId24"/>
    <p:sldId id="280" r:id="rId25"/>
    <p:sldId id="283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6" r:id="rId36"/>
    <p:sldId id="297" r:id="rId37"/>
    <p:sldId id="291" r:id="rId38"/>
    <p:sldId id="292" r:id="rId39"/>
    <p:sldId id="293" r:id="rId40"/>
    <p:sldId id="294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80" autoAdjust="0"/>
  </p:normalViewPr>
  <p:slideViewPr>
    <p:cSldViewPr>
      <p:cViewPr varScale="1">
        <p:scale>
          <a:sx n="78" d="100"/>
          <a:sy n="78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97E89-CF3D-434E-9B51-FE7D9E0FC95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A57BA96-E1B5-47CA-9DF6-D53AA8F5F8C0}">
      <dgm:prSet phldrT="[Text]"/>
      <dgm:spPr/>
      <dgm:t>
        <a:bodyPr/>
        <a:lstStyle/>
        <a:p>
          <a:r>
            <a:rPr lang="en-US" dirty="0" smtClean="0"/>
            <a:t>Phase I</a:t>
          </a:r>
          <a:endParaRPr lang="en-US" dirty="0"/>
        </a:p>
      </dgm:t>
    </dgm:pt>
    <dgm:pt modelId="{E9D7A8A2-BFE7-4242-A74B-A3065746D2C6}" type="parTrans" cxnId="{DE88994A-A3A3-419B-BD8C-AA2029BE4EA4}">
      <dgm:prSet/>
      <dgm:spPr/>
      <dgm:t>
        <a:bodyPr/>
        <a:lstStyle/>
        <a:p>
          <a:endParaRPr lang="en-US"/>
        </a:p>
      </dgm:t>
    </dgm:pt>
    <dgm:pt modelId="{B3FF4654-02B1-4985-A15B-6989C818FB2C}" type="sibTrans" cxnId="{DE88994A-A3A3-419B-BD8C-AA2029BE4EA4}">
      <dgm:prSet/>
      <dgm:spPr/>
      <dgm:t>
        <a:bodyPr/>
        <a:lstStyle/>
        <a:p>
          <a:endParaRPr lang="en-US"/>
        </a:p>
      </dgm:t>
    </dgm:pt>
    <dgm:pt modelId="{C70FF5F6-579D-4BEF-92F8-0BD2BE64B075}">
      <dgm:prSet phldrT="[Text]"/>
      <dgm:spPr/>
      <dgm:t>
        <a:bodyPr/>
        <a:lstStyle/>
        <a:p>
          <a:r>
            <a:rPr lang="en-US" dirty="0" smtClean="0"/>
            <a:t>Phase II</a:t>
          </a:r>
          <a:endParaRPr lang="en-US" dirty="0"/>
        </a:p>
      </dgm:t>
    </dgm:pt>
    <dgm:pt modelId="{4489C506-EEF1-404A-8D9E-BFEFA3EA99D9}" type="parTrans" cxnId="{A0F2670A-0BD8-4474-A535-6121930598F9}">
      <dgm:prSet/>
      <dgm:spPr/>
      <dgm:t>
        <a:bodyPr/>
        <a:lstStyle/>
        <a:p>
          <a:endParaRPr lang="en-US"/>
        </a:p>
      </dgm:t>
    </dgm:pt>
    <dgm:pt modelId="{5CBF09C8-6E20-43D6-A2C8-101F6D10362D}" type="sibTrans" cxnId="{A0F2670A-0BD8-4474-A535-6121930598F9}">
      <dgm:prSet/>
      <dgm:spPr/>
      <dgm:t>
        <a:bodyPr/>
        <a:lstStyle/>
        <a:p>
          <a:endParaRPr lang="en-US"/>
        </a:p>
      </dgm:t>
    </dgm:pt>
    <dgm:pt modelId="{AAD2FC6A-28BC-411E-81E8-FB3A31E7D15B}">
      <dgm:prSet phldrT="[Text]"/>
      <dgm:spPr/>
      <dgm:t>
        <a:bodyPr/>
        <a:lstStyle/>
        <a:p>
          <a:r>
            <a:rPr lang="en-US" dirty="0" smtClean="0"/>
            <a:t>Phase III			</a:t>
          </a:r>
          <a:endParaRPr lang="en-US" dirty="0"/>
        </a:p>
      </dgm:t>
    </dgm:pt>
    <dgm:pt modelId="{9130C675-2E07-4283-8B75-5DFBB46B65DB}" type="parTrans" cxnId="{F8701D6B-35F8-426F-820B-6736E4F1C8D4}">
      <dgm:prSet/>
      <dgm:spPr/>
      <dgm:t>
        <a:bodyPr/>
        <a:lstStyle/>
        <a:p>
          <a:endParaRPr lang="en-US"/>
        </a:p>
      </dgm:t>
    </dgm:pt>
    <dgm:pt modelId="{4C3713B5-584E-46F8-876C-96A8FB3B9C5F}" type="sibTrans" cxnId="{F8701D6B-35F8-426F-820B-6736E4F1C8D4}">
      <dgm:prSet/>
      <dgm:spPr/>
      <dgm:t>
        <a:bodyPr/>
        <a:lstStyle/>
        <a:p>
          <a:endParaRPr lang="en-US"/>
        </a:p>
      </dgm:t>
    </dgm:pt>
    <dgm:pt modelId="{4D37AB77-8106-4541-9351-E6EFE40262EC}" type="pres">
      <dgm:prSet presAssocID="{5C697E89-CF3D-434E-9B51-FE7D9E0FC95A}" presName="arrowDiagram" presStyleCnt="0">
        <dgm:presLayoutVars>
          <dgm:chMax val="5"/>
          <dgm:dir/>
          <dgm:resizeHandles val="exact"/>
        </dgm:presLayoutVars>
      </dgm:prSet>
      <dgm:spPr/>
    </dgm:pt>
    <dgm:pt modelId="{3EFA01F2-0DEA-43D6-8B95-463765F05E93}" type="pres">
      <dgm:prSet presAssocID="{5C697E89-CF3D-434E-9B51-FE7D9E0FC95A}" presName="arrow" presStyleLbl="bgShp" presStyleIdx="0" presStyleCnt="1"/>
      <dgm:spPr/>
    </dgm:pt>
    <dgm:pt modelId="{8A12960D-36DC-4E6B-B817-BD16FEBCFBFC}" type="pres">
      <dgm:prSet presAssocID="{5C697E89-CF3D-434E-9B51-FE7D9E0FC95A}" presName="arrowDiagram3" presStyleCnt="0"/>
      <dgm:spPr/>
    </dgm:pt>
    <dgm:pt modelId="{A4B6036C-FEB7-4ABD-9844-0CC208D7F7CC}" type="pres">
      <dgm:prSet presAssocID="{5A57BA96-E1B5-47CA-9DF6-D53AA8F5F8C0}" presName="bullet3a" presStyleLbl="node1" presStyleIdx="0" presStyleCnt="3"/>
      <dgm:spPr/>
    </dgm:pt>
    <dgm:pt modelId="{3FB0EBDE-9D77-417C-BA1C-BC2743693DB3}" type="pres">
      <dgm:prSet presAssocID="{5A57BA96-E1B5-47CA-9DF6-D53AA8F5F8C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8CCD3-B20D-43FD-9C01-1609ED6614DC}" type="pres">
      <dgm:prSet presAssocID="{C70FF5F6-579D-4BEF-92F8-0BD2BE64B075}" presName="bullet3b" presStyleLbl="node1" presStyleIdx="1" presStyleCnt="3"/>
      <dgm:spPr/>
    </dgm:pt>
    <dgm:pt modelId="{4C8D37DA-E721-4691-85C4-78220EE5A37C}" type="pres">
      <dgm:prSet presAssocID="{C70FF5F6-579D-4BEF-92F8-0BD2BE64B07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C934B-BA0A-49AA-A97D-B6135FE6C588}" type="pres">
      <dgm:prSet presAssocID="{AAD2FC6A-28BC-411E-81E8-FB3A31E7D15B}" presName="bullet3c" presStyleLbl="node1" presStyleIdx="2" presStyleCnt="3"/>
      <dgm:spPr/>
    </dgm:pt>
    <dgm:pt modelId="{57AFBBAE-AD69-4BFF-9C04-FB80D518FE8A}" type="pres">
      <dgm:prSet presAssocID="{AAD2FC6A-28BC-411E-81E8-FB3A31E7D15B}" presName="textBox3c" presStyleLbl="revTx" presStyleIdx="2" presStyleCnt="3" custScaleX="111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EF238A-CFCF-40CC-8E64-6450326BBF59}" type="presOf" srcId="{5C697E89-CF3D-434E-9B51-FE7D9E0FC95A}" destId="{4D37AB77-8106-4541-9351-E6EFE40262EC}" srcOrd="0" destOrd="0" presId="urn:microsoft.com/office/officeart/2005/8/layout/arrow2"/>
    <dgm:cxn modelId="{4AC38093-E126-45E3-B615-0BA7C5C18949}" type="presOf" srcId="{C70FF5F6-579D-4BEF-92F8-0BD2BE64B075}" destId="{4C8D37DA-E721-4691-85C4-78220EE5A37C}" srcOrd="0" destOrd="0" presId="urn:microsoft.com/office/officeart/2005/8/layout/arrow2"/>
    <dgm:cxn modelId="{F8701D6B-35F8-426F-820B-6736E4F1C8D4}" srcId="{5C697E89-CF3D-434E-9B51-FE7D9E0FC95A}" destId="{AAD2FC6A-28BC-411E-81E8-FB3A31E7D15B}" srcOrd="2" destOrd="0" parTransId="{9130C675-2E07-4283-8B75-5DFBB46B65DB}" sibTransId="{4C3713B5-584E-46F8-876C-96A8FB3B9C5F}"/>
    <dgm:cxn modelId="{13190BA2-BDE8-4F62-A317-07E28EADDD12}" type="presOf" srcId="{5A57BA96-E1B5-47CA-9DF6-D53AA8F5F8C0}" destId="{3FB0EBDE-9D77-417C-BA1C-BC2743693DB3}" srcOrd="0" destOrd="0" presId="urn:microsoft.com/office/officeart/2005/8/layout/arrow2"/>
    <dgm:cxn modelId="{E8958DF2-3EA9-4B51-9096-8D6F148D3BFF}" type="presOf" srcId="{AAD2FC6A-28BC-411E-81E8-FB3A31E7D15B}" destId="{57AFBBAE-AD69-4BFF-9C04-FB80D518FE8A}" srcOrd="0" destOrd="0" presId="urn:microsoft.com/office/officeart/2005/8/layout/arrow2"/>
    <dgm:cxn modelId="{DE88994A-A3A3-419B-BD8C-AA2029BE4EA4}" srcId="{5C697E89-CF3D-434E-9B51-FE7D9E0FC95A}" destId="{5A57BA96-E1B5-47CA-9DF6-D53AA8F5F8C0}" srcOrd="0" destOrd="0" parTransId="{E9D7A8A2-BFE7-4242-A74B-A3065746D2C6}" sibTransId="{B3FF4654-02B1-4985-A15B-6989C818FB2C}"/>
    <dgm:cxn modelId="{A0F2670A-0BD8-4474-A535-6121930598F9}" srcId="{5C697E89-CF3D-434E-9B51-FE7D9E0FC95A}" destId="{C70FF5F6-579D-4BEF-92F8-0BD2BE64B075}" srcOrd="1" destOrd="0" parTransId="{4489C506-EEF1-404A-8D9E-BFEFA3EA99D9}" sibTransId="{5CBF09C8-6E20-43D6-A2C8-101F6D10362D}"/>
    <dgm:cxn modelId="{D8F10737-7C5F-45D1-AED9-F84B0AFC8E8B}" type="presParOf" srcId="{4D37AB77-8106-4541-9351-E6EFE40262EC}" destId="{3EFA01F2-0DEA-43D6-8B95-463765F05E93}" srcOrd="0" destOrd="0" presId="urn:microsoft.com/office/officeart/2005/8/layout/arrow2"/>
    <dgm:cxn modelId="{80E026B0-AC12-40F4-834C-D455D140CE34}" type="presParOf" srcId="{4D37AB77-8106-4541-9351-E6EFE40262EC}" destId="{8A12960D-36DC-4E6B-B817-BD16FEBCFBFC}" srcOrd="1" destOrd="0" presId="urn:microsoft.com/office/officeart/2005/8/layout/arrow2"/>
    <dgm:cxn modelId="{DDC6F724-241C-4401-9327-7433F95D5AC4}" type="presParOf" srcId="{8A12960D-36DC-4E6B-B817-BD16FEBCFBFC}" destId="{A4B6036C-FEB7-4ABD-9844-0CC208D7F7CC}" srcOrd="0" destOrd="0" presId="urn:microsoft.com/office/officeart/2005/8/layout/arrow2"/>
    <dgm:cxn modelId="{AC6A4AF2-6E00-4016-8429-3027291740BE}" type="presParOf" srcId="{8A12960D-36DC-4E6B-B817-BD16FEBCFBFC}" destId="{3FB0EBDE-9D77-417C-BA1C-BC2743693DB3}" srcOrd="1" destOrd="0" presId="urn:microsoft.com/office/officeart/2005/8/layout/arrow2"/>
    <dgm:cxn modelId="{A0A2AEAA-2857-4073-9B2F-F36EF148AE48}" type="presParOf" srcId="{8A12960D-36DC-4E6B-B817-BD16FEBCFBFC}" destId="{3338CCD3-B20D-43FD-9C01-1609ED6614DC}" srcOrd="2" destOrd="0" presId="urn:microsoft.com/office/officeart/2005/8/layout/arrow2"/>
    <dgm:cxn modelId="{A9CA8C87-5E8C-439C-87C0-9FE57E689850}" type="presParOf" srcId="{8A12960D-36DC-4E6B-B817-BD16FEBCFBFC}" destId="{4C8D37DA-E721-4691-85C4-78220EE5A37C}" srcOrd="3" destOrd="0" presId="urn:microsoft.com/office/officeart/2005/8/layout/arrow2"/>
    <dgm:cxn modelId="{54D9C0D8-E0F3-45B1-98DC-74939BD08F66}" type="presParOf" srcId="{8A12960D-36DC-4E6B-B817-BD16FEBCFBFC}" destId="{1B8C934B-BA0A-49AA-A97D-B6135FE6C588}" srcOrd="4" destOrd="0" presId="urn:microsoft.com/office/officeart/2005/8/layout/arrow2"/>
    <dgm:cxn modelId="{40D5E003-B5B3-4B97-8273-4973EC7AAA36}" type="presParOf" srcId="{8A12960D-36DC-4E6B-B817-BD16FEBCFBFC}" destId="{57AFBBAE-AD69-4BFF-9C04-FB80D518FE8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A01F2-0DEA-43D6-8B95-463765F05E93}">
      <dsp:nvSpPr>
        <dsp:cNvPr id="0" name=""/>
        <dsp:cNvSpPr/>
      </dsp:nvSpPr>
      <dsp:spPr>
        <a:xfrm>
          <a:off x="403859" y="0"/>
          <a:ext cx="7193280" cy="4495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6036C-FEB7-4ABD-9844-0CC208D7F7CC}">
      <dsp:nvSpPr>
        <dsp:cNvPr id="0" name=""/>
        <dsp:cNvSpPr/>
      </dsp:nvSpPr>
      <dsp:spPr>
        <a:xfrm>
          <a:off x="1317406" y="3103001"/>
          <a:ext cx="187025" cy="187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0EBDE-9D77-417C-BA1C-BC2743693DB3}">
      <dsp:nvSpPr>
        <dsp:cNvPr id="0" name=""/>
        <dsp:cNvSpPr/>
      </dsp:nvSpPr>
      <dsp:spPr>
        <a:xfrm>
          <a:off x="1410919" y="3196513"/>
          <a:ext cx="1676034" cy="1299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101" tIns="0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Phase I</a:t>
          </a:r>
          <a:endParaRPr lang="en-US" sz="3700" kern="1200" dirty="0"/>
        </a:p>
      </dsp:txBody>
      <dsp:txXfrm>
        <a:off x="1410919" y="3196513"/>
        <a:ext cx="1676034" cy="1299286"/>
      </dsp:txXfrm>
    </dsp:sp>
    <dsp:sp modelId="{3338CCD3-B20D-43FD-9C01-1609ED6614DC}">
      <dsp:nvSpPr>
        <dsp:cNvPr id="0" name=""/>
        <dsp:cNvSpPr/>
      </dsp:nvSpPr>
      <dsp:spPr>
        <a:xfrm>
          <a:off x="2968264" y="1881042"/>
          <a:ext cx="338084" cy="338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D37DA-E721-4691-85C4-78220EE5A37C}">
      <dsp:nvSpPr>
        <dsp:cNvPr id="0" name=""/>
        <dsp:cNvSpPr/>
      </dsp:nvSpPr>
      <dsp:spPr>
        <a:xfrm>
          <a:off x="3137306" y="2050084"/>
          <a:ext cx="1726387" cy="2445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44" tIns="0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Phase II</a:t>
          </a:r>
          <a:endParaRPr lang="en-US" sz="3700" kern="1200" dirty="0"/>
        </a:p>
      </dsp:txBody>
      <dsp:txXfrm>
        <a:off x="3137306" y="2050084"/>
        <a:ext cx="1726387" cy="2445715"/>
      </dsp:txXfrm>
    </dsp:sp>
    <dsp:sp modelId="{1B8C934B-BA0A-49AA-A97D-B6135FE6C588}">
      <dsp:nvSpPr>
        <dsp:cNvPr id="0" name=""/>
        <dsp:cNvSpPr/>
      </dsp:nvSpPr>
      <dsp:spPr>
        <a:xfrm>
          <a:off x="4953609" y="1137437"/>
          <a:ext cx="467563" cy="467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FBBAE-AD69-4BFF-9C04-FB80D518FE8A}">
      <dsp:nvSpPr>
        <dsp:cNvPr id="0" name=""/>
        <dsp:cNvSpPr/>
      </dsp:nvSpPr>
      <dsp:spPr>
        <a:xfrm>
          <a:off x="5090765" y="1371219"/>
          <a:ext cx="1919638" cy="312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752" tIns="0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Phase III			</a:t>
          </a:r>
          <a:endParaRPr lang="en-US" sz="3700" kern="1200" dirty="0"/>
        </a:p>
      </dsp:txBody>
      <dsp:txXfrm>
        <a:off x="5090765" y="1371219"/>
        <a:ext cx="1919638" cy="3124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A8F38A-C328-4E37-8AAB-954712070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3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73970-D499-4823-82A8-8B1765D9C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0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63E53-267E-4BA7-8599-30750222B6C2}" type="slidenum">
              <a:rPr lang="en-US"/>
              <a:pPr/>
              <a:t>17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8B676C-AC73-4654-A7EE-1264CBB48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3838-FDC2-42F6-8686-1044D0435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7CA0-1852-49EA-955A-249D75D82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F29B2C-4735-40B0-8DC3-AD613BE5E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1480-777E-487A-B8E6-75EE79E3D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C467-6EB1-43CE-ACBD-87203AD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3D90-DA73-4DC2-AD30-A15FC59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942F-F463-4B8F-9617-EBADD27C9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17DD-04D3-40CE-AD7B-F9FEC31C3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4A5E-8D9E-4640-B037-76528EB64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058A-03B3-41D2-A86B-CF1FFCAAA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25267A2-1A04-4EFF-9D56-BB9A7F035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Biomedical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Examining types of biomedical research methods, their </a:t>
            </a:r>
            <a:r>
              <a:rPr lang="en-US" smtClean="0"/>
              <a:t>benefits </a:t>
            </a:r>
          </a:p>
          <a:p>
            <a:r>
              <a:rPr lang="en-US" smtClean="0"/>
              <a:t>and </a:t>
            </a:r>
            <a:r>
              <a:rPr lang="en-US" dirty="0" smtClean="0"/>
              <a:t>limitations</a:t>
            </a:r>
            <a:endParaRPr lang="en-US" dirty="0"/>
          </a:p>
        </p:txBody>
      </p:sp>
      <p:pic>
        <p:nvPicPr>
          <p:cNvPr id="3076" name="Picture 4" descr="http://educationinpuertorico.org/wp-content/uploads/2011/12/Biomedical-Re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913094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r>
              <a:rPr lang="en-US" dirty="0" smtClean="0"/>
              <a:t>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mbria" pitchFamily="18" charset="0"/>
              </a:rPr>
              <a:t>Phase I </a:t>
            </a:r>
            <a:r>
              <a:rPr lang="en-US" dirty="0">
                <a:latin typeface="Cambria" pitchFamily="18" charset="0"/>
              </a:rPr>
              <a:t>:Researchers determine a drug’s interaction with the human system, how it is absorbed, distributed and likely duration of its therapeutic effect. This phase takes about one year. Small numbers of healthy people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4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mbria" pitchFamily="18" charset="0"/>
              </a:rPr>
              <a:t>Phase II</a:t>
            </a:r>
            <a:r>
              <a:rPr lang="en-US" dirty="0">
                <a:latin typeface="Cambria" pitchFamily="18" charset="0"/>
              </a:rPr>
              <a:t>: Controlled tests conducted that help determine the drug’s effectiveness. 100-300 volunteer patients involved. Both animal and human tests occur at the same time during this stage to assess the safety of the drug.  This phase takes approximately two years.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Phase III</a:t>
            </a:r>
            <a:r>
              <a:rPr lang="en-US" dirty="0" smtClean="0"/>
              <a:t>: Conducted </a:t>
            </a:r>
            <a:r>
              <a:rPr lang="en-US" dirty="0"/>
              <a:t>to confirm the results of earlier tests and further identify any adverse reactions. Involves 1000-3000 volunteer 	patients in medical clinics and hospitals. This phase takes approximately three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27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r>
              <a:rPr lang="en-US" dirty="0" smtClean="0"/>
              <a:t>Clinical Trial Phases lead to: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Once the three phases have been completed:</a:t>
            </a:r>
          </a:p>
          <a:p>
            <a:pPr lvl="1"/>
            <a:r>
              <a:rPr lang="en-US" dirty="0" smtClean="0"/>
              <a:t>The pharmaceutical/device firm applies to the FDA again:</a:t>
            </a:r>
          </a:p>
          <a:p>
            <a:pPr lvl="2"/>
            <a:r>
              <a:rPr lang="en-US" dirty="0" smtClean="0"/>
              <a:t>This application is called a </a:t>
            </a:r>
            <a:r>
              <a:rPr lang="en-US" b="1" dirty="0" smtClean="0"/>
              <a:t>NDA</a:t>
            </a:r>
            <a:r>
              <a:rPr lang="en-US" dirty="0" smtClean="0"/>
              <a:t> (New Drug Application) or </a:t>
            </a:r>
            <a:r>
              <a:rPr lang="en-US" b="1" dirty="0" smtClean="0"/>
              <a:t>IDE </a:t>
            </a:r>
            <a:r>
              <a:rPr lang="en-US" dirty="0" smtClean="0"/>
              <a:t>(investigational device exemption). There is a time frame of about 2 ½ years for this application and all data required to be completed and approved by the FDA.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C9A-12AE-4385-8BD8-F04607FC71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609600"/>
            <a:ext cx="7696200" cy="1066800"/>
          </a:xfrm>
        </p:spPr>
        <p:txBody>
          <a:bodyPr/>
          <a:lstStyle/>
          <a:p>
            <a:r>
              <a:rPr lang="en-US" dirty="0" smtClean="0"/>
              <a:t>Clinical Trial Phase Summary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286001"/>
            <a:ext cx="6705600" cy="3048000"/>
          </a:xfrm>
        </p:spPr>
        <p:txBody>
          <a:bodyPr/>
          <a:lstStyle/>
          <a:p>
            <a:r>
              <a:rPr lang="en-US" dirty="0" smtClean="0"/>
              <a:t>Currently, it takes approximately 12 years from initiation of animal and other laboratory studies through all phases of clinical trials to submission of data to the FDA for approval!!            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993E-60CB-42D8-B252-31568DCF5A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to FDA approval to bring  drugs to the market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88655"/>
              </p:ext>
            </p:extLst>
          </p:nvPr>
        </p:nvGraphicFramePr>
        <p:xfrm>
          <a:off x="457200" y="1809874"/>
          <a:ext cx="8229600" cy="468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95"/>
                <a:gridCol w="508205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51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1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4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FDA</a:t>
                      </a:r>
                      <a:r>
                        <a:rPr lang="en-US" baseline="0" dirty="0" smtClean="0"/>
                        <a:t> approval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12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4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FDA review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2.5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</a:t>
                      </a:r>
                      <a:r>
                        <a:rPr lang="en-US" baseline="0" dirty="0" smtClean="0"/>
                        <a:t> III clinical studies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3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</a:t>
                      </a:r>
                      <a:r>
                        <a:rPr lang="en-US" baseline="0" dirty="0" smtClean="0"/>
                        <a:t> II clinical (effectiveness) studies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 I clinical (safety) studies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44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Laboratory</a:t>
                      </a:r>
                      <a:r>
                        <a:rPr lang="en-US" baseline="0" dirty="0" smtClean="0"/>
                        <a:t> and animal studies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3.5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11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9B2C-4735-40B0-8DC3-AD613BE5E1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1956" y="838200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Trial Phases Summary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057400"/>
            <a:ext cx="6777317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Strengths of clinical trials :	</a:t>
            </a:r>
          </a:p>
          <a:p>
            <a:pPr lvl="1"/>
            <a:r>
              <a:rPr lang="en-US" dirty="0" smtClean="0"/>
              <a:t>Actual human data.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Limitations of clinical trials</a:t>
            </a:r>
          </a:p>
          <a:p>
            <a:pPr lvl="1"/>
            <a:r>
              <a:rPr lang="en-US" dirty="0" smtClean="0"/>
              <a:t>Ethical and moral considerations limit the extent to which human volunteers can be used as test subjects for a potential new drug.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19F-BF6A-4C00-A8CA-6081E53974A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221" name="Picture 5" descr="patient-doctor-hospital-bed-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828800"/>
            <a:ext cx="2285999" cy="175260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Epidemiological Studies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A778-ED33-462E-BC38-4087D090B1A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Content Placeholder 7" descr="MP900337298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1506501" y="2312988"/>
            <a:ext cx="2492448" cy="3494087"/>
          </a:xfrm>
        </p:spPr>
      </p:pic>
      <p:sp>
        <p:nvSpPr>
          <p:cNvPr id="14339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45152" y="2313431"/>
            <a:ext cx="3419856" cy="3477770"/>
          </a:xfrm>
        </p:spPr>
        <p:txBody>
          <a:bodyPr>
            <a:normAutofit/>
          </a:bodyPr>
          <a:lstStyle/>
          <a:p>
            <a:r>
              <a:rPr lang="en-US" dirty="0" smtClean="0"/>
              <a:t>Types: </a:t>
            </a:r>
          </a:p>
          <a:p>
            <a:pPr marL="822960" lvl="1" indent="-457200">
              <a:buAutoNum type="arabicPlain"/>
            </a:pPr>
            <a:r>
              <a:rPr lang="en-US" dirty="0" smtClean="0"/>
              <a:t>Experimental epidemiology</a:t>
            </a:r>
          </a:p>
          <a:p>
            <a:pPr marL="822960" lvl="1" indent="-457200">
              <a:buAutoNum type="arabicPlain"/>
            </a:pPr>
            <a:r>
              <a:rPr lang="en-US" dirty="0" smtClean="0"/>
              <a:t>Descriptive epidemiology</a:t>
            </a:r>
          </a:p>
          <a:p>
            <a:pPr marL="822960" lvl="1" indent="-457200">
              <a:buAutoNum type="arabicPlain"/>
            </a:pPr>
            <a:r>
              <a:rPr lang="en-US" dirty="0" smtClean="0"/>
              <a:t>Observational epidemiology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5328" y="838200"/>
            <a:ext cx="7024744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Experimental Epidemiology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</a:t>
            </a:r>
            <a:r>
              <a:rPr lang="en-US" dirty="0" smtClean="0"/>
              <a:t>xperimental epidemiology is the human equivalent of animal testing</a:t>
            </a:r>
          </a:p>
          <a:p>
            <a:r>
              <a:rPr lang="en-US" dirty="0" smtClean="0"/>
              <a:t>Providing or withholding a substance to determine its toxic or beneficial effects </a:t>
            </a:r>
          </a:p>
          <a:p>
            <a:r>
              <a:rPr lang="en-US" dirty="0" smtClean="0"/>
              <a:t>Such studies are greatly limited for ethical and legal considerations  (</a:t>
            </a:r>
            <a:r>
              <a:rPr lang="en-US" dirty="0" err="1" smtClean="0"/>
              <a:t>ie</a:t>
            </a:r>
            <a:r>
              <a:rPr lang="en-US" dirty="0" smtClean="0"/>
              <a:t>: Tuskegee study)</a:t>
            </a:r>
          </a:p>
          <a:p>
            <a:r>
              <a:rPr lang="en-US" dirty="0" smtClean="0"/>
              <a:t>There is difficulty involved in securing the cooperation of a large number of participants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E8D9-2A40-4205-AD62-EAA2963651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Descriptive Epidemiology 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Analyzes data on the distribution and extent of health problems or other conditions in various populations</a:t>
            </a:r>
          </a:p>
          <a:p>
            <a:endParaRPr lang="en-US" smtClean="0"/>
          </a:p>
          <a:p>
            <a:r>
              <a:rPr lang="en-US" smtClean="0"/>
              <a:t>Tries to find correlations among characteristics such as diet, air quality and occupation</a:t>
            </a:r>
          </a:p>
          <a:p>
            <a:endParaRPr lang="en-US" smtClean="0"/>
          </a:p>
          <a:p>
            <a:r>
              <a:rPr lang="en-US" smtClean="0"/>
              <a:t>Such comparisons are frequently made between countries and smaller geographic regions</a:t>
            </a:r>
            <a:br>
              <a:rPr lang="en-US" smtClean="0"/>
            </a:b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3C0D-D181-4849-B03A-4AC8C46E205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362200" y="3276600"/>
            <a:ext cx="798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772348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rabicPeriod"/>
            </a:pPr>
            <a:r>
              <a:rPr lang="en-US" dirty="0" smtClean="0"/>
              <a:t>Describe the five types of Biomedical Research, and the strengths and limitations of each.</a:t>
            </a:r>
          </a:p>
          <a:p>
            <a:pPr marL="525780" indent="-457200">
              <a:buAutoNum type="arabicPeriod"/>
            </a:pPr>
            <a:r>
              <a:rPr lang="en-US" dirty="0" smtClean="0"/>
              <a:t>Identify the three phases of the clinical trial and the steps that follow to receive FDA approval.</a:t>
            </a:r>
          </a:p>
          <a:p>
            <a:pPr marL="525780" indent="-457200">
              <a:buAutoNum type="arabicPeriod"/>
            </a:pPr>
            <a:r>
              <a:rPr lang="en-US" dirty="0" smtClean="0"/>
              <a:t>Describe the three types of epidemiological studies</a:t>
            </a:r>
          </a:p>
          <a:p>
            <a:pPr marL="525780" indent="-457200">
              <a:buAutoNum type="arabicPeriod"/>
            </a:pPr>
            <a:r>
              <a:rPr lang="en-US" dirty="0" smtClean="0"/>
              <a:t>Identify the strengths and limitations of epidemiological studies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71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Observational Epidemiology 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90800"/>
            <a:ext cx="6777317" cy="3010348"/>
          </a:xfrm>
        </p:spPr>
        <p:txBody>
          <a:bodyPr/>
          <a:lstStyle/>
          <a:p>
            <a:r>
              <a:rPr lang="en-US" dirty="0" smtClean="0"/>
              <a:t> Uses data derived from individuals or small groups</a:t>
            </a:r>
          </a:p>
          <a:p>
            <a:r>
              <a:rPr lang="en-US" dirty="0" smtClean="0"/>
              <a:t> Data is evaluated statistically to determine the strength of association between a particular variable and disease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E4CF-86BE-41AB-A8F6-EB7769555F0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Strengths of Epidemiological Studies </a:t>
            </a: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Epidemiological studies offer scientists a direct opportunity to study the effects in humans exposed to chemicals and disease-causing organisms.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studies are also useful in identifying patterns in disease or injury distribution. These patterns may be traced to causative factors.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26FB-0D7E-4630-ADA1-4B98E3C83D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Limitations of Epidemiological Studies 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391400" cy="3962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major disadvantage of epidemiological studies is that considerable human exposure can take place before a toxic effect is detectable, particularly in the case of diseases like cancer that take many years to develop</a:t>
            </a:r>
          </a:p>
          <a:p>
            <a:r>
              <a:rPr lang="en-US" dirty="0" smtClean="0"/>
              <a:t>It is also difficult to demonstrate a direct cause-and-effect relationship between a specific exposure and disease</a:t>
            </a:r>
          </a:p>
          <a:p>
            <a:r>
              <a:rPr lang="en-US" dirty="0" smtClean="0"/>
              <a:t>There are limited methodologies to measure or verify such things as an individual’s prior exposure, route of exposure or extent of exposure to a causative agent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D6CF-1403-40F0-A739-63526D4CB3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epidemiological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15200" cy="39247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Black Plague (14</a:t>
            </a:r>
            <a:r>
              <a:rPr lang="en-US" baseline="30000" dirty="0" smtClean="0"/>
              <a:t>th</a:t>
            </a:r>
            <a:r>
              <a:rPr lang="en-US" dirty="0" smtClean="0"/>
              <a:t> century): the study established that the plague was spread from rats to humans via fleas. </a:t>
            </a:r>
          </a:p>
          <a:p>
            <a:r>
              <a:rPr lang="en-US" dirty="0" smtClean="0"/>
              <a:t>Cholera outbreak (1854): John Snow conducted and epidemiologic study and contaminated water pump.</a:t>
            </a:r>
          </a:p>
          <a:p>
            <a:r>
              <a:rPr lang="en-US" dirty="0" smtClean="0"/>
              <a:t>Hammond-Horn Smoking Study (1952):  the American Cancer Society  decisively demonstrated the effect of cigarette smoking on death rates from cancer and other diseases.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your knowledge: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06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are the 5 main types of research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8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Main </a:t>
            </a:r>
            <a:r>
              <a:rPr lang="en-US" dirty="0" smtClean="0"/>
              <a:t>Research Methods are:</a:t>
            </a:r>
            <a:endParaRPr lang="en-US" dirty="0"/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Chemical, Mechanical, Mathematical and Computer Simulations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In vitro tests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Non-human models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Human Studies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Epidemiological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93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What research method is described in this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Working in a lab setting creating a new antibiotic is an example of: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 smtClean="0"/>
              <a:t>Chemical</a:t>
            </a:r>
            <a:r>
              <a:rPr lang="en-US" dirty="0"/>
              <a:t>, Mechanical, Mathematical and Computer Simulations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In vitro tests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Non-human models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Human Studies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/>
              <a:t>Epidemiological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47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lphaLcPeriod"/>
            </a:pPr>
            <a:r>
              <a:rPr lang="en-US" dirty="0" smtClean="0"/>
              <a:t>In vitro tests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97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7664"/>
            <a:ext cx="73062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Clinical trials are conducted: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/>
            </a:pPr>
            <a:r>
              <a:rPr lang="en-US" dirty="0"/>
              <a:t>O</a:t>
            </a:r>
            <a:r>
              <a:rPr lang="en-US" dirty="0" smtClean="0"/>
              <a:t>n humans</a:t>
            </a:r>
          </a:p>
          <a:p>
            <a:pPr marL="525780" indent="-457200">
              <a:buAutoNum type="alphaLcPeriod"/>
            </a:pPr>
            <a:r>
              <a:rPr lang="en-US" dirty="0" smtClean="0"/>
              <a:t>On animals </a:t>
            </a:r>
          </a:p>
          <a:p>
            <a:pPr marL="525780" indent="-457200">
              <a:buAutoNum type="alphaLcPeriod"/>
            </a:pPr>
            <a:r>
              <a:rPr lang="en-US" dirty="0" smtClean="0"/>
              <a:t>In Vitro</a:t>
            </a:r>
          </a:p>
          <a:p>
            <a:pPr marL="525780" indent="-457200">
              <a:buAutoNum type="alphaLcPeriod"/>
            </a:pPr>
            <a:r>
              <a:rPr lang="en-US" dirty="0" smtClean="0"/>
              <a:t>With computer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5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Biomedical Research Methods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033708" cy="3848548"/>
          </a:xfrm>
        </p:spPr>
        <p:txBody>
          <a:bodyPr/>
          <a:lstStyle/>
          <a:p>
            <a:r>
              <a:rPr lang="en-US" dirty="0" smtClean="0"/>
              <a:t>5 Main Methods:</a:t>
            </a:r>
          </a:p>
          <a:p>
            <a:pPr lvl="1"/>
            <a:r>
              <a:rPr lang="en-US" dirty="0" smtClean="0"/>
              <a:t>Chemical, Mechanical, Mathematical and Computer Simulations </a:t>
            </a:r>
          </a:p>
          <a:p>
            <a:pPr lvl="1"/>
            <a:r>
              <a:rPr lang="en-US" dirty="0" smtClean="0"/>
              <a:t>In vitro </a:t>
            </a:r>
            <a:r>
              <a:rPr lang="en-US" dirty="0" smtClean="0"/>
              <a:t>tests </a:t>
            </a:r>
            <a:endParaRPr lang="en-US" dirty="0" smtClean="0"/>
          </a:p>
          <a:p>
            <a:pPr lvl="1"/>
            <a:r>
              <a:rPr lang="en-US" dirty="0" smtClean="0"/>
              <a:t>Non-human </a:t>
            </a:r>
            <a:r>
              <a:rPr lang="en-US" dirty="0" smtClean="0"/>
              <a:t>models (animals)</a:t>
            </a:r>
            <a:endParaRPr lang="en-US" dirty="0" smtClean="0"/>
          </a:p>
          <a:p>
            <a:pPr lvl="1"/>
            <a:r>
              <a:rPr lang="en-US" dirty="0" smtClean="0"/>
              <a:t>Human Studies </a:t>
            </a:r>
          </a:p>
          <a:p>
            <a:pPr lvl="1"/>
            <a:r>
              <a:rPr lang="en-US" dirty="0" smtClean="0"/>
              <a:t>Epidemiological Studies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7152-C233-4EBE-ADED-29E8B3890F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/>
            </a:pPr>
            <a:r>
              <a:rPr lang="en-US" dirty="0" smtClean="0"/>
              <a:t>Clinical trials are conducted on humans.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88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715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Which Clinical Trial phase is conducted on a small sample of healthy patients?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895600"/>
            <a:ext cx="6777317" cy="2937029"/>
          </a:xfrm>
        </p:spPr>
        <p:txBody>
          <a:bodyPr/>
          <a:lstStyle/>
          <a:p>
            <a:pPr marL="525780" indent="-457200">
              <a:buAutoNum type="alphaLcPeriod"/>
            </a:pPr>
            <a:r>
              <a:rPr lang="en-US" dirty="0" smtClean="0"/>
              <a:t>Phase I</a:t>
            </a:r>
          </a:p>
          <a:p>
            <a:pPr marL="525780" indent="-457200">
              <a:buAutoNum type="alphaLcPeriod"/>
            </a:pPr>
            <a:r>
              <a:rPr lang="en-US" dirty="0" smtClean="0"/>
              <a:t>Phase II</a:t>
            </a:r>
          </a:p>
          <a:p>
            <a:pPr marL="525780" indent="-457200">
              <a:buAutoNum type="alphaLcPeriod"/>
            </a:pPr>
            <a:r>
              <a:rPr lang="en-US" dirty="0" smtClean="0"/>
              <a:t>Phase III</a:t>
            </a:r>
          </a:p>
          <a:p>
            <a:pPr marL="525780" indent="-457200">
              <a:buAutoNum type="alphaLcPeriod"/>
            </a:pPr>
            <a:r>
              <a:rPr lang="en-US" dirty="0" smtClean="0"/>
              <a:t>Post marketing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48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/>
            </a:pPr>
            <a:r>
              <a:rPr lang="en-US" dirty="0" smtClean="0"/>
              <a:t>Phase I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78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848600" cy="2782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Which clinical trial phase involves a large patient group (1000+) and confirms the findings of the earlier phase while assessing adverse reactions?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962400"/>
            <a:ext cx="6777317" cy="2057400"/>
          </a:xfrm>
        </p:spPr>
        <p:txBody>
          <a:bodyPr/>
          <a:lstStyle/>
          <a:p>
            <a:pPr marL="525780" indent="-457200">
              <a:buAutoNum type="alphaLcPeriod"/>
            </a:pPr>
            <a:r>
              <a:rPr lang="en-US" dirty="0"/>
              <a:t>Phase I</a:t>
            </a:r>
          </a:p>
          <a:p>
            <a:pPr marL="525780" indent="-457200">
              <a:buAutoNum type="alphaLcPeriod"/>
            </a:pPr>
            <a:r>
              <a:rPr lang="en-US" dirty="0"/>
              <a:t>Phase II</a:t>
            </a:r>
          </a:p>
          <a:p>
            <a:pPr marL="525780" indent="-457200">
              <a:buAutoNum type="alphaLcPeriod"/>
            </a:pPr>
            <a:r>
              <a:rPr lang="en-US" dirty="0"/>
              <a:t>Phase III</a:t>
            </a:r>
          </a:p>
          <a:p>
            <a:pPr marL="525780" indent="-457200">
              <a:buAutoNum type="alphaLcPeriod"/>
            </a:pPr>
            <a:r>
              <a:rPr lang="en-US" dirty="0"/>
              <a:t>Post marketing study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/>
            </a:pPr>
            <a:r>
              <a:rPr lang="en-US" dirty="0" smtClean="0"/>
              <a:t>Phase III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94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How long does it take to receive FDA approval to market a drug in the USA?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895600"/>
            <a:ext cx="6777317" cy="2937029"/>
          </a:xfrm>
        </p:spPr>
        <p:txBody>
          <a:bodyPr/>
          <a:lstStyle/>
          <a:p>
            <a:pPr marL="525780" indent="-457200">
              <a:buAutoNum type="alphaLcPeriod"/>
            </a:pPr>
            <a:r>
              <a:rPr lang="en-US" dirty="0" smtClean="0"/>
              <a:t>5 years</a:t>
            </a:r>
          </a:p>
          <a:p>
            <a:pPr marL="525780" indent="-457200">
              <a:buAutoNum type="alphaLcPeriod"/>
            </a:pPr>
            <a:r>
              <a:rPr lang="en-US" dirty="0" smtClean="0"/>
              <a:t>8 years</a:t>
            </a:r>
          </a:p>
          <a:p>
            <a:pPr marL="525780" indent="-457200">
              <a:buAutoNum type="alphaLcPeriod"/>
            </a:pPr>
            <a:r>
              <a:rPr lang="en-US" dirty="0" smtClean="0"/>
              <a:t>10 years</a:t>
            </a:r>
          </a:p>
          <a:p>
            <a:pPr marL="525780" indent="-457200">
              <a:buAutoNum type="alphaLcPeriod"/>
            </a:pPr>
            <a:r>
              <a:rPr lang="en-US" dirty="0" smtClean="0"/>
              <a:t>12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96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 startAt="4"/>
            </a:pPr>
            <a:r>
              <a:rPr lang="en-US" dirty="0" smtClean="0"/>
              <a:t>12 years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4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791736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 What types of Epidemiological studies are there?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3200400"/>
            <a:ext cx="6777317" cy="2632229"/>
          </a:xfrm>
        </p:spPr>
        <p:txBody>
          <a:bodyPr/>
          <a:lstStyle/>
          <a:p>
            <a:pPr marL="525780" indent="-457200">
              <a:buAutoNum type="alphaLcPeriod"/>
            </a:pPr>
            <a:r>
              <a:rPr lang="en-US" dirty="0"/>
              <a:t>Experimental</a:t>
            </a:r>
          </a:p>
          <a:p>
            <a:pPr marL="525780" indent="-457200">
              <a:buAutoNum type="alphaLcPeriod"/>
            </a:pPr>
            <a:r>
              <a:rPr lang="en-US" dirty="0"/>
              <a:t>Descriptive </a:t>
            </a:r>
          </a:p>
          <a:p>
            <a:pPr marL="525780" indent="-457200">
              <a:buAutoNum type="alphaLcPeriod"/>
            </a:pPr>
            <a:r>
              <a:rPr lang="en-US" dirty="0" smtClean="0"/>
              <a:t>Observational</a:t>
            </a:r>
          </a:p>
          <a:p>
            <a:pPr marL="525780" indent="-457200">
              <a:buAutoNum type="alphaLcPeriod"/>
            </a:pPr>
            <a:r>
              <a:rPr lang="en-US" dirty="0" smtClean="0"/>
              <a:t>All of the above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 startAt="4"/>
            </a:pPr>
            <a:r>
              <a:rPr lang="en-US" dirty="0" smtClean="0"/>
              <a:t>All of the above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04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2286000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dirty="0" smtClean="0"/>
              <a:t>. The EBOLA outbreak in regions of Africa, is being studied for patterns  of disease and its distribution.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05200"/>
            <a:ext cx="6777317" cy="23274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This is an example of which type of Epidemiological study?</a:t>
            </a:r>
          </a:p>
          <a:p>
            <a:pPr marL="525780" indent="-457200">
              <a:buAutoNum type="alphaLcPeriod"/>
            </a:pPr>
            <a:r>
              <a:rPr lang="en-US" dirty="0" smtClean="0"/>
              <a:t>Experimental</a:t>
            </a:r>
          </a:p>
          <a:p>
            <a:pPr marL="525780" indent="-457200">
              <a:buAutoNum type="alphaLcPeriod"/>
            </a:pPr>
            <a:r>
              <a:rPr lang="en-US" dirty="0" smtClean="0"/>
              <a:t>Descriptive</a:t>
            </a:r>
          </a:p>
          <a:p>
            <a:pPr marL="525780" indent="-457200">
              <a:buAutoNum type="alphaLcPeriod"/>
            </a:pPr>
            <a:r>
              <a:rPr lang="en-US" dirty="0" smtClean="0"/>
              <a:t>Observational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4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838200"/>
            <a:ext cx="7024744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Chemical, Mechanical, Mathematical and Computer Simulations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667000"/>
            <a:ext cx="7033708" cy="3429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Used most often in </a:t>
            </a:r>
            <a:r>
              <a:rPr lang="en-US" u="sng" dirty="0" smtClean="0"/>
              <a:t>basic</a:t>
            </a:r>
            <a:r>
              <a:rPr lang="en-US" dirty="0" smtClean="0"/>
              <a:t> stage of research</a:t>
            </a:r>
          </a:p>
          <a:p>
            <a:r>
              <a:rPr lang="en-US" b="1" dirty="0" smtClean="0"/>
              <a:t>Strength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Good to use because they are usually faster and more efficient than other method</a:t>
            </a:r>
          </a:p>
          <a:p>
            <a:r>
              <a:rPr lang="en-US" b="1" dirty="0" smtClean="0"/>
              <a:t>Limitation</a:t>
            </a:r>
          </a:p>
          <a:p>
            <a:pPr lvl="1"/>
            <a:r>
              <a:rPr lang="en-US" dirty="0" smtClean="0"/>
              <a:t>Not good because they cannot completely replicate the response a living organism might have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E1A5-2CDB-43E2-85B1-6D563EE1BD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 startAt="2"/>
            </a:pPr>
            <a:r>
              <a:rPr lang="en-US" dirty="0" smtClean="0"/>
              <a:t>Descriptive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464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Mystery Disease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Class</a:t>
            </a:r>
            <a:r>
              <a:rPr lang="en-US" dirty="0" smtClean="0"/>
              <a:t> to brainstorm on: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 smtClean="0"/>
              <a:t>Name a mystery disease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 smtClean="0"/>
              <a:t>Is it population specific?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 smtClean="0"/>
              <a:t>What are the symptoms?</a:t>
            </a:r>
          </a:p>
          <a:p>
            <a:pPr marL="822960" lvl="1" indent="-457200">
              <a:buFont typeface="+mj-lt"/>
              <a:buAutoNum type="alphaLcPeriod"/>
            </a:pPr>
            <a:endParaRPr lang="en-US" dirty="0" smtClean="0"/>
          </a:p>
          <a:p>
            <a:r>
              <a:rPr lang="en-US" u="sng" dirty="0" smtClean="0"/>
              <a:t>Research teams </a:t>
            </a:r>
            <a:r>
              <a:rPr lang="en-US" dirty="0" smtClean="0"/>
              <a:t>will decide on: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 smtClean="0"/>
              <a:t> how we discovered the disease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US" dirty="0" smtClean="0"/>
              <a:t>how we can cure the disease.</a:t>
            </a:r>
          </a:p>
          <a:p>
            <a:pPr marL="822960" lvl="1" indent="-45720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80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458634" cy="877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Mystery activity research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/>
          <a:lstStyle/>
          <a:p>
            <a:r>
              <a:rPr lang="en-US" dirty="0" smtClean="0"/>
              <a:t>Each group is a biomedical research team.  While considering a cure, you must determine:</a:t>
            </a:r>
          </a:p>
          <a:p>
            <a:pPr marL="822960" lvl="1" indent="-457200">
              <a:buAutoNum type="alphaLcPeriod"/>
            </a:pPr>
            <a:r>
              <a:rPr lang="en-US" dirty="0" smtClean="0"/>
              <a:t>How the disease is spread</a:t>
            </a:r>
          </a:p>
          <a:p>
            <a:pPr marL="1097280" lvl="2" indent="-457200">
              <a:buAutoNum type="arabicPeriod"/>
            </a:pPr>
            <a:r>
              <a:rPr lang="en-US" dirty="0" smtClean="0"/>
              <a:t>Will testing need done to confirm this?</a:t>
            </a:r>
          </a:p>
          <a:p>
            <a:pPr marL="822960" lvl="1" indent="-457200">
              <a:buAutoNum type="alphaLcPeriod"/>
            </a:pPr>
            <a:r>
              <a:rPr lang="en-US" dirty="0" smtClean="0"/>
              <a:t>Where could you gather info on similar diseases?</a:t>
            </a:r>
          </a:p>
          <a:p>
            <a:pPr marL="822960" lvl="1" indent="-457200">
              <a:buAutoNum type="alphaLcPeriod"/>
            </a:pPr>
            <a:r>
              <a:rPr lang="en-US" dirty="0" smtClean="0"/>
              <a:t>What BM research methods will you use?</a:t>
            </a:r>
          </a:p>
          <a:p>
            <a:pPr marL="64008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66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Mystery disease activity questions for research groups: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39000" cy="45720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/>
              <a:t>Regarding BM research methods:</a:t>
            </a:r>
          </a:p>
          <a:p>
            <a:pPr marL="525780" indent="-457200">
              <a:buAutoNum type="alphaLcPeriod"/>
            </a:pPr>
            <a:r>
              <a:rPr lang="en-US" dirty="0" smtClean="0"/>
              <a:t>If you choose computer models, in what ways will the computers be used?</a:t>
            </a:r>
          </a:p>
          <a:p>
            <a:pPr marL="525780" indent="-457200">
              <a:buAutoNum type="alphaLcPeriod"/>
            </a:pPr>
            <a:r>
              <a:rPr lang="en-US" dirty="0" smtClean="0"/>
              <a:t>If you choose to use in vitro studies, what types of cells or tissues would you analyze?</a:t>
            </a:r>
          </a:p>
          <a:p>
            <a:pPr marL="525780" indent="-457200">
              <a:buAutoNum type="alphaLcPeriod"/>
            </a:pPr>
            <a:r>
              <a:rPr lang="en-US" dirty="0" smtClean="0"/>
              <a:t>If you decide on animal studies, what type of animal and how many do you want to use?</a:t>
            </a:r>
          </a:p>
          <a:p>
            <a:pPr marL="525780" indent="-457200">
              <a:buAutoNum type="alphaLcPeriod"/>
            </a:pPr>
            <a:r>
              <a:rPr lang="en-US" dirty="0" smtClean="0"/>
              <a:t>If you suggest clinical trials, include the methods that must take place before conducting the clinical studies.</a:t>
            </a:r>
          </a:p>
          <a:p>
            <a:pPr marL="525780" indent="-457200">
              <a:buAutoNum type="alphaLcPeriod"/>
            </a:pPr>
            <a:r>
              <a:rPr lang="en-US" dirty="0" smtClean="0"/>
              <a:t>If you choose epidemiological studies, how might the information be gathered?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046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teams will present their findings to the class.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success of the researchers in discovering the illness</a:t>
            </a:r>
          </a:p>
          <a:p>
            <a:r>
              <a:rPr lang="en-US" dirty="0" smtClean="0"/>
              <a:t>Identify the method used to develop a cure</a:t>
            </a:r>
          </a:p>
          <a:p>
            <a:r>
              <a:rPr lang="en-US" dirty="0" smtClean="0"/>
              <a:t>Explain how the methods chosen are related to the characteristics of the mystery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DDC4-2B6A-4AB0-878D-1EA9AF0D37E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1027664"/>
            <a:ext cx="3496234" cy="1486936"/>
          </a:xfrm>
        </p:spPr>
        <p:txBody>
          <a:bodyPr>
            <a:normAutofit/>
          </a:bodyPr>
          <a:lstStyle/>
          <a:p>
            <a:r>
              <a:rPr lang="en-US" dirty="0" smtClean="0"/>
              <a:t>In Vitro Tests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3429000"/>
            <a:ext cx="6777317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In vitro tests are experiments performed in laboratory containers using tissues and cells </a:t>
            </a:r>
          </a:p>
          <a:p>
            <a:r>
              <a:rPr lang="en-US" dirty="0" smtClean="0"/>
              <a:t>Translation of In Vitro is “in glass”</a:t>
            </a:r>
          </a:p>
          <a:p>
            <a:r>
              <a:rPr lang="en-US" dirty="0" smtClean="0"/>
              <a:t>Most useful </a:t>
            </a:r>
            <a:r>
              <a:rPr lang="en-US" u="sng" dirty="0" smtClean="0"/>
              <a:t>in basic and applied </a:t>
            </a:r>
            <a:r>
              <a:rPr lang="en-US" dirty="0" smtClean="0"/>
              <a:t>stages of research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3668-DBEE-4247-8F77-F2100C8CB4C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AutoShape 4" descr="Clip Art - Medical infographic LAB.. Fotosearch - Search Clipart, Illustration Posters, Drawings, and EPS Vector Graphics Images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Clip Art - Medical infographic LAB.. Fotosearch - Search Clipart, Illustration Posters, Drawings, and EPS Vector Graphics Images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2514"/>
            <a:ext cx="3352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Vitro Tests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033708" cy="3543748"/>
          </a:xfrm>
        </p:spPr>
        <p:txBody>
          <a:bodyPr>
            <a:normAutofit/>
          </a:bodyPr>
          <a:lstStyle/>
          <a:p>
            <a:r>
              <a:rPr lang="en-US" b="1" dirty="0" smtClean="0"/>
              <a:t>Strengths </a:t>
            </a:r>
          </a:p>
          <a:p>
            <a:pPr lvl="1"/>
            <a:r>
              <a:rPr lang="en-US" dirty="0" smtClean="0"/>
              <a:t>Makes it easier to study a single effect of a substance in </a:t>
            </a:r>
            <a:r>
              <a:rPr lang="en-US" dirty="0" smtClean="0"/>
              <a:t>isolation (no interference from other bodily functions: hormones, immune system, enzymes, etc.)</a:t>
            </a:r>
          </a:p>
          <a:p>
            <a:pPr lvl="1"/>
            <a:r>
              <a:rPr lang="en-US" dirty="0" smtClean="0"/>
              <a:t>It has been used extensively in study of viruses</a:t>
            </a:r>
            <a:endParaRPr lang="en-US" dirty="0" smtClean="0"/>
          </a:p>
          <a:p>
            <a:r>
              <a:rPr lang="en-US" b="1" dirty="0" smtClean="0"/>
              <a:t>Limitations</a:t>
            </a:r>
          </a:p>
          <a:p>
            <a:pPr lvl="1"/>
            <a:r>
              <a:rPr lang="en-US" dirty="0" smtClean="0"/>
              <a:t>Cannot tell how a substance affects a complex animal system</a:t>
            </a:r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A4BA-C095-4341-BECE-5CEB97718A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Non-human models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186108" cy="377234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Strengths </a:t>
            </a:r>
          </a:p>
          <a:p>
            <a:pPr lvl="1"/>
            <a:r>
              <a:rPr lang="en-US" dirty="0" smtClean="0"/>
              <a:t>Animals provide the best known surrogate for humans in the lab</a:t>
            </a:r>
          </a:p>
          <a:p>
            <a:pPr lvl="1"/>
            <a:r>
              <a:rPr lang="en-US" dirty="0" smtClean="0"/>
              <a:t>Similarities between animals and humans outweigh differences</a:t>
            </a:r>
          </a:p>
          <a:p>
            <a:r>
              <a:rPr lang="en-US" b="1" dirty="0" smtClean="0"/>
              <a:t>Limitations </a:t>
            </a:r>
          </a:p>
          <a:p>
            <a:pPr lvl="1"/>
            <a:r>
              <a:rPr lang="en-US" dirty="0" smtClean="0"/>
              <a:t>Not identical to humans</a:t>
            </a:r>
          </a:p>
          <a:p>
            <a:pPr lvl="1"/>
            <a:r>
              <a:rPr lang="en-US" dirty="0" smtClean="0"/>
              <a:t>Research animals are expensive to purchase, feed and provide vet care for </a:t>
            </a:r>
          </a:p>
          <a:p>
            <a:pPr lvl="1"/>
            <a:r>
              <a:rPr lang="en-US" dirty="0" smtClean="0"/>
              <a:t>Costly federal regulation system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EF24-4310-4B0A-A524-56727359C1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3528510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Studies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743200"/>
            <a:ext cx="6777317" cy="3508977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Most often used in developing prescription drugs</a:t>
            </a:r>
          </a:p>
          <a:p>
            <a:r>
              <a:rPr lang="en-US" sz="5100" dirty="0" smtClean="0"/>
              <a:t>Pharmaceutical firms must file an application with the FDA before they can begin any clinical trials involving humans</a:t>
            </a:r>
          </a:p>
          <a:p>
            <a:r>
              <a:rPr lang="en-US" sz="5100" dirty="0" smtClean="0"/>
              <a:t>The first application to the FDA is called a IND (Investigational New Drug)</a:t>
            </a:r>
          </a:p>
          <a:p>
            <a:r>
              <a:rPr lang="en-US" sz="5100" dirty="0" smtClean="0"/>
              <a:t>Once the IND is approved clinical trials with humans may begin</a:t>
            </a:r>
          </a:p>
          <a:p>
            <a:pPr marL="68580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C5A7-0FB5-45CE-8A44-03FCF17BAC8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 descr="http://ts1.mm.bing.net/th?&amp;id=HN.608022994018828808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14400"/>
            <a:ext cx="40386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724936"/>
          </a:xfrm>
          <a:noFill/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75000"/>
                  </a:schemeClr>
                </a:solidFill>
              </a:rPr>
              <a:t>Clinical Trial Phases 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20818"/>
              </p:ext>
            </p:extLst>
          </p:nvPr>
        </p:nvGraphicFramePr>
        <p:xfrm>
          <a:off x="533400" y="1828800"/>
          <a:ext cx="8001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65DF-F1BB-4396-A092-97ADB06F84C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581</TotalTime>
  <Words>1458</Words>
  <Application>Microsoft Office PowerPoint</Application>
  <PresentationFormat>On-screen Show (4:3)</PresentationFormat>
  <Paragraphs>241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Austin</vt:lpstr>
      <vt:lpstr>Biomedical Research</vt:lpstr>
      <vt:lpstr>Lesson Objectives</vt:lpstr>
      <vt:lpstr>Biomedical Research Methods</vt:lpstr>
      <vt:lpstr>Chemical, Mechanical, Mathematical and Computer Simulations </vt:lpstr>
      <vt:lpstr>In Vitro Tests</vt:lpstr>
      <vt:lpstr>In Vitro Tests</vt:lpstr>
      <vt:lpstr>Non-human models</vt:lpstr>
      <vt:lpstr> Human Studies</vt:lpstr>
      <vt:lpstr>Clinical Trial Phases </vt:lpstr>
      <vt:lpstr>Clinical Trials</vt:lpstr>
      <vt:lpstr>Clinical Trials</vt:lpstr>
      <vt:lpstr>Clinical Trials</vt:lpstr>
      <vt:lpstr>Clinical Trial Phases lead to:</vt:lpstr>
      <vt:lpstr>Clinical Trial Phase Summary</vt:lpstr>
      <vt:lpstr>Steps to FDA approval to bring  drugs to the market</vt:lpstr>
      <vt:lpstr>Clinical Trial Phases Summary</vt:lpstr>
      <vt:lpstr> Epidemiological Studies</vt:lpstr>
      <vt:lpstr> Experimental Epidemiology</vt:lpstr>
      <vt:lpstr>Descriptive Epidemiology </vt:lpstr>
      <vt:lpstr>Observational Epidemiology </vt:lpstr>
      <vt:lpstr>Strengths of Epidemiological Studies </vt:lpstr>
      <vt:lpstr>Limitations of Epidemiological Studies </vt:lpstr>
      <vt:lpstr>Examples of epidemiological studies:</vt:lpstr>
      <vt:lpstr>Assessing your knowledge:</vt:lpstr>
      <vt:lpstr>1. What are the 5 main types of research methods?</vt:lpstr>
      <vt:lpstr>Answer:</vt:lpstr>
      <vt:lpstr>2. What research method is described in this example?</vt:lpstr>
      <vt:lpstr>Answer:</vt:lpstr>
      <vt:lpstr>3. Clinical trials are conducted:</vt:lpstr>
      <vt:lpstr>Answer:</vt:lpstr>
      <vt:lpstr>4. Which Clinical Trial phase is conducted on a small sample of healthy patients? </vt:lpstr>
      <vt:lpstr>Answer: </vt:lpstr>
      <vt:lpstr>5. Which clinical trial phase involves a large patient group (1000+) and confirms the findings of the earlier phase while assessing adverse reactions?</vt:lpstr>
      <vt:lpstr>Answer:</vt:lpstr>
      <vt:lpstr>6. How long does it take to receive FDA approval to market a drug in the USA?</vt:lpstr>
      <vt:lpstr>Answer:</vt:lpstr>
      <vt:lpstr>7. What types of Epidemiological studies are there? </vt:lpstr>
      <vt:lpstr>Answer:</vt:lpstr>
      <vt:lpstr>8. The EBOLA outbreak in regions of Africa, is being studied for patterns  of disease and its distribution.  </vt:lpstr>
      <vt:lpstr>Answer:</vt:lpstr>
      <vt:lpstr>Mystery Disease Activity</vt:lpstr>
      <vt:lpstr>Mystery activity research teams</vt:lpstr>
      <vt:lpstr>Mystery disease activity questions for research groups:</vt:lpstr>
      <vt:lpstr>Research teams will present their findings to the class.</vt:lpstr>
    </vt:vector>
  </TitlesOfParts>
  <Company>MAHS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Research</dc:title>
  <dc:creator>L Snow</dc:creator>
  <cp:lastModifiedBy>joanne</cp:lastModifiedBy>
  <cp:revision>28</cp:revision>
  <dcterms:created xsi:type="dcterms:W3CDTF">2008-12-15T00:17:19Z</dcterms:created>
  <dcterms:modified xsi:type="dcterms:W3CDTF">2014-07-30T16:16:29Z</dcterms:modified>
</cp:coreProperties>
</file>