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65" r:id="rId3"/>
    <p:sldId id="266" r:id="rId4"/>
    <p:sldId id="270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12188825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42" d="100"/>
          <a:sy n="42" d="100"/>
        </p:scale>
        <p:origin x="72" y="75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62F9A-FDBB-4344-B005-6F10F7474B4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4F65CDC-9ACC-47EE-BE75-22EB01BE7885}">
      <dgm:prSet phldrT="[Text]"/>
      <dgm:spPr/>
      <dgm:t>
        <a:bodyPr/>
        <a:lstStyle/>
        <a:p>
          <a:r>
            <a:rPr lang="en-US" dirty="0" smtClean="0"/>
            <a:t>Basic</a:t>
          </a:r>
          <a:endParaRPr lang="en-US" dirty="0"/>
        </a:p>
      </dgm:t>
    </dgm:pt>
    <dgm:pt modelId="{F702A896-7CC0-4A90-B60B-86533AEEB71F}" type="parTrans" cxnId="{ABDFEA53-A3D0-45AF-AB6F-5A6A0824CFB0}">
      <dgm:prSet/>
      <dgm:spPr/>
      <dgm:t>
        <a:bodyPr/>
        <a:lstStyle/>
        <a:p>
          <a:endParaRPr lang="en-US"/>
        </a:p>
      </dgm:t>
    </dgm:pt>
    <dgm:pt modelId="{7B43750E-35D3-4AE2-AD90-3BF0C5D6624D}" type="sibTrans" cxnId="{ABDFEA53-A3D0-45AF-AB6F-5A6A0824CFB0}">
      <dgm:prSet/>
      <dgm:spPr/>
      <dgm:t>
        <a:bodyPr/>
        <a:lstStyle/>
        <a:p>
          <a:endParaRPr lang="en-US"/>
        </a:p>
      </dgm:t>
    </dgm:pt>
    <dgm:pt modelId="{62E746BD-091C-4242-BBA6-B00273569311}">
      <dgm:prSet phldrT="[Text]"/>
      <dgm:spPr/>
      <dgm:t>
        <a:bodyPr/>
        <a:lstStyle/>
        <a:p>
          <a:r>
            <a:rPr lang="en-US" dirty="0" smtClean="0"/>
            <a:t>Applied</a:t>
          </a:r>
          <a:endParaRPr lang="en-US" dirty="0"/>
        </a:p>
      </dgm:t>
    </dgm:pt>
    <dgm:pt modelId="{29E4879D-B8B9-4BB6-8FA9-922F8755B220}" type="parTrans" cxnId="{373CCCE2-7B33-43B9-B4A2-6D515E13F69D}">
      <dgm:prSet/>
      <dgm:spPr/>
      <dgm:t>
        <a:bodyPr/>
        <a:lstStyle/>
        <a:p>
          <a:endParaRPr lang="en-US"/>
        </a:p>
      </dgm:t>
    </dgm:pt>
    <dgm:pt modelId="{FE61F8C4-4564-4DA7-B5C7-3D38DAD1325B}" type="sibTrans" cxnId="{373CCCE2-7B33-43B9-B4A2-6D515E13F69D}">
      <dgm:prSet/>
      <dgm:spPr/>
      <dgm:t>
        <a:bodyPr/>
        <a:lstStyle/>
        <a:p>
          <a:endParaRPr lang="en-US"/>
        </a:p>
      </dgm:t>
    </dgm:pt>
    <dgm:pt modelId="{88DEC380-AE4C-4612-8092-5488BB836373}">
      <dgm:prSet phldrT="[Text]"/>
      <dgm:spPr/>
      <dgm:t>
        <a:bodyPr/>
        <a:lstStyle/>
        <a:p>
          <a:r>
            <a:rPr lang="en-US" dirty="0" smtClean="0"/>
            <a:t>Clinical</a:t>
          </a:r>
          <a:endParaRPr lang="en-US" dirty="0"/>
        </a:p>
      </dgm:t>
    </dgm:pt>
    <dgm:pt modelId="{FE79EAC5-5BE2-4447-B38C-D71142AD323F}" type="parTrans" cxnId="{BC110E38-EA75-409E-BD72-E5759F97F4DF}">
      <dgm:prSet/>
      <dgm:spPr/>
      <dgm:t>
        <a:bodyPr/>
        <a:lstStyle/>
        <a:p>
          <a:endParaRPr lang="en-US"/>
        </a:p>
      </dgm:t>
    </dgm:pt>
    <dgm:pt modelId="{FAFFA181-F108-4CA4-AD70-1C6D6E7906AF}" type="sibTrans" cxnId="{BC110E38-EA75-409E-BD72-E5759F97F4DF}">
      <dgm:prSet/>
      <dgm:spPr/>
      <dgm:t>
        <a:bodyPr/>
        <a:lstStyle/>
        <a:p>
          <a:endParaRPr lang="en-US"/>
        </a:p>
      </dgm:t>
    </dgm:pt>
    <dgm:pt modelId="{CB7742CF-E45C-4F1D-9B42-682696F0DF4A}" type="pres">
      <dgm:prSet presAssocID="{4AB62F9A-FDBB-4344-B005-6F10F7474B4B}" presName="CompostProcess" presStyleCnt="0">
        <dgm:presLayoutVars>
          <dgm:dir/>
          <dgm:resizeHandles val="exact"/>
        </dgm:presLayoutVars>
      </dgm:prSet>
      <dgm:spPr/>
    </dgm:pt>
    <dgm:pt modelId="{7D5C3CA9-982B-4C06-BA65-CE295BCB9F1C}" type="pres">
      <dgm:prSet presAssocID="{4AB62F9A-FDBB-4344-B005-6F10F7474B4B}" presName="arrow" presStyleLbl="bgShp" presStyleIdx="0" presStyleCnt="1"/>
      <dgm:spPr/>
    </dgm:pt>
    <dgm:pt modelId="{C3E63416-65BE-47DA-A743-5059644BDCDB}" type="pres">
      <dgm:prSet presAssocID="{4AB62F9A-FDBB-4344-B005-6F10F7474B4B}" presName="linearProcess" presStyleCnt="0"/>
      <dgm:spPr/>
    </dgm:pt>
    <dgm:pt modelId="{336B037E-39C9-4602-B2C2-8C03E0D7416F}" type="pres">
      <dgm:prSet presAssocID="{94F65CDC-9ACC-47EE-BE75-22EB01BE788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DEB83-53F3-4571-B32E-2045C6C77A7C}" type="pres">
      <dgm:prSet presAssocID="{7B43750E-35D3-4AE2-AD90-3BF0C5D6624D}" presName="sibTrans" presStyleCnt="0"/>
      <dgm:spPr/>
    </dgm:pt>
    <dgm:pt modelId="{EE32F726-0C65-4D97-87CF-B83039E95203}" type="pres">
      <dgm:prSet presAssocID="{62E746BD-091C-4242-BBA6-B0027356931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E8EE6-3C48-4306-A457-713E7107A4A2}" type="pres">
      <dgm:prSet presAssocID="{FE61F8C4-4564-4DA7-B5C7-3D38DAD1325B}" presName="sibTrans" presStyleCnt="0"/>
      <dgm:spPr/>
    </dgm:pt>
    <dgm:pt modelId="{30EAF9D9-1C8F-42C2-ABFC-1AF2C2774674}" type="pres">
      <dgm:prSet presAssocID="{88DEC380-AE4C-4612-8092-5488BB83637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3CCCE2-7B33-43B9-B4A2-6D515E13F69D}" srcId="{4AB62F9A-FDBB-4344-B005-6F10F7474B4B}" destId="{62E746BD-091C-4242-BBA6-B00273569311}" srcOrd="1" destOrd="0" parTransId="{29E4879D-B8B9-4BB6-8FA9-922F8755B220}" sibTransId="{FE61F8C4-4564-4DA7-B5C7-3D38DAD1325B}"/>
    <dgm:cxn modelId="{EFB20CD3-2E00-4CDA-A988-9DDC033AF239}" type="presOf" srcId="{88DEC380-AE4C-4612-8092-5488BB836373}" destId="{30EAF9D9-1C8F-42C2-ABFC-1AF2C2774674}" srcOrd="0" destOrd="0" presId="urn:microsoft.com/office/officeart/2005/8/layout/hProcess9"/>
    <dgm:cxn modelId="{ABDFEA53-A3D0-45AF-AB6F-5A6A0824CFB0}" srcId="{4AB62F9A-FDBB-4344-B005-6F10F7474B4B}" destId="{94F65CDC-9ACC-47EE-BE75-22EB01BE7885}" srcOrd="0" destOrd="0" parTransId="{F702A896-7CC0-4A90-B60B-86533AEEB71F}" sibTransId="{7B43750E-35D3-4AE2-AD90-3BF0C5D6624D}"/>
    <dgm:cxn modelId="{164CC84C-8393-4C02-BDDD-6E0A6002A830}" type="presOf" srcId="{94F65CDC-9ACC-47EE-BE75-22EB01BE7885}" destId="{336B037E-39C9-4602-B2C2-8C03E0D7416F}" srcOrd="0" destOrd="0" presId="urn:microsoft.com/office/officeart/2005/8/layout/hProcess9"/>
    <dgm:cxn modelId="{BC110E38-EA75-409E-BD72-E5759F97F4DF}" srcId="{4AB62F9A-FDBB-4344-B005-6F10F7474B4B}" destId="{88DEC380-AE4C-4612-8092-5488BB836373}" srcOrd="2" destOrd="0" parTransId="{FE79EAC5-5BE2-4447-B38C-D71142AD323F}" sibTransId="{FAFFA181-F108-4CA4-AD70-1C6D6E7906AF}"/>
    <dgm:cxn modelId="{9C1B16E5-CEF5-4E0B-B3BF-C82A2DB40981}" type="presOf" srcId="{62E746BD-091C-4242-BBA6-B00273569311}" destId="{EE32F726-0C65-4D97-87CF-B83039E95203}" srcOrd="0" destOrd="0" presId="urn:microsoft.com/office/officeart/2005/8/layout/hProcess9"/>
    <dgm:cxn modelId="{7CDEA23A-91A5-413E-831F-621FC3FF88EF}" type="presOf" srcId="{4AB62F9A-FDBB-4344-B005-6F10F7474B4B}" destId="{CB7742CF-E45C-4F1D-9B42-682696F0DF4A}" srcOrd="0" destOrd="0" presId="urn:microsoft.com/office/officeart/2005/8/layout/hProcess9"/>
    <dgm:cxn modelId="{852B23C1-08C6-4584-914C-A7C8859F248F}" type="presParOf" srcId="{CB7742CF-E45C-4F1D-9B42-682696F0DF4A}" destId="{7D5C3CA9-982B-4C06-BA65-CE295BCB9F1C}" srcOrd="0" destOrd="0" presId="urn:microsoft.com/office/officeart/2005/8/layout/hProcess9"/>
    <dgm:cxn modelId="{B4925E41-05C4-4DDA-BF68-80ADBC27FC53}" type="presParOf" srcId="{CB7742CF-E45C-4F1D-9B42-682696F0DF4A}" destId="{C3E63416-65BE-47DA-A743-5059644BDCDB}" srcOrd="1" destOrd="0" presId="urn:microsoft.com/office/officeart/2005/8/layout/hProcess9"/>
    <dgm:cxn modelId="{75FEC74A-00C1-46DA-BD3F-C5D220E132A7}" type="presParOf" srcId="{C3E63416-65BE-47DA-A743-5059644BDCDB}" destId="{336B037E-39C9-4602-B2C2-8C03E0D7416F}" srcOrd="0" destOrd="0" presId="urn:microsoft.com/office/officeart/2005/8/layout/hProcess9"/>
    <dgm:cxn modelId="{2E61AC43-888A-46B1-B5F4-01296439277D}" type="presParOf" srcId="{C3E63416-65BE-47DA-A743-5059644BDCDB}" destId="{505DEB83-53F3-4571-B32E-2045C6C77A7C}" srcOrd="1" destOrd="0" presId="urn:microsoft.com/office/officeart/2005/8/layout/hProcess9"/>
    <dgm:cxn modelId="{08AFE5C0-FA43-4E9A-AF7B-99FF05116417}" type="presParOf" srcId="{C3E63416-65BE-47DA-A743-5059644BDCDB}" destId="{EE32F726-0C65-4D97-87CF-B83039E95203}" srcOrd="2" destOrd="0" presId="urn:microsoft.com/office/officeart/2005/8/layout/hProcess9"/>
    <dgm:cxn modelId="{296D721E-E966-49EF-8F4C-A2CFEE737DD5}" type="presParOf" srcId="{C3E63416-65BE-47DA-A743-5059644BDCDB}" destId="{A91E8EE6-3C48-4306-A457-713E7107A4A2}" srcOrd="3" destOrd="0" presId="urn:microsoft.com/office/officeart/2005/8/layout/hProcess9"/>
    <dgm:cxn modelId="{0427175B-34BA-4137-A14D-570922962A82}" type="presParOf" srcId="{C3E63416-65BE-47DA-A743-5059644BDCDB}" destId="{30EAF9D9-1C8F-42C2-ABFC-1AF2C277467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697E89-CF3D-434E-9B51-FE7D9E0FC95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A57BA96-E1B5-47CA-9DF6-D53AA8F5F8C0}">
      <dgm:prSet phldrT="[Text]"/>
      <dgm:spPr/>
      <dgm:t>
        <a:bodyPr/>
        <a:lstStyle/>
        <a:p>
          <a:r>
            <a:rPr lang="en-US" dirty="0" smtClean="0"/>
            <a:t>Phase I</a:t>
          </a:r>
          <a:endParaRPr lang="en-US" dirty="0"/>
        </a:p>
      </dgm:t>
    </dgm:pt>
    <dgm:pt modelId="{E9D7A8A2-BFE7-4242-A74B-A3065746D2C6}" type="parTrans" cxnId="{DE88994A-A3A3-419B-BD8C-AA2029BE4EA4}">
      <dgm:prSet/>
      <dgm:spPr/>
      <dgm:t>
        <a:bodyPr/>
        <a:lstStyle/>
        <a:p>
          <a:endParaRPr lang="en-US"/>
        </a:p>
      </dgm:t>
    </dgm:pt>
    <dgm:pt modelId="{B3FF4654-02B1-4985-A15B-6989C818FB2C}" type="sibTrans" cxnId="{DE88994A-A3A3-419B-BD8C-AA2029BE4EA4}">
      <dgm:prSet/>
      <dgm:spPr/>
      <dgm:t>
        <a:bodyPr/>
        <a:lstStyle/>
        <a:p>
          <a:endParaRPr lang="en-US"/>
        </a:p>
      </dgm:t>
    </dgm:pt>
    <dgm:pt modelId="{C70FF5F6-579D-4BEF-92F8-0BD2BE64B075}">
      <dgm:prSet phldrT="[Text]"/>
      <dgm:spPr/>
      <dgm:t>
        <a:bodyPr/>
        <a:lstStyle/>
        <a:p>
          <a:r>
            <a:rPr lang="en-US" dirty="0" smtClean="0"/>
            <a:t>Phase II</a:t>
          </a:r>
          <a:endParaRPr lang="en-US" dirty="0"/>
        </a:p>
      </dgm:t>
    </dgm:pt>
    <dgm:pt modelId="{4489C506-EEF1-404A-8D9E-BFEFA3EA99D9}" type="parTrans" cxnId="{A0F2670A-0BD8-4474-A535-6121930598F9}">
      <dgm:prSet/>
      <dgm:spPr/>
      <dgm:t>
        <a:bodyPr/>
        <a:lstStyle/>
        <a:p>
          <a:endParaRPr lang="en-US"/>
        </a:p>
      </dgm:t>
    </dgm:pt>
    <dgm:pt modelId="{5CBF09C8-6E20-43D6-A2C8-101F6D10362D}" type="sibTrans" cxnId="{A0F2670A-0BD8-4474-A535-6121930598F9}">
      <dgm:prSet/>
      <dgm:spPr/>
      <dgm:t>
        <a:bodyPr/>
        <a:lstStyle/>
        <a:p>
          <a:endParaRPr lang="en-US"/>
        </a:p>
      </dgm:t>
    </dgm:pt>
    <dgm:pt modelId="{AAD2FC6A-28BC-411E-81E8-FB3A31E7D15B}">
      <dgm:prSet phldrT="[Text]"/>
      <dgm:spPr/>
      <dgm:t>
        <a:bodyPr/>
        <a:lstStyle/>
        <a:p>
          <a:r>
            <a:rPr lang="en-US" dirty="0" smtClean="0"/>
            <a:t>Phase III			</a:t>
          </a:r>
          <a:endParaRPr lang="en-US" dirty="0"/>
        </a:p>
      </dgm:t>
    </dgm:pt>
    <dgm:pt modelId="{9130C675-2E07-4283-8B75-5DFBB46B65DB}" type="parTrans" cxnId="{F8701D6B-35F8-426F-820B-6736E4F1C8D4}">
      <dgm:prSet/>
      <dgm:spPr/>
      <dgm:t>
        <a:bodyPr/>
        <a:lstStyle/>
        <a:p>
          <a:endParaRPr lang="en-US"/>
        </a:p>
      </dgm:t>
    </dgm:pt>
    <dgm:pt modelId="{4C3713B5-584E-46F8-876C-96A8FB3B9C5F}" type="sibTrans" cxnId="{F8701D6B-35F8-426F-820B-6736E4F1C8D4}">
      <dgm:prSet/>
      <dgm:spPr/>
      <dgm:t>
        <a:bodyPr/>
        <a:lstStyle/>
        <a:p>
          <a:endParaRPr lang="en-US"/>
        </a:p>
      </dgm:t>
    </dgm:pt>
    <dgm:pt modelId="{4D37AB77-8106-4541-9351-E6EFE40262EC}" type="pres">
      <dgm:prSet presAssocID="{5C697E89-CF3D-434E-9B51-FE7D9E0FC95A}" presName="arrowDiagram" presStyleCnt="0">
        <dgm:presLayoutVars>
          <dgm:chMax val="5"/>
          <dgm:dir/>
          <dgm:resizeHandles val="exact"/>
        </dgm:presLayoutVars>
      </dgm:prSet>
      <dgm:spPr/>
    </dgm:pt>
    <dgm:pt modelId="{3EFA01F2-0DEA-43D6-8B95-463765F05E93}" type="pres">
      <dgm:prSet presAssocID="{5C697E89-CF3D-434E-9B51-FE7D9E0FC95A}" presName="arrow" presStyleLbl="bgShp" presStyleIdx="0" presStyleCnt="1"/>
      <dgm:spPr/>
    </dgm:pt>
    <dgm:pt modelId="{8A12960D-36DC-4E6B-B817-BD16FEBCFBFC}" type="pres">
      <dgm:prSet presAssocID="{5C697E89-CF3D-434E-9B51-FE7D9E0FC95A}" presName="arrowDiagram3" presStyleCnt="0"/>
      <dgm:spPr/>
    </dgm:pt>
    <dgm:pt modelId="{A4B6036C-FEB7-4ABD-9844-0CC208D7F7CC}" type="pres">
      <dgm:prSet presAssocID="{5A57BA96-E1B5-47CA-9DF6-D53AA8F5F8C0}" presName="bullet3a" presStyleLbl="node1" presStyleIdx="0" presStyleCnt="3"/>
      <dgm:spPr/>
    </dgm:pt>
    <dgm:pt modelId="{3FB0EBDE-9D77-417C-BA1C-BC2743693DB3}" type="pres">
      <dgm:prSet presAssocID="{5A57BA96-E1B5-47CA-9DF6-D53AA8F5F8C0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38CCD3-B20D-43FD-9C01-1609ED6614DC}" type="pres">
      <dgm:prSet presAssocID="{C70FF5F6-579D-4BEF-92F8-0BD2BE64B075}" presName="bullet3b" presStyleLbl="node1" presStyleIdx="1" presStyleCnt="3"/>
      <dgm:spPr/>
    </dgm:pt>
    <dgm:pt modelId="{4C8D37DA-E721-4691-85C4-78220EE5A37C}" type="pres">
      <dgm:prSet presAssocID="{C70FF5F6-579D-4BEF-92F8-0BD2BE64B075}" presName="textBox3b" presStyleLbl="revTx" presStyleIdx="1" presStyleCnt="3" custScaleY="74476" custLinFactNeighborX="-18414" custLinFactNeighborY="3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C934B-BA0A-49AA-A97D-B6135FE6C588}" type="pres">
      <dgm:prSet presAssocID="{AAD2FC6A-28BC-411E-81E8-FB3A31E7D15B}" presName="bullet3c" presStyleLbl="node1" presStyleIdx="2" presStyleCnt="3"/>
      <dgm:spPr/>
    </dgm:pt>
    <dgm:pt modelId="{57AFBBAE-AD69-4BFF-9C04-FB80D518FE8A}" type="pres">
      <dgm:prSet presAssocID="{AAD2FC6A-28BC-411E-81E8-FB3A31E7D15B}" presName="textBox3c" presStyleLbl="revTx" presStyleIdx="2" presStyleCnt="3" custScaleX="111194" custScaleY="56078" custLinFactNeighborX="-30049" custLinFactNeighborY="-7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9565D7-5D21-431E-B39E-010F0F6B4B38}" type="presOf" srcId="{AAD2FC6A-28BC-411E-81E8-FB3A31E7D15B}" destId="{57AFBBAE-AD69-4BFF-9C04-FB80D518FE8A}" srcOrd="0" destOrd="0" presId="urn:microsoft.com/office/officeart/2005/8/layout/arrow2"/>
    <dgm:cxn modelId="{A0F2670A-0BD8-4474-A535-6121930598F9}" srcId="{5C697E89-CF3D-434E-9B51-FE7D9E0FC95A}" destId="{C70FF5F6-579D-4BEF-92F8-0BD2BE64B075}" srcOrd="1" destOrd="0" parTransId="{4489C506-EEF1-404A-8D9E-BFEFA3EA99D9}" sibTransId="{5CBF09C8-6E20-43D6-A2C8-101F6D10362D}"/>
    <dgm:cxn modelId="{F8701D6B-35F8-426F-820B-6736E4F1C8D4}" srcId="{5C697E89-CF3D-434E-9B51-FE7D9E0FC95A}" destId="{AAD2FC6A-28BC-411E-81E8-FB3A31E7D15B}" srcOrd="2" destOrd="0" parTransId="{9130C675-2E07-4283-8B75-5DFBB46B65DB}" sibTransId="{4C3713B5-584E-46F8-876C-96A8FB3B9C5F}"/>
    <dgm:cxn modelId="{62DB9388-46D6-4B15-A572-CDE51C63C0DF}" type="presOf" srcId="{5A57BA96-E1B5-47CA-9DF6-D53AA8F5F8C0}" destId="{3FB0EBDE-9D77-417C-BA1C-BC2743693DB3}" srcOrd="0" destOrd="0" presId="urn:microsoft.com/office/officeart/2005/8/layout/arrow2"/>
    <dgm:cxn modelId="{2E2C21A2-15F7-410A-8526-04372F29093A}" type="presOf" srcId="{C70FF5F6-579D-4BEF-92F8-0BD2BE64B075}" destId="{4C8D37DA-E721-4691-85C4-78220EE5A37C}" srcOrd="0" destOrd="0" presId="urn:microsoft.com/office/officeart/2005/8/layout/arrow2"/>
    <dgm:cxn modelId="{DE88994A-A3A3-419B-BD8C-AA2029BE4EA4}" srcId="{5C697E89-CF3D-434E-9B51-FE7D9E0FC95A}" destId="{5A57BA96-E1B5-47CA-9DF6-D53AA8F5F8C0}" srcOrd="0" destOrd="0" parTransId="{E9D7A8A2-BFE7-4242-A74B-A3065746D2C6}" sibTransId="{B3FF4654-02B1-4985-A15B-6989C818FB2C}"/>
    <dgm:cxn modelId="{518320E6-7590-4715-AC0E-746A0B4F4502}" type="presOf" srcId="{5C697E89-CF3D-434E-9B51-FE7D9E0FC95A}" destId="{4D37AB77-8106-4541-9351-E6EFE40262EC}" srcOrd="0" destOrd="0" presId="urn:microsoft.com/office/officeart/2005/8/layout/arrow2"/>
    <dgm:cxn modelId="{686203EA-3411-4D1A-ADDA-2DF54554FCFE}" type="presParOf" srcId="{4D37AB77-8106-4541-9351-E6EFE40262EC}" destId="{3EFA01F2-0DEA-43D6-8B95-463765F05E93}" srcOrd="0" destOrd="0" presId="urn:microsoft.com/office/officeart/2005/8/layout/arrow2"/>
    <dgm:cxn modelId="{EC99855A-FF31-496E-ADF1-814790373ABE}" type="presParOf" srcId="{4D37AB77-8106-4541-9351-E6EFE40262EC}" destId="{8A12960D-36DC-4E6B-B817-BD16FEBCFBFC}" srcOrd="1" destOrd="0" presId="urn:microsoft.com/office/officeart/2005/8/layout/arrow2"/>
    <dgm:cxn modelId="{8D42CDE1-A074-40E5-BE6B-D864364A3894}" type="presParOf" srcId="{8A12960D-36DC-4E6B-B817-BD16FEBCFBFC}" destId="{A4B6036C-FEB7-4ABD-9844-0CC208D7F7CC}" srcOrd="0" destOrd="0" presId="urn:microsoft.com/office/officeart/2005/8/layout/arrow2"/>
    <dgm:cxn modelId="{FA973B57-7A0B-4A49-A070-B62986F61D96}" type="presParOf" srcId="{8A12960D-36DC-4E6B-B817-BD16FEBCFBFC}" destId="{3FB0EBDE-9D77-417C-BA1C-BC2743693DB3}" srcOrd="1" destOrd="0" presId="urn:microsoft.com/office/officeart/2005/8/layout/arrow2"/>
    <dgm:cxn modelId="{94DDD9C9-2C14-4082-B297-D08C708BD547}" type="presParOf" srcId="{8A12960D-36DC-4E6B-B817-BD16FEBCFBFC}" destId="{3338CCD3-B20D-43FD-9C01-1609ED6614DC}" srcOrd="2" destOrd="0" presId="urn:microsoft.com/office/officeart/2005/8/layout/arrow2"/>
    <dgm:cxn modelId="{78FD4762-5328-4DF4-9EB2-6519801A7CB4}" type="presParOf" srcId="{8A12960D-36DC-4E6B-B817-BD16FEBCFBFC}" destId="{4C8D37DA-E721-4691-85C4-78220EE5A37C}" srcOrd="3" destOrd="0" presId="urn:microsoft.com/office/officeart/2005/8/layout/arrow2"/>
    <dgm:cxn modelId="{1B4EE966-1B7D-4183-AC3F-119E04046E97}" type="presParOf" srcId="{8A12960D-36DC-4E6B-B817-BD16FEBCFBFC}" destId="{1B8C934B-BA0A-49AA-A97D-B6135FE6C588}" srcOrd="4" destOrd="0" presId="urn:microsoft.com/office/officeart/2005/8/layout/arrow2"/>
    <dgm:cxn modelId="{6C2B433C-A61C-49F9-BC7F-8211590263D0}" type="presParOf" srcId="{8A12960D-36DC-4E6B-B817-BD16FEBCFBFC}" destId="{57AFBBAE-AD69-4BFF-9C04-FB80D518FE8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C3CA9-982B-4C06-BA65-CE295BCB9F1C}">
      <dsp:nvSpPr>
        <dsp:cNvPr id="0" name=""/>
        <dsp:cNvSpPr/>
      </dsp:nvSpPr>
      <dsp:spPr>
        <a:xfrm>
          <a:off x="508277" y="0"/>
          <a:ext cx="5760481" cy="3508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B037E-39C9-4602-B2C2-8C03E0D7416F}">
      <dsp:nvSpPr>
        <dsp:cNvPr id="0" name=""/>
        <dsp:cNvSpPr/>
      </dsp:nvSpPr>
      <dsp:spPr>
        <a:xfrm>
          <a:off x="3349" y="1052512"/>
          <a:ext cx="2099486" cy="1403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Basic</a:t>
          </a:r>
          <a:endParaRPr lang="en-US" sz="4000" kern="1200" dirty="0"/>
        </a:p>
      </dsp:txBody>
      <dsp:txXfrm>
        <a:off x="71855" y="1121018"/>
        <a:ext cx="1962474" cy="1266338"/>
      </dsp:txXfrm>
    </dsp:sp>
    <dsp:sp modelId="{EE32F726-0C65-4D97-87CF-B83039E95203}">
      <dsp:nvSpPr>
        <dsp:cNvPr id="0" name=""/>
        <dsp:cNvSpPr/>
      </dsp:nvSpPr>
      <dsp:spPr>
        <a:xfrm>
          <a:off x="2338775" y="1052512"/>
          <a:ext cx="2099486" cy="1403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Applied</a:t>
          </a:r>
          <a:endParaRPr lang="en-US" sz="4000" kern="1200" dirty="0"/>
        </a:p>
      </dsp:txBody>
      <dsp:txXfrm>
        <a:off x="2407281" y="1121018"/>
        <a:ext cx="1962474" cy="1266338"/>
      </dsp:txXfrm>
    </dsp:sp>
    <dsp:sp modelId="{30EAF9D9-1C8F-42C2-ABFC-1AF2C2774674}">
      <dsp:nvSpPr>
        <dsp:cNvPr id="0" name=""/>
        <dsp:cNvSpPr/>
      </dsp:nvSpPr>
      <dsp:spPr>
        <a:xfrm>
          <a:off x="4674200" y="1052512"/>
          <a:ext cx="2099486" cy="1403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Clinical</a:t>
          </a:r>
          <a:endParaRPr lang="en-US" sz="4000" kern="1200" dirty="0"/>
        </a:p>
      </dsp:txBody>
      <dsp:txXfrm>
        <a:off x="4742706" y="1121018"/>
        <a:ext cx="1962474" cy="1266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A01F2-0DEA-43D6-8B95-463765F05E93}">
      <dsp:nvSpPr>
        <dsp:cNvPr id="0" name=""/>
        <dsp:cNvSpPr/>
      </dsp:nvSpPr>
      <dsp:spPr>
        <a:xfrm>
          <a:off x="403859" y="0"/>
          <a:ext cx="7193280" cy="44958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6036C-FEB7-4ABD-9844-0CC208D7F7CC}">
      <dsp:nvSpPr>
        <dsp:cNvPr id="0" name=""/>
        <dsp:cNvSpPr/>
      </dsp:nvSpPr>
      <dsp:spPr>
        <a:xfrm>
          <a:off x="1317406" y="3103001"/>
          <a:ext cx="187025" cy="187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0EBDE-9D77-417C-BA1C-BC2743693DB3}">
      <dsp:nvSpPr>
        <dsp:cNvPr id="0" name=""/>
        <dsp:cNvSpPr/>
      </dsp:nvSpPr>
      <dsp:spPr>
        <a:xfrm>
          <a:off x="1410919" y="3196513"/>
          <a:ext cx="1676034" cy="1299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01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Phase I</a:t>
          </a:r>
          <a:endParaRPr lang="en-US" sz="3700" kern="1200" dirty="0"/>
        </a:p>
      </dsp:txBody>
      <dsp:txXfrm>
        <a:off x="1410919" y="3196513"/>
        <a:ext cx="1676034" cy="1299286"/>
      </dsp:txXfrm>
    </dsp:sp>
    <dsp:sp modelId="{3338CCD3-B20D-43FD-9C01-1609ED6614DC}">
      <dsp:nvSpPr>
        <dsp:cNvPr id="0" name=""/>
        <dsp:cNvSpPr/>
      </dsp:nvSpPr>
      <dsp:spPr>
        <a:xfrm>
          <a:off x="2968264" y="1881042"/>
          <a:ext cx="338084" cy="338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D37DA-E721-4691-85C4-78220EE5A37C}">
      <dsp:nvSpPr>
        <dsp:cNvPr id="0" name=""/>
        <dsp:cNvSpPr/>
      </dsp:nvSpPr>
      <dsp:spPr>
        <a:xfrm>
          <a:off x="2819409" y="2438391"/>
          <a:ext cx="1726387" cy="1821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144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Phase II</a:t>
          </a:r>
          <a:endParaRPr lang="en-US" sz="3700" kern="1200" dirty="0"/>
        </a:p>
      </dsp:txBody>
      <dsp:txXfrm>
        <a:off x="2819409" y="2438391"/>
        <a:ext cx="1726387" cy="1821470"/>
      </dsp:txXfrm>
    </dsp:sp>
    <dsp:sp modelId="{1B8C934B-BA0A-49AA-A97D-B6135FE6C588}">
      <dsp:nvSpPr>
        <dsp:cNvPr id="0" name=""/>
        <dsp:cNvSpPr/>
      </dsp:nvSpPr>
      <dsp:spPr>
        <a:xfrm>
          <a:off x="4953609" y="1137437"/>
          <a:ext cx="467563" cy="4675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FBBAE-AD69-4BFF-9C04-FB80D518FE8A}">
      <dsp:nvSpPr>
        <dsp:cNvPr id="0" name=""/>
        <dsp:cNvSpPr/>
      </dsp:nvSpPr>
      <dsp:spPr>
        <a:xfrm>
          <a:off x="4572003" y="1828813"/>
          <a:ext cx="1919638" cy="1752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752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Phase III			</a:t>
          </a:r>
          <a:endParaRPr lang="en-US" sz="3700" kern="1200" dirty="0"/>
        </a:p>
      </dsp:txBody>
      <dsp:txXfrm>
        <a:off x="4572003" y="1828813"/>
        <a:ext cx="1919638" cy="1752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5/23/2016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5/23/2016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245225"/>
            <a:ext cx="385979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245225"/>
            <a:ext cx="2844059" cy="476250"/>
          </a:xfrm>
        </p:spPr>
        <p:txBody>
          <a:bodyPr/>
          <a:lstStyle>
            <a:lvl1pPr>
              <a:defRPr/>
            </a:lvl1pPr>
          </a:lstStyle>
          <a:p>
            <a:fld id="{13F29B2C-4735-40B0-8DC3-AD613BE5E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5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5/23/2016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5/23/2016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5/23/2016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5/23/2016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5/23/2016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Biotechnology R&amp;D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Research: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Builds on what is done in basic </a:t>
            </a:r>
            <a:r>
              <a:rPr lang="en-US" dirty="0"/>
              <a:t>and applied research </a:t>
            </a:r>
            <a:r>
              <a:rPr lang="en-US" dirty="0" smtClean="0"/>
              <a:t>applying it to the human clinical </a:t>
            </a:r>
            <a:r>
              <a:rPr lang="en-US" dirty="0"/>
              <a:t>research </a:t>
            </a:r>
            <a:r>
              <a:rPr lang="en-US" dirty="0" smtClean="0"/>
              <a:t>(for </a:t>
            </a:r>
            <a:r>
              <a:rPr lang="en-US" dirty="0"/>
              <a:t>treatment and prevention of </a:t>
            </a:r>
            <a:r>
              <a:rPr lang="en-US" dirty="0" smtClean="0"/>
              <a:t>diseases)</a:t>
            </a:r>
          </a:p>
          <a:p>
            <a:r>
              <a:rPr lang="en-US" dirty="0" smtClean="0"/>
              <a:t>Is used </a:t>
            </a:r>
            <a:r>
              <a:rPr lang="en-US" dirty="0"/>
              <a:t>to test drug and device treatment in </a:t>
            </a:r>
            <a:r>
              <a:rPr lang="en-US" dirty="0" smtClean="0"/>
              <a:t>humans</a:t>
            </a:r>
          </a:p>
          <a:p>
            <a:r>
              <a:rPr lang="en-US" dirty="0" smtClean="0"/>
              <a:t>takes </a:t>
            </a:r>
            <a:r>
              <a:rPr lang="en-US" dirty="0"/>
              <a:t>place in hospital or clinical </a:t>
            </a:r>
            <a:r>
              <a:rPr lang="en-US" dirty="0" smtClean="0"/>
              <a:t>setting</a:t>
            </a:r>
          </a:p>
          <a:p>
            <a:pPr marL="6858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9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902" y="1027664"/>
            <a:ext cx="7024744" cy="724936"/>
          </a:xfrm>
          <a:noFill/>
          <a:ln>
            <a:solidFill>
              <a:srgbClr val="FFFFFF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/>
              <a:t>Clinical Trial Phases</a:t>
            </a:r>
            <a:endParaRPr lang="en-US" sz="48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534808"/>
              </p:ext>
            </p:extLst>
          </p:nvPr>
        </p:nvGraphicFramePr>
        <p:xfrm>
          <a:off x="2055812" y="1828800"/>
          <a:ext cx="8001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65DF-F1BB-4396-A092-97ADB06F84C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02" y="1027664"/>
            <a:ext cx="7024744" cy="953536"/>
          </a:xfrm>
        </p:spPr>
        <p:txBody>
          <a:bodyPr>
            <a:normAutofit/>
          </a:bodyPr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itchFamily="18" charset="0"/>
              </a:rPr>
              <a:t>Phase I </a:t>
            </a:r>
            <a:r>
              <a:rPr lang="en-US" dirty="0">
                <a:latin typeface="Cambria" pitchFamily="18" charset="0"/>
              </a:rPr>
              <a:t>:Researchers determine a drug’s interaction with the human system, how it is absorbed, distributed and likely duration of its therapeutic effect. This phase takes about one year. Small numbers of healthy people </a:t>
            </a:r>
            <a:r>
              <a:rPr lang="en-US" dirty="0" smtClean="0">
                <a:latin typeface="Cambria" pitchFamily="18" charset="0"/>
              </a:rPr>
              <a:t>used</a:t>
            </a:r>
          </a:p>
          <a:p>
            <a:endParaRPr lang="en-US" dirty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% of drugs successfully tested: 70%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DDC4-2B6A-4AB0-878D-1EA9AF0D37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9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02" y="1027664"/>
            <a:ext cx="7024744" cy="877336"/>
          </a:xfrm>
        </p:spPr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mbria" pitchFamily="18" charset="0"/>
              </a:rPr>
              <a:t>Phase II</a:t>
            </a:r>
            <a:r>
              <a:rPr lang="en-US" dirty="0">
                <a:latin typeface="Cambria" pitchFamily="18" charset="0"/>
              </a:rPr>
              <a:t>: Controlled tests conducted that help determine the drug’s effectiveness. 100-300 volunteer patients involved. Both animal and human tests occur at the same time during this stage to assess the safety of the drug.  This phase takes approximately two years. </a:t>
            </a:r>
          </a:p>
          <a:p>
            <a:endParaRPr lang="en-US" dirty="0" smtClean="0"/>
          </a:p>
          <a:p>
            <a:r>
              <a:rPr lang="en-US" dirty="0" smtClean="0"/>
              <a:t>% of drugs successfully tested: 33%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DDC4-2B6A-4AB0-878D-1EA9AF0D37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6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902" y="1027664"/>
            <a:ext cx="7024744" cy="877336"/>
          </a:xfrm>
        </p:spPr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dirty="0" smtClean="0"/>
              <a:t>Phase III</a:t>
            </a:r>
            <a:r>
              <a:rPr lang="en-US" dirty="0" smtClean="0"/>
              <a:t>: Conducted </a:t>
            </a:r>
            <a:r>
              <a:rPr lang="en-US" dirty="0"/>
              <a:t>to confirm the results of earlier tests and further identify any adverse reactions. Involves 1000-3000 volunteer 	patients in medical clinics and hospitals. This phase takes approximately three </a:t>
            </a:r>
            <a:r>
              <a:rPr lang="en-US" dirty="0" smtClean="0"/>
              <a:t>years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% of drugs successfully tested: 25-30%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DDC4-2B6A-4AB0-878D-1EA9AF0D37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65902" y="1027664"/>
            <a:ext cx="7024744" cy="953536"/>
          </a:xfrm>
        </p:spPr>
        <p:txBody>
          <a:bodyPr>
            <a:normAutofit/>
          </a:bodyPr>
          <a:lstStyle/>
          <a:p>
            <a:r>
              <a:rPr lang="en-US" dirty="0" smtClean="0"/>
              <a:t>Clinical Trial Phases lead to: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65904" y="2323653"/>
            <a:ext cx="7109908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Once the three phases have been completed:</a:t>
            </a:r>
          </a:p>
          <a:p>
            <a:pPr lvl="1"/>
            <a:r>
              <a:rPr lang="en-US" dirty="0" smtClean="0"/>
              <a:t>The pharmaceutical/device firm applies to the FDA again:</a:t>
            </a:r>
          </a:p>
          <a:p>
            <a:pPr lvl="2"/>
            <a:r>
              <a:rPr lang="en-US" dirty="0" smtClean="0"/>
              <a:t>This application is called a </a:t>
            </a:r>
            <a:r>
              <a:rPr lang="en-US" b="1" dirty="0" smtClean="0"/>
              <a:t>NDA</a:t>
            </a:r>
            <a:r>
              <a:rPr lang="en-US" dirty="0" smtClean="0"/>
              <a:t> (New Drug Application) or </a:t>
            </a:r>
            <a:r>
              <a:rPr lang="en-US" b="1" dirty="0" smtClean="0"/>
              <a:t>IDE </a:t>
            </a:r>
            <a:r>
              <a:rPr lang="en-US" dirty="0" smtClean="0"/>
              <a:t>(investigational device exemption). There is a time frame of about 2 ½ years for this application and all data required to be completed and approved by the FDA.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C9A-12AE-4385-8BD8-F04607FC71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3012" y="609600"/>
            <a:ext cx="7696200" cy="1066800"/>
          </a:xfrm>
        </p:spPr>
        <p:txBody>
          <a:bodyPr/>
          <a:lstStyle/>
          <a:p>
            <a:r>
              <a:rPr lang="en-US" dirty="0" smtClean="0"/>
              <a:t>Clinical Trial Phase Summary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5412" y="2286001"/>
            <a:ext cx="6705600" cy="3048000"/>
          </a:xfrm>
        </p:spPr>
        <p:txBody>
          <a:bodyPr/>
          <a:lstStyle/>
          <a:p>
            <a:r>
              <a:rPr lang="en-US" dirty="0" smtClean="0"/>
              <a:t>Currently, it takes approximately 12 years from initiation of animal and other laboratory studies through all phases of clinical trials to submission of data to the FDA for approval!!            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993E-60CB-42D8-B252-31568DCF5AC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2012" y="7620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FDA approval to bring  drugs to the market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1979612" y="1809874"/>
          <a:ext cx="8229600" cy="462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495"/>
                <a:gridCol w="508205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351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1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04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FDA</a:t>
                      </a:r>
                      <a:r>
                        <a:rPr lang="en-US" baseline="0" dirty="0" smtClean="0"/>
                        <a:t> approval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12 years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4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FDA review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2.5 years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44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III clinical studies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3 years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44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II clinical (effectiveness) studies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2 years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44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I clinical (safety) studies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1 years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446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Laboratory</a:t>
                      </a:r>
                      <a:r>
                        <a:rPr lang="en-US" baseline="0" dirty="0" smtClean="0"/>
                        <a:t> and animal studies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3.5 years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1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29B2C-4735-40B0-8DC3-AD613BE5E1C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4368" y="838200"/>
            <a:ext cx="7024744" cy="724936"/>
          </a:xfrm>
        </p:spPr>
        <p:txBody>
          <a:bodyPr>
            <a:normAutofit/>
          </a:bodyPr>
          <a:lstStyle/>
          <a:p>
            <a:r>
              <a:rPr lang="en-US" dirty="0" smtClean="0"/>
              <a:t>Clinical Trial Phases Summary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65905" y="2057400"/>
            <a:ext cx="6777317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Strengths of clinical trials :	</a:t>
            </a:r>
          </a:p>
          <a:p>
            <a:pPr lvl="1"/>
            <a:r>
              <a:rPr lang="en-US" dirty="0" smtClean="0"/>
              <a:t>Actual human data. 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Limitations of clinical trials</a:t>
            </a:r>
          </a:p>
          <a:p>
            <a:pPr lvl="1"/>
            <a:r>
              <a:rPr lang="en-US" dirty="0" smtClean="0"/>
              <a:t>Ethical and moral considerations limit the extent to which human volunteers can be used as test subjects for a potential new drug.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E19F-BF6A-4C00-A8CA-6081E53974A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221" name="Picture 5" descr="patient-doctor-hospital-bed-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213" y="1828800"/>
            <a:ext cx="2285999" cy="17526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4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-152400"/>
            <a:ext cx="9144001" cy="1371600"/>
          </a:xfrm>
        </p:spPr>
        <p:txBody>
          <a:bodyPr/>
          <a:lstStyle/>
          <a:p>
            <a:r>
              <a:rPr lang="en-US" dirty="0" smtClean="0"/>
              <a:t>Pharmaceutical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219201"/>
            <a:ext cx="9524999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Synthesis: Chemical or Cell Culture</a:t>
            </a:r>
          </a:p>
          <a:p>
            <a:pPr lvl="1"/>
            <a:r>
              <a:rPr lang="en-US" dirty="0" smtClean="0"/>
              <a:t>Creation of the active ingredient of the pharmaceutical product</a:t>
            </a:r>
          </a:p>
          <a:p>
            <a:r>
              <a:rPr lang="en-US" dirty="0" smtClean="0"/>
              <a:t>Purification</a:t>
            </a:r>
          </a:p>
          <a:p>
            <a:pPr lvl="1"/>
            <a:r>
              <a:rPr lang="en-US" dirty="0" smtClean="0"/>
              <a:t>Separation from the other chemicals left over from a chemical synthesis reaction</a:t>
            </a:r>
          </a:p>
          <a:p>
            <a:pPr lvl="2"/>
            <a:r>
              <a:rPr lang="en-US" dirty="0" smtClean="0"/>
              <a:t>Removal of solids</a:t>
            </a:r>
          </a:p>
          <a:p>
            <a:pPr lvl="2"/>
            <a:r>
              <a:rPr lang="en-US" dirty="0" smtClean="0"/>
              <a:t>Isolation and Concentration of the product</a:t>
            </a:r>
          </a:p>
          <a:p>
            <a:r>
              <a:rPr lang="en-US" dirty="0" smtClean="0"/>
              <a:t>Formulation</a:t>
            </a:r>
          </a:p>
          <a:p>
            <a:pPr lvl="1"/>
            <a:r>
              <a:rPr lang="en-US" dirty="0" smtClean="0"/>
              <a:t>Getting pharmaceutical into final form (solid, tablet, liquid, capsules, gels, creams, aerosols)</a:t>
            </a:r>
            <a:endParaRPr lang="en-US" dirty="0"/>
          </a:p>
          <a:p>
            <a:r>
              <a:rPr lang="en-US" dirty="0" smtClean="0"/>
              <a:t>Final Dosage form preparation</a:t>
            </a:r>
          </a:p>
          <a:p>
            <a:pPr lvl="1"/>
            <a:r>
              <a:rPr lang="en-US" dirty="0" smtClean="0"/>
              <a:t>Dispensed into containers which are then labeled and packaged</a:t>
            </a:r>
          </a:p>
          <a:p>
            <a:pPr marL="23177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58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Biotechnology?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 = living systems/life</a:t>
            </a:r>
          </a:p>
          <a:p>
            <a:r>
              <a:rPr lang="en-US" dirty="0" smtClean="0"/>
              <a:t>Technology = the use of scientific knowledge and tools to solve problems or make useful products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Operating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“If it isn’t written down, it doesn’t exist. If it isn’t written down, it never happened”</a:t>
            </a:r>
          </a:p>
          <a:p>
            <a:r>
              <a:rPr lang="en-US" dirty="0" smtClean="0"/>
              <a:t>Set of instructions for consistent production</a:t>
            </a:r>
          </a:p>
          <a:p>
            <a:r>
              <a:rPr lang="en-US" dirty="0" smtClean="0"/>
              <a:t>Validation: proves that a manufacturing process will consistently produce a product to predefined specifications when carried out exactly with specified equipment; a testing procedure provides accurate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of Poor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Damaged company reputation</a:t>
            </a:r>
          </a:p>
          <a:p>
            <a:r>
              <a:rPr lang="en-US" dirty="0" smtClean="0"/>
              <a:t>Lost customers</a:t>
            </a:r>
          </a:p>
          <a:p>
            <a:r>
              <a:rPr lang="en-US" dirty="0" smtClean="0"/>
              <a:t>Injured/ill/deceased customers</a:t>
            </a:r>
          </a:p>
          <a:p>
            <a:r>
              <a:rPr lang="en-US" dirty="0" smtClean="0"/>
              <a:t>Expensive lawsuits</a:t>
            </a:r>
          </a:p>
          <a:p>
            <a:r>
              <a:rPr lang="en-US" dirty="0" smtClean="0"/>
              <a:t>High production costs</a:t>
            </a:r>
          </a:p>
          <a:p>
            <a:r>
              <a:rPr lang="en-US" dirty="0" smtClean="0"/>
              <a:t>Loss of potential profit due to bad batches</a:t>
            </a:r>
          </a:p>
          <a:p>
            <a:r>
              <a:rPr lang="en-US" dirty="0" smtClean="0"/>
              <a:t>Company shutdowns and lost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rules for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customer needs</a:t>
            </a:r>
          </a:p>
          <a:p>
            <a:pPr lvl="1"/>
            <a:r>
              <a:rPr lang="en-US" dirty="0" smtClean="0"/>
              <a:t>What do these customers need/expect?</a:t>
            </a:r>
          </a:p>
          <a:p>
            <a:pPr lvl="1"/>
            <a:r>
              <a:rPr lang="en-US" dirty="0" smtClean="0"/>
              <a:t>External (purchasers) vs Internal (employees)</a:t>
            </a:r>
            <a:endParaRPr lang="en-US" dirty="0"/>
          </a:p>
          <a:p>
            <a:r>
              <a:rPr lang="en-US" dirty="0" smtClean="0"/>
              <a:t>Say what you do (write down procedures)</a:t>
            </a:r>
          </a:p>
          <a:p>
            <a:pPr lvl="1"/>
            <a:r>
              <a:rPr lang="en-US" dirty="0" smtClean="0"/>
              <a:t>Quality assurance</a:t>
            </a:r>
            <a:endParaRPr lang="en-US" dirty="0"/>
          </a:p>
          <a:p>
            <a:r>
              <a:rPr lang="en-US" dirty="0" smtClean="0"/>
              <a:t>Do what you say (follow procedures)</a:t>
            </a:r>
          </a:p>
          <a:p>
            <a:r>
              <a:rPr lang="en-US" dirty="0" smtClean="0"/>
              <a:t>Prove it (keep records)</a:t>
            </a:r>
          </a:p>
          <a:p>
            <a:r>
              <a:rPr lang="en-US" dirty="0" smtClean="0"/>
              <a:t>Improve 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595" y="-457200"/>
            <a:ext cx="9144001" cy="1371600"/>
          </a:xfrm>
        </p:spPr>
        <p:txBody>
          <a:bodyPr/>
          <a:lstStyle/>
          <a:p>
            <a:r>
              <a:rPr lang="en-US" dirty="0" smtClean="0"/>
              <a:t>SOP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944880"/>
            <a:ext cx="11125199" cy="5379720"/>
          </a:xfrm>
        </p:spPr>
        <p:txBody>
          <a:bodyPr>
            <a:normAutofit/>
          </a:bodyPr>
          <a:lstStyle/>
          <a:p>
            <a:r>
              <a:rPr lang="en-US" dirty="0" smtClean="0"/>
              <a:t>Effective Date (date SOP takes effect)</a:t>
            </a:r>
          </a:p>
          <a:p>
            <a:r>
              <a:rPr lang="en-US" dirty="0" smtClean="0"/>
              <a:t>Purpose (Describes purpose of procedure)</a:t>
            </a:r>
          </a:p>
          <a:p>
            <a:r>
              <a:rPr lang="en-US" dirty="0" smtClean="0"/>
              <a:t>Scope (States what SOP applies to)</a:t>
            </a:r>
          </a:p>
          <a:p>
            <a:r>
              <a:rPr lang="en-US" dirty="0" smtClean="0"/>
              <a:t>Safety (Informs operator of hazards and necessary protection)</a:t>
            </a:r>
          </a:p>
          <a:p>
            <a:r>
              <a:rPr lang="en-US" dirty="0" smtClean="0"/>
              <a:t>Responsibility (states who should perform SOP)</a:t>
            </a:r>
          </a:p>
          <a:p>
            <a:r>
              <a:rPr lang="en-US" dirty="0" smtClean="0"/>
              <a:t>References (lists other SOPs or documents needed to perform the SOP)</a:t>
            </a:r>
          </a:p>
          <a:p>
            <a:r>
              <a:rPr lang="en-US" dirty="0" smtClean="0"/>
              <a:t>Materials/Equipment (lists materials and equipment needed to perform the SOP</a:t>
            </a:r>
          </a:p>
          <a:p>
            <a:r>
              <a:rPr lang="en-US" dirty="0" smtClean="0"/>
              <a:t>Procedures (provides detailed steps for carrying out a task</a:t>
            </a:r>
          </a:p>
          <a:p>
            <a:r>
              <a:rPr lang="en-US" dirty="0" smtClean="0"/>
              <a:t>Approval (shows the persons who have reviewed and approved the SOP)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is the largest market and leading consumer of biotechnology products globally</a:t>
            </a:r>
          </a:p>
          <a:p>
            <a:r>
              <a:rPr lang="en-US" dirty="0" smtClean="0"/>
              <a:t>&gt;81000 people employed in biopharmaceutical industry in the US alone</a:t>
            </a:r>
          </a:p>
          <a:p>
            <a:r>
              <a:rPr lang="en-US" dirty="0" smtClean="0"/>
              <a:t>Average salary is $82,697 (2010)</a:t>
            </a:r>
          </a:p>
          <a:p>
            <a:r>
              <a:rPr lang="en-US" dirty="0" smtClean="0"/>
              <a:t>Projected growth in the field is 22% by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 is home to a large bioscience community</a:t>
            </a:r>
          </a:p>
          <a:p>
            <a:pPr lvl="1"/>
            <a:r>
              <a:rPr lang="en-US" dirty="0" smtClean="0"/>
              <a:t>2011-58000 employees at 500+ companies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Working for Bioscience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Pride in your product: satisfaction of researching, developing and making products that improve lives and boost the economy</a:t>
            </a:r>
          </a:p>
          <a:p>
            <a:r>
              <a:rPr lang="en-US" dirty="0" smtClean="0"/>
              <a:t>Higher wages</a:t>
            </a:r>
          </a:p>
          <a:p>
            <a:r>
              <a:rPr lang="en-US" dirty="0" smtClean="0"/>
              <a:t>Stable employment: rapidly growing industry</a:t>
            </a:r>
          </a:p>
          <a:p>
            <a:r>
              <a:rPr lang="en-US" dirty="0" smtClean="0"/>
              <a:t>Modern and professional atmosphere</a:t>
            </a:r>
          </a:p>
          <a:p>
            <a:r>
              <a:rPr lang="en-US" dirty="0" smtClean="0"/>
              <a:t>Safe work environment</a:t>
            </a:r>
          </a:p>
          <a:p>
            <a:r>
              <a:rPr lang="en-US" dirty="0" smtClean="0"/>
              <a:t>Job variety and career advancement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</a:t>
            </a:r>
          </a:p>
          <a:p>
            <a:r>
              <a:rPr lang="en-US" dirty="0" smtClean="0"/>
              <a:t>Laboratory Tech</a:t>
            </a:r>
          </a:p>
          <a:p>
            <a:r>
              <a:rPr lang="en-US" dirty="0" smtClean="0"/>
              <a:t>Engineer</a:t>
            </a:r>
          </a:p>
          <a:p>
            <a:r>
              <a:rPr lang="en-US" dirty="0" smtClean="0"/>
              <a:t>Process Technician</a:t>
            </a:r>
          </a:p>
          <a:p>
            <a:r>
              <a:rPr lang="en-US" dirty="0" smtClean="0"/>
              <a:t>Maintenance and Instrumentation Technician</a:t>
            </a:r>
          </a:p>
          <a:p>
            <a:r>
              <a:rPr lang="en-US" dirty="0" smtClean="0"/>
              <a:t>Corporate Scientific Professional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412" y="1027664"/>
            <a:ext cx="7306234" cy="648736"/>
          </a:xfrm>
        </p:spPr>
        <p:txBody>
          <a:bodyPr>
            <a:normAutofit/>
          </a:bodyPr>
          <a:lstStyle/>
          <a:p>
            <a:r>
              <a:rPr lang="en-US" dirty="0" smtClean="0"/>
              <a:t>What is a biomedical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012" y="1905002"/>
            <a:ext cx="7086600" cy="2819399"/>
          </a:xfrm>
        </p:spPr>
        <p:txBody>
          <a:bodyPr/>
          <a:lstStyle/>
          <a:p>
            <a:r>
              <a:rPr lang="en-US" dirty="0" smtClean="0"/>
              <a:t>Is the study of medicine devoted to life processes; the prevention and treatment of disease; and the genetic, lifestyle and environmental factors related to disease and health. </a:t>
            </a:r>
          </a:p>
          <a:p>
            <a:r>
              <a:rPr lang="en-US" dirty="0" smtClean="0"/>
              <a:t>Can you think of any current events that involved biomedical researchers?</a:t>
            </a:r>
          </a:p>
        </p:txBody>
      </p:sp>
      <p:pic>
        <p:nvPicPr>
          <p:cNvPr id="7170" name="Picture 2" descr="http://ts1.mm.bing.net/th?&amp;id=HN.607999204201794296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2" y="4724400"/>
            <a:ext cx="7162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85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Biotechnology has been used for over 10,000 years</a:t>
            </a:r>
          </a:p>
          <a:p>
            <a:r>
              <a:rPr lang="en-US" dirty="0" smtClean="0"/>
              <a:t>Early applications include applications of microorganisms used to make bread, cheese, beer, and to preserve dairy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Day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5714999" cy="4114801"/>
          </a:xfrm>
        </p:spPr>
        <p:txBody>
          <a:bodyPr/>
          <a:lstStyle/>
          <a:p>
            <a:r>
              <a:rPr lang="en-US" dirty="0" smtClean="0"/>
              <a:t>Agricultural</a:t>
            </a:r>
          </a:p>
          <a:p>
            <a:pPr lvl="1"/>
            <a:r>
              <a:rPr lang="en-US" dirty="0"/>
              <a:t>Crop Biotechnology</a:t>
            </a:r>
          </a:p>
          <a:p>
            <a:pPr lvl="1"/>
            <a:r>
              <a:rPr lang="en-US" dirty="0"/>
              <a:t>Forest Biotechnology</a:t>
            </a:r>
          </a:p>
          <a:p>
            <a:pPr lvl="1"/>
            <a:r>
              <a:rPr lang="en-US" dirty="0"/>
              <a:t>Animal Biotechnology</a:t>
            </a:r>
          </a:p>
          <a:p>
            <a:endParaRPr lang="en-US" dirty="0" smtClean="0"/>
          </a:p>
          <a:p>
            <a:r>
              <a:rPr lang="en-US" dirty="0" smtClean="0"/>
              <a:t>Medical and Health Care </a:t>
            </a:r>
          </a:p>
          <a:p>
            <a:pPr lvl="1"/>
            <a:r>
              <a:rPr lang="en-US" dirty="0" smtClean="0"/>
              <a:t>Diagnosing Disease</a:t>
            </a:r>
          </a:p>
          <a:p>
            <a:pPr lvl="1"/>
            <a:r>
              <a:rPr lang="en-US" dirty="0" smtClean="0"/>
              <a:t>Treating Diseases</a:t>
            </a:r>
          </a:p>
          <a:p>
            <a:pPr lvl="1"/>
            <a:r>
              <a:rPr lang="en-US" dirty="0" smtClean="0"/>
              <a:t>Chemical and Environmental applications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1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vs. Causation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64828" y="2313432"/>
            <a:ext cx="3419856" cy="34930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Correlation</a:t>
            </a:r>
          </a:p>
          <a:p>
            <a:pPr lvl="1"/>
            <a:r>
              <a:rPr lang="en-US" sz="2800" dirty="0"/>
              <a:t>Established through observation</a:t>
            </a:r>
          </a:p>
          <a:p>
            <a:pPr lvl="1"/>
            <a:r>
              <a:rPr lang="en-US" sz="2800" dirty="0"/>
              <a:t>Two events seem to occur together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167564" y="2313431"/>
            <a:ext cx="3419856" cy="34930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/>
              <a:t>Causation</a:t>
            </a:r>
          </a:p>
          <a:p>
            <a:pPr lvl="1"/>
            <a:r>
              <a:rPr lang="en-US" sz="2600" dirty="0"/>
              <a:t>Tougher to establish</a:t>
            </a:r>
          </a:p>
          <a:p>
            <a:pPr lvl="1"/>
            <a:r>
              <a:rPr lang="en-US" sz="2600" dirty="0"/>
              <a:t>Generally established after correlation</a:t>
            </a:r>
          </a:p>
          <a:p>
            <a:pPr lvl="1"/>
            <a:r>
              <a:rPr lang="en-US" sz="2600" dirty="0"/>
              <a:t>MUST BE TESTED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65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types (stages) of Biomedical research: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565401" y="2324101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5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conducted to increase the fundamental knowledge of the physical, chemical and functional mechanisms of life processes or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it is not directed toward solving any particular problem</a:t>
            </a:r>
          </a:p>
          <a:p>
            <a:r>
              <a:rPr lang="en-US" dirty="0" smtClean="0"/>
              <a:t>It provides building blocks for other types of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Research: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directed toward specific objectives.  Involves the application of existing knowledge (obtained through basic research).  Often involves animals and computer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takes </a:t>
            </a:r>
            <a:r>
              <a:rPr lang="en-US" dirty="0"/>
              <a:t>place in lab </a:t>
            </a:r>
            <a:r>
              <a:rPr lang="en-US" dirty="0" smtClean="0"/>
              <a:t>setting</a:t>
            </a:r>
          </a:p>
          <a:p>
            <a:r>
              <a:rPr lang="en-US" dirty="0" smtClean="0"/>
              <a:t>Is conducted with animals, non-animal methods and computer models or tissue cultures. </a:t>
            </a:r>
          </a:p>
        </p:txBody>
      </p:sp>
    </p:spTree>
    <p:extLst>
      <p:ext uri="{BB962C8B-B14F-4D97-AF65-F5344CB8AC3E}">
        <p14:creationId xmlns:p14="http://schemas.microsoft.com/office/powerpoint/2010/main" val="15252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1018</Words>
  <Application>Microsoft Office PowerPoint</Application>
  <PresentationFormat>Custom</PresentationFormat>
  <Paragraphs>157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Cambria</vt:lpstr>
      <vt:lpstr>Corbel</vt:lpstr>
      <vt:lpstr>Digital Blue Tunnel 16x9</vt:lpstr>
      <vt:lpstr>Biotechnology R&amp;D</vt:lpstr>
      <vt:lpstr>What is Biotechnology?</vt:lpstr>
      <vt:lpstr>What is a biomedical research?</vt:lpstr>
      <vt:lpstr>Historical Applications</vt:lpstr>
      <vt:lpstr>Present Day Applications</vt:lpstr>
      <vt:lpstr>Correlation vs. Causation</vt:lpstr>
      <vt:lpstr>Three types (stages) of Biomedical research:</vt:lpstr>
      <vt:lpstr>Basic Research</vt:lpstr>
      <vt:lpstr>Applied Research:</vt:lpstr>
      <vt:lpstr>Clinical Research:</vt:lpstr>
      <vt:lpstr>Clinical Trial Phases</vt:lpstr>
      <vt:lpstr>Clinical Trials</vt:lpstr>
      <vt:lpstr>Clinical Trials</vt:lpstr>
      <vt:lpstr>Clinical Trials</vt:lpstr>
      <vt:lpstr>Clinical Trial Phases lead to:</vt:lpstr>
      <vt:lpstr>Clinical Trial Phase Summary</vt:lpstr>
      <vt:lpstr>Steps to FDA approval to bring  drugs to the market</vt:lpstr>
      <vt:lpstr>Clinical Trial Phases Summary</vt:lpstr>
      <vt:lpstr>Pharmaceutical Production</vt:lpstr>
      <vt:lpstr>Standard Operating Procedure</vt:lpstr>
      <vt:lpstr>Price of Poor Quality</vt:lpstr>
      <vt:lpstr>5 rules for quality</vt:lpstr>
      <vt:lpstr>SOP</vt:lpstr>
      <vt:lpstr>Careers</vt:lpstr>
      <vt:lpstr>Careers</vt:lpstr>
      <vt:lpstr>Advantages of Working for Bioscience Companies</vt:lpstr>
      <vt:lpstr>Jobs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2016-05-23T15:58:16Z</dcterms:created>
  <dcterms:modified xsi:type="dcterms:W3CDTF">2016-05-25T17:36:41Z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