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6" r:id="rId2"/>
    <p:sldId id="259" r:id="rId3"/>
    <p:sldId id="257" r:id="rId4"/>
    <p:sldId id="258"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71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71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52E13E2-BDEF-457B-9E36-C77D00CB822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9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A16AC5F-5B2A-4A10-9C40-502D978558E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37C6C6-E7BC-4060-8ED2-D39B3D17813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71B2664-5156-4A7F-B9FA-0EAB1A310B6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C96B90-899C-4CA8-8C8B-327F9043AD9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117D93C-D063-4A92-AE7C-606306AE984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E80488F2-1E70-4D2C-BF8E-0A984CC683F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898FA9-3F3F-4286-9DF8-BE8B88A979D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F31D66-F458-49F6-BC4D-E32115EAB66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A586D3-8973-4004-BDDE-D077929E55E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5103841-9C36-4176-9BBA-2D898B37188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E80CC10-7100-4DFD-A858-E3CC915FEAB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FC9B1F4-C756-459B-831E-500726EFDA8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B90271-47EE-4EA9-8150-372B92B2D1A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D6B3B9-2259-4F4B-A8E2-E1B0D953D1F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CC6F023-CD4E-4E09-B25C-97B541122EF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rds.yahoo.com/_ylt=A0WTbx9rAP1JZQUB4lOjzbkF/SIG=1227c7vr2/EXP=1241403883/**http%3A/www.flickr.com/photos/imnowl/59019478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rds.yahoo.com/_ylt=A0WTb_2uNTNJMMgAesiJzbkF;_ylu=X3oDMTBpZTByOGFiBHBvcwMyBHNlYwNzcgR2dGlkAw--/SIG=1gihs7ia8/EXP=1228179246/**http%3A/images.search.yahoo.com/images/view%3Fback=http%253A%252F%252Fimages.search.yahoo.com%252Fsearch%252Fimages%253Fp%253Dtelephone%2526fr%253Dyfp-t-501%2526toggle%253D1%2526cop%253Dmss%2526ei%253DUTF-8%26w=270%26h=264%26imgurl=www.wpclipart.com%252Ftelephone%252Ftelephone_cartoon.png%26rurl=http%253A%252F%252Fwww.wpclipart.com%252Ftelephone%26size=36.5kB%26name=telephone_cartoon.png%26p=telephone%26type=png%26oid=5493d2d86511bf3c%26no=2%26tt=1,952,072%26sigr=112qpc6mj%26sigi=11hunvha8%26sigb=12vjlsov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rds.yahoo.com/_ylt=A0WTbx9.5_xJd.IAnMmjzbkF/SIG=12e2omsnt/EXP=1241397502/**http%3A/images.inmagine.com/img/imagezoo/iz002/iz002024.jpg"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rds.yahoo.com/_ylt=A0WTb_0_7fxJaTMAsP.jzbkF/SIG=11sbc4jnc/EXP=1241398975/**http%3A/www.pamlicocc.com/ekg%2520web.jpg" TargetMode="External"/><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hyperlink" Target="http://rds.yahoo.com/_ylt=A0WTb_kH7vxJFQwAr72jzbkF/SIG=12ctfvpso/EXP=1241399175/**http%3A/www2.edu.dhc.co.jp/read/moablog/moablog030106.jpg"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rds.yahoo.com/_ylt=A0WTb_qf7_xJGEUBrsGjzbkF/SIG=12vvgsvs6/EXP=1241399583/**http%3A/www.netbros.com/files/SpongeBobSquarePants/spongebob_squarepants.png" TargetMode="External"/><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hyperlink" Target="http://rds.yahoo.com/_ylt=A0WTbx4m8fxJwKsAX7iJzbkF;_ylu=X3oDMTBqaHBscmZmBHBvcwMxMwRzZWMDc3IEdnRpZAM-/SIG=1nf09pgcf/EXP=1241399974/**http%3A/images.search.yahoo.com/images/view%3Fback=http%253A%252F%252Fimages.search.yahoo.com%252Fsearch%252Fimages%253Ffr2%253Dsg-gac%2526sado%253D1%2526p%253Dechocardiography%2526fr%253Dyfp-t-501-s%2526ei%253Dutf-8%2526x%253Dwrt%26w=200%26h=298%26imgurl=www.umdnj.edu%252Fumcweb%252Fmarketing_and_communications%252Fpublications%252Fumdnj_magazine%252Fhstate%252Fsum03%252Fimages%252Fpg_11_pic_1.jpg%26rurl=http%253A%252F%252Fwww.umdnj.edu%252Fumcweb%252Fmarketing_and_communications%252Fpublications%252Fumdnj_magazine%252Fhstate%252Fsum03%252Fpulse%252Fpulse08_echocardigraghy.htm%26size=26k%26name=pg_11_pic_1.jpg%26p=echocardiography%26oid=67f0ef168f03436e%26no=13%26tt=12815%26sigr=143nh6s5q%26sigi=13hu7ba65%26sigb=13f77kud7"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rds.yahoo.com/_ylt=A0WTb_oK8vxJCk8BrGGjzbkF/SIG=16ljs1s4a/EXP=1241400202/**http%3A/www.sciencelearn.org.nz/var/sciencelearn/storage/images/contexts/see_through_body/sci_media/peadiatric_echocardiography/18184-1-eng-NZ/peadiatric_echocardiography_full_size_landscape.jp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http://rds.yahoo.com/_ylt=A0WTeff3Bv1JFecA9FWjzbkF/SIG=12bb7g15r/EXP=1241405559/**http%3A/www.nursingandmidwifery.curtin.edu.au/ww/eeg.GI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rds.yahoo.com/_ylt=A0WTefa4Bv1JxVcBVHGjzbkF/SIG=123u24een/EXP=1241405496/**http%3A/blog.empas.com/saying/438591_540x259.jpg"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216.25.22.175/techniques/continuous_infraclavicular_brachial_plexus_block/files/image10_big.jpg" TargetMode="External"/><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457200"/>
            <a:ext cx="7772400" cy="1470025"/>
          </a:xfrm>
        </p:spPr>
        <p:txBody>
          <a:bodyPr/>
          <a:lstStyle/>
          <a:p>
            <a:r>
              <a:rPr lang="en-US" sz="4000">
                <a:solidFill>
                  <a:srgbClr val="FFFFFF"/>
                </a:solidFill>
                <a:latin typeface="Comic Sans MS" pitchFamily="66" charset="0"/>
              </a:rPr>
              <a:t>Career in Biomedical Technology Objective 2</a:t>
            </a:r>
          </a:p>
        </p:txBody>
      </p:sp>
      <p:sp>
        <p:nvSpPr>
          <p:cNvPr id="2051" name="Rectangle 3"/>
          <p:cNvSpPr>
            <a:spLocks noGrp="1" noChangeArrowheads="1"/>
          </p:cNvSpPr>
          <p:nvPr>
            <p:ph type="subTitle" idx="1"/>
          </p:nvPr>
        </p:nvSpPr>
        <p:spPr>
          <a:xfrm>
            <a:off x="1295400" y="2590800"/>
            <a:ext cx="6400800" cy="2667000"/>
          </a:xfrm>
        </p:spPr>
        <p:txBody>
          <a:bodyPr/>
          <a:lstStyle/>
          <a:p>
            <a:r>
              <a:rPr lang="en-US" sz="6000">
                <a:solidFill>
                  <a:srgbClr val="FFFFFF"/>
                </a:solidFill>
                <a:latin typeface="Comic Sans MS" pitchFamily="66" charset="0"/>
              </a:rPr>
              <a:t>Imaging Careers &amp; Technology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a:solidFill>
              <a:srgbClr val="FFFFFF"/>
            </a:solidFill>
          </a:ln>
        </p:spPr>
        <p:txBody>
          <a:bodyPr/>
          <a:lstStyle/>
          <a:p>
            <a:r>
              <a:rPr lang="en-US" sz="4000">
                <a:solidFill>
                  <a:srgbClr val="FFFFFF"/>
                </a:solidFill>
                <a:latin typeface="Comic Sans MS" pitchFamily="66" charset="0"/>
              </a:rPr>
              <a:t>Radiologic Technologist is also known as a Radiographer</a:t>
            </a:r>
            <a:r>
              <a:rPr lang="en-US" sz="4000"/>
              <a:t> </a:t>
            </a:r>
          </a:p>
        </p:txBody>
      </p:sp>
      <p:sp>
        <p:nvSpPr>
          <p:cNvPr id="13315" name="Rectangle 3"/>
          <p:cNvSpPr>
            <a:spLocks noGrp="1" noChangeArrowheads="1"/>
          </p:cNvSpPr>
          <p:nvPr>
            <p:ph type="body" idx="1"/>
          </p:nvPr>
        </p:nvSpPr>
        <p:spPr/>
        <p:txBody>
          <a:bodyPr/>
          <a:lstStyle/>
          <a:p>
            <a:pPr>
              <a:buFontTx/>
              <a:buNone/>
            </a:pPr>
            <a:endParaRPr lang="en-US">
              <a:solidFill>
                <a:srgbClr val="FFFFFF"/>
              </a:solidFill>
              <a:latin typeface="Comic Sans MS" pitchFamily="66" charset="0"/>
            </a:endParaRPr>
          </a:p>
          <a:p>
            <a:pPr>
              <a:buFontTx/>
              <a:buNone/>
            </a:pPr>
            <a:r>
              <a:rPr lang="en-US">
                <a:solidFill>
                  <a:srgbClr val="FFFFFF"/>
                </a:solidFill>
                <a:latin typeface="Comic Sans MS" pitchFamily="66" charset="0"/>
              </a:rPr>
              <a:t>The entry level requirement to be a</a:t>
            </a:r>
          </a:p>
          <a:p>
            <a:pPr>
              <a:buFontTx/>
              <a:buNone/>
            </a:pPr>
            <a:r>
              <a:rPr lang="en-US">
                <a:solidFill>
                  <a:srgbClr val="FFFFFF"/>
                </a:solidFill>
                <a:latin typeface="Comic Sans MS" pitchFamily="66" charset="0"/>
              </a:rPr>
              <a:t>Radiologic Technologist is an </a:t>
            </a:r>
            <a:r>
              <a:rPr lang="en-US" u="sng">
                <a:solidFill>
                  <a:srgbClr val="FFFFFF"/>
                </a:solidFill>
                <a:latin typeface="Comic Sans MS" pitchFamily="66" charset="0"/>
              </a:rPr>
              <a:t>Associates</a:t>
            </a:r>
          </a:p>
          <a:p>
            <a:pPr>
              <a:buFontTx/>
              <a:buNone/>
            </a:pPr>
            <a:r>
              <a:rPr lang="en-US" u="sng">
                <a:solidFill>
                  <a:srgbClr val="FFFFFF"/>
                </a:solidFill>
                <a:latin typeface="Comic Sans MS" pitchFamily="66" charset="0"/>
              </a:rPr>
              <a:t>Degree</a:t>
            </a:r>
            <a:r>
              <a:rPr lang="en-US">
                <a:solidFill>
                  <a:srgbClr val="FFFFFF"/>
                </a:solidFill>
                <a:latin typeface="Comic Sans MS" pitchFamily="66" charset="0"/>
              </a:rPr>
              <a:t>. Bachelor’s Degree is also</a:t>
            </a:r>
          </a:p>
          <a:p>
            <a:pPr>
              <a:buFontTx/>
              <a:buNone/>
            </a:pPr>
            <a:r>
              <a:rPr lang="en-US">
                <a:solidFill>
                  <a:srgbClr val="FFFFFF"/>
                </a:solidFill>
                <a:latin typeface="Comic Sans MS" pitchFamily="66" charset="0"/>
              </a:rPr>
              <a:t>available. </a:t>
            </a:r>
          </a:p>
          <a:p>
            <a:pPr>
              <a:buFontTx/>
              <a:buNone/>
            </a:pPr>
            <a:endParaRPr lang="en-US">
              <a:solidFill>
                <a:srgbClr val="FFFFFF"/>
              </a:solidFill>
              <a:latin typeface="Comic Sans MS" pitchFamily="66" charset="0"/>
            </a:endParaRPr>
          </a:p>
          <a:p>
            <a:pPr>
              <a:buFontTx/>
              <a:buNone/>
            </a:pPr>
            <a:r>
              <a:rPr lang="en-US">
                <a:solidFill>
                  <a:srgbClr val="FFFFFF"/>
                </a:solidFill>
                <a:latin typeface="Comic Sans MS" pitchFamily="66" charset="0"/>
              </a:rPr>
              <a:t>Salary Range = $35,300 to $63,800</a:t>
            </a:r>
          </a:p>
          <a:p>
            <a:pPr>
              <a:buFontTx/>
              <a:buNone/>
            </a:pPr>
            <a:endParaRPr lang="en-US">
              <a:solidFill>
                <a:srgbClr val="FFFFFF"/>
              </a:solidFill>
              <a:latin typeface="Comic Sans MS" pitchFamily="66" charset="0"/>
            </a:endParaRPr>
          </a:p>
          <a:p>
            <a:pPr>
              <a:buFontTx/>
              <a:buNone/>
            </a:pPr>
            <a:endParaRPr lang="en-US">
              <a:solidFill>
                <a:srgbClr val="FFFFFF"/>
              </a:solidFill>
              <a:latin typeface="Comic Sans MS" pitchFamily="66" charset="0"/>
            </a:endParaRPr>
          </a:p>
          <a:p>
            <a:pPr>
              <a:buFontTx/>
              <a:buNone/>
            </a:pPr>
            <a:endParaRPr lang="en-US">
              <a:solidFill>
                <a:srgbClr val="FFFFFF"/>
              </a:solidFill>
              <a:latin typeface="Comic Sans MS" pitchFamily="66" charset="0"/>
            </a:endParaRPr>
          </a:p>
          <a:p>
            <a:pPr>
              <a:buFontTx/>
              <a:buNone/>
            </a:pPr>
            <a:endParaRPr lang="en-US">
              <a:solidFill>
                <a:srgbClr val="FFFFFF"/>
              </a:solidFill>
              <a:latin typeface="Comic Sans MS" pitchFamily="66" charset="0"/>
            </a:endParaRPr>
          </a:p>
          <a:p>
            <a:pPr>
              <a:buFontTx/>
              <a:buNone/>
            </a:pPr>
            <a:endParaRPr lang="en-US">
              <a:solidFill>
                <a:srgbClr val="FFFFFF"/>
              </a:solidFill>
              <a:latin typeface="Comic Sans MS" pitchFamily="66" charset="0"/>
            </a:endParaRPr>
          </a:p>
        </p:txBody>
      </p:sp>
      <p:sp>
        <p:nvSpPr>
          <p:cNvPr id="13316" name="Rectangle 4"/>
          <p:cNvSpPr>
            <a:spLocks noChangeArrowheads="1"/>
          </p:cNvSpPr>
          <p:nvPr/>
        </p:nvSpPr>
        <p:spPr bwMode="auto">
          <a:xfrm>
            <a:off x="762000" y="2362200"/>
            <a:ext cx="184150" cy="1555750"/>
          </a:xfrm>
          <a:prstGeom prst="rect">
            <a:avLst/>
          </a:prstGeom>
          <a:noFill/>
          <a:ln w="9525">
            <a:noFill/>
            <a:miter lim="800000"/>
            <a:headEnd/>
            <a:tailEnd/>
          </a:ln>
          <a:effectLst/>
        </p:spPr>
        <p:txBody>
          <a:bodyPr wrap="none">
            <a:spAutoFit/>
          </a:bodyPr>
          <a:lstStyle/>
          <a:p>
            <a:pPr algn="l"/>
            <a:endParaRPr lang="en-US" sz="4800">
              <a:solidFill>
                <a:srgbClr val="FFFFFF"/>
              </a:solidFill>
              <a:latin typeface="Comic Sans MS" pitchFamily="66" charset="0"/>
            </a:endParaRPr>
          </a:p>
          <a:p>
            <a:pPr algn="l"/>
            <a:endParaRPr lang="en-US" sz="4800">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a:solidFill>
              <a:srgbClr val="FFFFFF"/>
            </a:solidFill>
          </a:ln>
        </p:spPr>
        <p:txBody>
          <a:bodyPr/>
          <a:lstStyle/>
          <a:p>
            <a:r>
              <a:rPr lang="en-US">
                <a:solidFill>
                  <a:srgbClr val="FFFFFF"/>
                </a:solidFill>
                <a:latin typeface="Comic Sans MS" pitchFamily="66" charset="0"/>
              </a:rPr>
              <a:t>Radiation Exposure</a:t>
            </a:r>
          </a:p>
        </p:txBody>
      </p:sp>
      <p:sp>
        <p:nvSpPr>
          <p:cNvPr id="14339" name="Rectangle 3"/>
          <p:cNvSpPr>
            <a:spLocks noGrp="1" noChangeArrowheads="1"/>
          </p:cNvSpPr>
          <p:nvPr>
            <p:ph type="body" sz="half" idx="1"/>
          </p:nvPr>
        </p:nvSpPr>
        <p:spPr>
          <a:xfrm>
            <a:off x="457200" y="1600200"/>
            <a:ext cx="5562600" cy="4525963"/>
          </a:xfrm>
        </p:spPr>
        <p:txBody>
          <a:bodyPr/>
          <a:lstStyle/>
          <a:p>
            <a:pPr>
              <a:lnSpc>
                <a:spcPct val="80000"/>
              </a:lnSpc>
              <a:buFontTx/>
              <a:buNone/>
            </a:pPr>
            <a:r>
              <a:rPr lang="en-US" sz="1800">
                <a:solidFill>
                  <a:srgbClr val="FFFFFF"/>
                </a:solidFill>
                <a:latin typeface="Comic Sans MS" pitchFamily="66" charset="0"/>
              </a:rPr>
              <a:t>			</a:t>
            </a:r>
          </a:p>
          <a:p>
            <a:pPr>
              <a:lnSpc>
                <a:spcPct val="80000"/>
              </a:lnSpc>
              <a:buFontTx/>
              <a:buNone/>
            </a:pPr>
            <a:r>
              <a:rPr lang="en-US" sz="1800">
                <a:solidFill>
                  <a:srgbClr val="FFFFFF"/>
                </a:solidFill>
                <a:latin typeface="Comic Sans MS" pitchFamily="66" charset="0"/>
              </a:rPr>
              <a:t>                           Because radiation can be</a:t>
            </a:r>
          </a:p>
          <a:p>
            <a:pPr>
              <a:lnSpc>
                <a:spcPct val="80000"/>
              </a:lnSpc>
              <a:buFontTx/>
              <a:buNone/>
            </a:pPr>
            <a:r>
              <a:rPr lang="en-US" sz="1800">
                <a:solidFill>
                  <a:srgbClr val="FFFFFF"/>
                </a:solidFill>
                <a:latin typeface="Comic Sans MS" pitchFamily="66" charset="0"/>
              </a:rPr>
              <a:t>			harmful as well as helpful, the</a:t>
            </a:r>
          </a:p>
          <a:p>
            <a:pPr>
              <a:lnSpc>
                <a:spcPct val="80000"/>
              </a:lnSpc>
              <a:buFontTx/>
              <a:buNone/>
            </a:pPr>
            <a:r>
              <a:rPr lang="en-US" sz="1800">
                <a:solidFill>
                  <a:srgbClr val="FFFFFF"/>
                </a:solidFill>
                <a:latin typeface="Comic Sans MS" pitchFamily="66" charset="0"/>
              </a:rPr>
              <a:t>			Healthcare workers that 	work</a:t>
            </a:r>
          </a:p>
          <a:p>
            <a:pPr>
              <a:lnSpc>
                <a:spcPct val="80000"/>
              </a:lnSpc>
              <a:buFontTx/>
              <a:buNone/>
            </a:pPr>
            <a:r>
              <a:rPr lang="en-US" sz="1800">
                <a:solidFill>
                  <a:srgbClr val="FFFFFF"/>
                </a:solidFill>
                <a:latin typeface="Comic Sans MS" pitchFamily="66" charset="0"/>
              </a:rPr>
              <a:t>			in areas of potential radiation</a:t>
            </a:r>
          </a:p>
          <a:p>
            <a:pPr>
              <a:lnSpc>
                <a:spcPct val="80000"/>
              </a:lnSpc>
              <a:buFontTx/>
              <a:buNone/>
            </a:pPr>
            <a:r>
              <a:rPr lang="en-US" sz="1800">
                <a:solidFill>
                  <a:srgbClr val="FFFFFF"/>
                </a:solidFill>
                <a:latin typeface="Comic Sans MS" pitchFamily="66" charset="0"/>
              </a:rPr>
              <a:t>			exposure have to be protected. </a:t>
            </a:r>
          </a:p>
          <a:p>
            <a:pPr>
              <a:lnSpc>
                <a:spcPct val="80000"/>
              </a:lnSpc>
              <a:buFontTx/>
              <a:buNone/>
            </a:pPr>
            <a:endParaRPr lang="en-US" sz="1800">
              <a:solidFill>
                <a:srgbClr val="FFFFFF"/>
              </a:solidFill>
              <a:latin typeface="Comic Sans MS" pitchFamily="66" charset="0"/>
            </a:endParaRPr>
          </a:p>
          <a:p>
            <a:pPr>
              <a:lnSpc>
                <a:spcPct val="80000"/>
              </a:lnSpc>
              <a:buFontTx/>
              <a:buNone/>
            </a:pPr>
            <a:r>
              <a:rPr lang="en-US" sz="1600">
                <a:solidFill>
                  <a:srgbClr val="FFFFFF"/>
                </a:solidFill>
                <a:latin typeface="Comic Sans MS" pitchFamily="66" charset="0"/>
              </a:rPr>
              <a:t>   </a:t>
            </a:r>
          </a:p>
          <a:p>
            <a:pPr>
              <a:lnSpc>
                <a:spcPct val="80000"/>
              </a:lnSpc>
              <a:buFontTx/>
              <a:buNone/>
            </a:pPr>
            <a:endParaRPr lang="en-US" sz="1600">
              <a:solidFill>
                <a:srgbClr val="FFFFFF"/>
              </a:solidFill>
              <a:latin typeface="Comic Sans MS" pitchFamily="66" charset="0"/>
            </a:endParaRPr>
          </a:p>
          <a:p>
            <a:pPr>
              <a:lnSpc>
                <a:spcPct val="80000"/>
              </a:lnSpc>
              <a:buFontTx/>
              <a:buNone/>
            </a:pPr>
            <a:r>
              <a:rPr lang="en-US" sz="1800">
                <a:solidFill>
                  <a:srgbClr val="FFFFFF"/>
                </a:solidFill>
                <a:latin typeface="Comic Sans MS" pitchFamily="66" charset="0"/>
              </a:rPr>
              <a:t>The U.S.</a:t>
            </a:r>
            <a:r>
              <a:rPr lang="en-US" sz="1800"/>
              <a:t> </a:t>
            </a:r>
          </a:p>
          <a:p>
            <a:pPr>
              <a:lnSpc>
                <a:spcPct val="80000"/>
              </a:lnSpc>
              <a:buFontTx/>
              <a:buNone/>
            </a:pPr>
            <a:r>
              <a:rPr lang="en-US" sz="1800">
                <a:solidFill>
                  <a:srgbClr val="FFFFFF"/>
                </a:solidFill>
                <a:latin typeface="Comic Sans MS" pitchFamily="66" charset="0"/>
              </a:rPr>
              <a:t>Food and Drug Administration</a:t>
            </a:r>
          </a:p>
          <a:p>
            <a:pPr>
              <a:lnSpc>
                <a:spcPct val="80000"/>
              </a:lnSpc>
              <a:buFontTx/>
              <a:buNone/>
            </a:pPr>
            <a:r>
              <a:rPr lang="en-US" sz="1800">
                <a:solidFill>
                  <a:srgbClr val="FFFFFF"/>
                </a:solidFill>
                <a:latin typeface="Comic Sans MS" pitchFamily="66" charset="0"/>
              </a:rPr>
              <a:t>(FDA) and other federal and</a:t>
            </a:r>
          </a:p>
          <a:p>
            <a:pPr>
              <a:lnSpc>
                <a:spcPct val="80000"/>
              </a:lnSpc>
              <a:buFontTx/>
              <a:buNone/>
            </a:pPr>
            <a:r>
              <a:rPr lang="en-US" sz="1800">
                <a:solidFill>
                  <a:srgbClr val="FFFFFF"/>
                </a:solidFill>
                <a:latin typeface="Comic Sans MS" pitchFamily="66" charset="0"/>
              </a:rPr>
              <a:t>state agencies regulate medical</a:t>
            </a:r>
          </a:p>
          <a:p>
            <a:pPr>
              <a:lnSpc>
                <a:spcPct val="80000"/>
              </a:lnSpc>
              <a:buFontTx/>
              <a:buNone/>
            </a:pPr>
            <a:r>
              <a:rPr lang="en-US" sz="1800">
                <a:solidFill>
                  <a:srgbClr val="FFFFFF"/>
                </a:solidFill>
                <a:latin typeface="Comic Sans MS" pitchFamily="66" charset="0"/>
              </a:rPr>
              <a:t>procedures that use radiation. </a:t>
            </a:r>
          </a:p>
          <a:p>
            <a:pPr>
              <a:lnSpc>
                <a:spcPct val="80000"/>
              </a:lnSpc>
              <a:buFontTx/>
              <a:buNone/>
            </a:pPr>
            <a:endParaRPr lang="en-US" sz="1800">
              <a:solidFill>
                <a:srgbClr val="FFFFFF"/>
              </a:solidFill>
              <a:latin typeface="Comic Sans MS" pitchFamily="66" charset="0"/>
            </a:endParaRPr>
          </a:p>
        </p:txBody>
      </p:sp>
      <p:pic>
        <p:nvPicPr>
          <p:cNvPr id="14343" name="Picture 7" descr="im0266"/>
          <p:cNvPicPr>
            <a:picLocks noChangeAspect="1" noChangeArrowheads="1"/>
          </p:cNvPicPr>
          <p:nvPr>
            <p:ph sz="quarter" idx="2"/>
          </p:nvPr>
        </p:nvPicPr>
        <p:blipFill>
          <a:blip r:embed="rId2" cstate="print"/>
          <a:srcRect/>
          <a:stretch>
            <a:fillRect/>
          </a:stretch>
        </p:blipFill>
        <p:spPr>
          <a:xfrm>
            <a:off x="5334000" y="3733800"/>
            <a:ext cx="3357563" cy="2185988"/>
          </a:xfrm>
          <a:noFill/>
          <a:ln w="28575">
            <a:solidFill>
              <a:schemeClr val="tx1"/>
            </a:solidFill>
          </a:ln>
        </p:spPr>
      </p:pic>
      <p:sp>
        <p:nvSpPr>
          <p:cNvPr id="14342" name="Text Box 6"/>
          <p:cNvSpPr txBox="1">
            <a:spLocks noChangeArrowheads="1"/>
          </p:cNvSpPr>
          <p:nvPr/>
        </p:nvSpPr>
        <p:spPr bwMode="auto">
          <a:xfrm>
            <a:off x="2955925" y="3465513"/>
            <a:ext cx="2378075" cy="366712"/>
          </a:xfrm>
          <a:prstGeom prst="rect">
            <a:avLst/>
          </a:prstGeom>
          <a:noFill/>
          <a:ln w="9525">
            <a:noFill/>
            <a:miter lim="800000"/>
            <a:headEnd/>
            <a:tailEnd/>
          </a:ln>
          <a:effectLst/>
        </p:spPr>
        <p:txBody>
          <a:bodyPr>
            <a:spAutoFit/>
          </a:bodyPr>
          <a:lstStyle/>
          <a:p>
            <a:pPr algn="l"/>
            <a:endParaRPr lang="en-US"/>
          </a:p>
        </p:txBody>
      </p:sp>
      <p:pic>
        <p:nvPicPr>
          <p:cNvPr id="14346" name="Picture 10" descr="radiation-protection"/>
          <p:cNvPicPr>
            <a:picLocks noChangeAspect="1" noChangeArrowheads="1"/>
          </p:cNvPicPr>
          <p:nvPr>
            <p:ph sz="quarter" idx="3"/>
          </p:nvPr>
        </p:nvPicPr>
        <p:blipFill>
          <a:blip r:embed="rId3" cstate="print"/>
          <a:srcRect/>
          <a:stretch>
            <a:fillRect/>
          </a:stretch>
        </p:blipFill>
        <p:spPr>
          <a:xfrm>
            <a:off x="609600" y="1752600"/>
            <a:ext cx="1524000" cy="1447800"/>
          </a:xfrm>
          <a:noFill/>
          <a:ln w="28575">
            <a:solidFill>
              <a:schemeClr val="tx1"/>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868362"/>
          </a:xfrm>
          <a:noFill/>
          <a:ln>
            <a:solidFill>
              <a:srgbClr val="FFFFFF"/>
            </a:solidFill>
          </a:ln>
        </p:spPr>
        <p:txBody>
          <a:bodyPr/>
          <a:lstStyle/>
          <a:p>
            <a:r>
              <a:rPr lang="en-US">
                <a:solidFill>
                  <a:srgbClr val="FFFFFF"/>
                </a:solidFill>
                <a:latin typeface="Comic Sans MS" pitchFamily="66" charset="0"/>
              </a:rPr>
              <a:t>Film Badges</a:t>
            </a:r>
          </a:p>
        </p:txBody>
      </p:sp>
      <p:sp>
        <p:nvSpPr>
          <p:cNvPr id="16387" name="Rectangle 3"/>
          <p:cNvSpPr>
            <a:spLocks noGrp="1" noChangeArrowheads="1"/>
          </p:cNvSpPr>
          <p:nvPr>
            <p:ph type="body" idx="1"/>
          </p:nvPr>
        </p:nvSpPr>
        <p:spPr/>
        <p:txBody>
          <a:bodyPr/>
          <a:lstStyle/>
          <a:p>
            <a:pPr>
              <a:lnSpc>
                <a:spcPct val="90000"/>
              </a:lnSpc>
              <a:buFontTx/>
              <a:buNone/>
            </a:pPr>
            <a:r>
              <a:rPr lang="en-US">
                <a:solidFill>
                  <a:srgbClr val="FFFFFF"/>
                </a:solidFill>
                <a:latin typeface="Comic Sans MS" pitchFamily="66" charset="0"/>
              </a:rPr>
              <a:t>                      The film badge dosimeter, 			or film badge, is dosimeter 			used for monitoring 				cumulative exposure to 				ionizing radiation. </a:t>
            </a:r>
          </a:p>
          <a:p>
            <a:pPr>
              <a:lnSpc>
                <a:spcPct val="90000"/>
              </a:lnSpc>
              <a:buFontTx/>
              <a:buNone/>
            </a:pPr>
            <a:endParaRPr lang="en-US">
              <a:solidFill>
                <a:srgbClr val="FFFFFF"/>
              </a:solidFill>
              <a:latin typeface="Comic Sans MS" pitchFamily="66" charset="0"/>
            </a:endParaRPr>
          </a:p>
          <a:p>
            <a:pPr>
              <a:lnSpc>
                <a:spcPct val="90000"/>
              </a:lnSpc>
              <a:buFontTx/>
              <a:buNone/>
            </a:pPr>
            <a:r>
              <a:rPr lang="en-US">
                <a:solidFill>
                  <a:srgbClr val="FFFFFF"/>
                </a:solidFill>
                <a:latin typeface="Comic Sans MS" pitchFamily="66" charset="0"/>
              </a:rPr>
              <a:t>The badge consists of two parts:</a:t>
            </a:r>
          </a:p>
          <a:p>
            <a:pPr>
              <a:lnSpc>
                <a:spcPct val="90000"/>
              </a:lnSpc>
              <a:buFontTx/>
              <a:buNone/>
            </a:pPr>
            <a:r>
              <a:rPr lang="en-US">
                <a:solidFill>
                  <a:srgbClr val="FFFFFF"/>
                </a:solidFill>
                <a:latin typeface="Comic Sans MS" pitchFamily="66" charset="0"/>
              </a:rPr>
              <a:t>photographic film, and a holder. The film</a:t>
            </a:r>
          </a:p>
          <a:p>
            <a:pPr>
              <a:lnSpc>
                <a:spcPct val="90000"/>
              </a:lnSpc>
              <a:buFontTx/>
              <a:buNone/>
            </a:pPr>
            <a:r>
              <a:rPr lang="en-US">
                <a:solidFill>
                  <a:srgbClr val="FFFFFF"/>
                </a:solidFill>
                <a:latin typeface="Comic Sans MS" pitchFamily="66" charset="0"/>
              </a:rPr>
              <a:t>is removed and developed to measure</a:t>
            </a:r>
          </a:p>
          <a:p>
            <a:pPr>
              <a:lnSpc>
                <a:spcPct val="90000"/>
              </a:lnSpc>
              <a:buFontTx/>
              <a:buNone/>
            </a:pPr>
            <a:r>
              <a:rPr lang="en-US">
                <a:solidFill>
                  <a:srgbClr val="FFFFFF"/>
                </a:solidFill>
                <a:latin typeface="Comic Sans MS" pitchFamily="66" charset="0"/>
              </a:rPr>
              <a:t>exposure.</a:t>
            </a:r>
          </a:p>
        </p:txBody>
      </p:sp>
      <p:pic>
        <p:nvPicPr>
          <p:cNvPr id="16391" name="Picture 7" descr="FilmBadge"/>
          <p:cNvPicPr>
            <a:picLocks noChangeAspect="1" noChangeArrowheads="1"/>
          </p:cNvPicPr>
          <p:nvPr/>
        </p:nvPicPr>
        <p:blipFill>
          <a:blip r:embed="rId2" cstate="print"/>
          <a:srcRect/>
          <a:stretch>
            <a:fillRect/>
          </a:stretch>
        </p:blipFill>
        <p:spPr bwMode="auto">
          <a:xfrm>
            <a:off x="1066800" y="1600200"/>
            <a:ext cx="1905000" cy="2162175"/>
          </a:xfrm>
          <a:prstGeom prst="rect">
            <a:avLst/>
          </a:prstGeom>
          <a:noFill/>
          <a:ln w="28575">
            <a:solidFill>
              <a:schemeClr val="tx1"/>
            </a:solid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a:solidFill>
              <a:srgbClr val="FFFFFF"/>
            </a:solidFill>
          </a:ln>
        </p:spPr>
        <p:txBody>
          <a:bodyPr/>
          <a:lstStyle/>
          <a:p>
            <a:r>
              <a:rPr lang="en-US">
                <a:solidFill>
                  <a:srgbClr val="FFFFFF"/>
                </a:solidFill>
                <a:latin typeface="Comic Sans MS" pitchFamily="66" charset="0"/>
              </a:rPr>
              <a:t>Nuclear Medicine</a:t>
            </a:r>
            <a:r>
              <a:rPr lang="en-US"/>
              <a:t> </a:t>
            </a:r>
          </a:p>
        </p:txBody>
      </p:sp>
      <p:sp>
        <p:nvSpPr>
          <p:cNvPr id="18435" name="Rectangle 3"/>
          <p:cNvSpPr>
            <a:spLocks noGrp="1" noChangeArrowheads="1"/>
          </p:cNvSpPr>
          <p:nvPr>
            <p:ph type="body" idx="1"/>
          </p:nvPr>
        </p:nvSpPr>
        <p:spPr/>
        <p:txBody>
          <a:bodyPr/>
          <a:lstStyle/>
          <a:p>
            <a:pPr>
              <a:lnSpc>
                <a:spcPct val="90000"/>
              </a:lnSpc>
              <a:buFontTx/>
              <a:buNone/>
            </a:pPr>
            <a:r>
              <a:rPr lang="en-US" sz="2400">
                <a:solidFill>
                  <a:srgbClr val="FFFFFF"/>
                </a:solidFill>
                <a:latin typeface="Comic Sans MS" pitchFamily="66" charset="0"/>
              </a:rPr>
              <a:t>Nuclear medicine is a branch of medicine and medical</a:t>
            </a:r>
          </a:p>
          <a:p>
            <a:pPr>
              <a:lnSpc>
                <a:spcPct val="90000"/>
              </a:lnSpc>
              <a:buFontTx/>
              <a:buNone/>
            </a:pPr>
            <a:r>
              <a:rPr lang="en-US" sz="2400">
                <a:solidFill>
                  <a:srgbClr val="FFFFFF"/>
                </a:solidFill>
                <a:latin typeface="Comic Sans MS" pitchFamily="66" charset="0"/>
              </a:rPr>
              <a:t>imaging that uses the nuclear properties of matter in</a:t>
            </a:r>
          </a:p>
          <a:p>
            <a:pPr>
              <a:lnSpc>
                <a:spcPct val="90000"/>
              </a:lnSpc>
              <a:buFontTx/>
              <a:buNone/>
            </a:pPr>
            <a:r>
              <a:rPr lang="en-US" sz="2400">
                <a:solidFill>
                  <a:srgbClr val="FFFFFF"/>
                </a:solidFill>
                <a:latin typeface="Comic Sans MS" pitchFamily="66" charset="0"/>
              </a:rPr>
              <a:t>diagnosis and therapy. </a:t>
            </a:r>
          </a:p>
          <a:p>
            <a:pPr>
              <a:lnSpc>
                <a:spcPct val="90000"/>
              </a:lnSpc>
              <a:buFontTx/>
              <a:buNone/>
            </a:pPr>
            <a:endParaRPr lang="en-US" sz="2400">
              <a:solidFill>
                <a:srgbClr val="FFFFFF"/>
              </a:solidFill>
              <a:latin typeface="Comic Sans MS" pitchFamily="66" charset="0"/>
            </a:endParaRPr>
          </a:p>
          <a:p>
            <a:pPr>
              <a:lnSpc>
                <a:spcPct val="90000"/>
              </a:lnSpc>
              <a:buFontTx/>
              <a:buNone/>
            </a:pPr>
            <a:endParaRPr lang="en-US" sz="2400">
              <a:solidFill>
                <a:srgbClr val="FFFFFF"/>
              </a:solidFill>
              <a:latin typeface="Comic Sans MS" pitchFamily="66" charset="0"/>
            </a:endParaRPr>
          </a:p>
          <a:p>
            <a:pPr>
              <a:lnSpc>
                <a:spcPct val="90000"/>
              </a:lnSpc>
              <a:buFontTx/>
              <a:buNone/>
            </a:pPr>
            <a:endParaRPr lang="en-US" sz="2400">
              <a:solidFill>
                <a:srgbClr val="FFFFFF"/>
              </a:solidFill>
              <a:latin typeface="Comic Sans MS" pitchFamily="66" charset="0"/>
            </a:endParaRPr>
          </a:p>
          <a:p>
            <a:pPr>
              <a:lnSpc>
                <a:spcPct val="90000"/>
              </a:lnSpc>
              <a:buFontTx/>
              <a:buNone/>
            </a:pPr>
            <a:endParaRPr lang="en-US" sz="2400">
              <a:solidFill>
                <a:srgbClr val="FFFFFF"/>
              </a:solidFill>
              <a:latin typeface="Comic Sans MS" pitchFamily="66" charset="0"/>
            </a:endParaRPr>
          </a:p>
          <a:p>
            <a:pPr>
              <a:lnSpc>
                <a:spcPct val="90000"/>
              </a:lnSpc>
              <a:buFontTx/>
              <a:buNone/>
            </a:pPr>
            <a:r>
              <a:rPr lang="en-US" sz="2400">
                <a:solidFill>
                  <a:srgbClr val="FFFFFF"/>
                </a:solidFill>
                <a:latin typeface="Comic Sans MS" pitchFamily="66" charset="0"/>
              </a:rPr>
              <a:t>More specifically, nuclear medicine is a part of</a:t>
            </a:r>
          </a:p>
          <a:p>
            <a:pPr>
              <a:lnSpc>
                <a:spcPct val="90000"/>
              </a:lnSpc>
              <a:buFontTx/>
              <a:buNone/>
            </a:pPr>
            <a:r>
              <a:rPr lang="en-US" sz="2400">
                <a:solidFill>
                  <a:srgbClr val="FFFFFF"/>
                </a:solidFill>
                <a:latin typeface="Comic Sans MS" pitchFamily="66" charset="0"/>
              </a:rPr>
              <a:t>molecular imaging because </a:t>
            </a:r>
            <a:r>
              <a:rPr lang="en-US" sz="2400" u="sng">
                <a:solidFill>
                  <a:srgbClr val="FFFFFF"/>
                </a:solidFill>
                <a:latin typeface="Comic Sans MS" pitchFamily="66" charset="0"/>
              </a:rPr>
              <a:t>it produces images that</a:t>
            </a:r>
          </a:p>
          <a:p>
            <a:pPr>
              <a:lnSpc>
                <a:spcPct val="90000"/>
              </a:lnSpc>
              <a:buFontTx/>
              <a:buNone/>
            </a:pPr>
            <a:r>
              <a:rPr lang="en-US" sz="2400" u="sng">
                <a:solidFill>
                  <a:srgbClr val="FFFFFF"/>
                </a:solidFill>
                <a:latin typeface="Comic Sans MS" pitchFamily="66" charset="0"/>
              </a:rPr>
              <a:t>reflect biological processes that take place at the</a:t>
            </a:r>
          </a:p>
          <a:p>
            <a:pPr>
              <a:lnSpc>
                <a:spcPct val="90000"/>
              </a:lnSpc>
              <a:buFontTx/>
              <a:buNone/>
            </a:pPr>
            <a:r>
              <a:rPr lang="en-US" sz="2400" u="sng">
                <a:solidFill>
                  <a:srgbClr val="FFFFFF"/>
                </a:solidFill>
                <a:latin typeface="Comic Sans MS" pitchFamily="66" charset="0"/>
              </a:rPr>
              <a:t>cellular and subcellular level. </a:t>
            </a:r>
          </a:p>
        </p:txBody>
      </p:sp>
      <p:pic>
        <p:nvPicPr>
          <p:cNvPr id="18439" name="Picture 7" descr="View Image">
            <a:hlinkClick r:id="rId2"/>
          </p:cNvPr>
          <p:cNvPicPr>
            <a:picLocks noChangeAspect="1" noChangeArrowheads="1"/>
          </p:cNvPicPr>
          <p:nvPr/>
        </p:nvPicPr>
        <p:blipFill>
          <a:blip r:embed="rId3" cstate="print"/>
          <a:srcRect/>
          <a:stretch>
            <a:fillRect/>
          </a:stretch>
        </p:blipFill>
        <p:spPr bwMode="auto">
          <a:xfrm>
            <a:off x="3048000" y="2895600"/>
            <a:ext cx="2895600" cy="1527175"/>
          </a:xfrm>
          <a:prstGeom prst="rect">
            <a:avLst/>
          </a:prstGeom>
          <a:noFill/>
          <a:ln w="9525">
            <a:solidFill>
              <a:schemeClr val="tx1"/>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solidFill>
              <a:srgbClr val="FFFFFF"/>
            </a:solidFill>
          </a:ln>
        </p:spPr>
        <p:txBody>
          <a:bodyPr/>
          <a:lstStyle/>
          <a:p>
            <a:r>
              <a:rPr lang="en-US" sz="3200">
                <a:solidFill>
                  <a:srgbClr val="FFFFFF"/>
                </a:solidFill>
                <a:latin typeface="Comic Sans MS" pitchFamily="66" charset="0"/>
              </a:rPr>
              <a:t/>
            </a:r>
            <a:br>
              <a:rPr lang="en-US" sz="3200">
                <a:solidFill>
                  <a:srgbClr val="FFFFFF"/>
                </a:solidFill>
                <a:latin typeface="Comic Sans MS" pitchFamily="66" charset="0"/>
              </a:rPr>
            </a:br>
            <a:r>
              <a:rPr lang="en-US" sz="3200">
                <a:solidFill>
                  <a:srgbClr val="FFFFFF"/>
                </a:solidFill>
                <a:latin typeface="Comic Sans MS" pitchFamily="66" charset="0"/>
              </a:rPr>
              <a:t>N.M.T.</a:t>
            </a:r>
            <a:br>
              <a:rPr lang="en-US" sz="3200">
                <a:solidFill>
                  <a:srgbClr val="FFFFFF"/>
                </a:solidFill>
                <a:latin typeface="Comic Sans MS" pitchFamily="66" charset="0"/>
              </a:rPr>
            </a:br>
            <a:r>
              <a:rPr lang="en-US" sz="3200">
                <a:solidFill>
                  <a:srgbClr val="FFFFFF"/>
                </a:solidFill>
                <a:latin typeface="Comic Sans MS" pitchFamily="66" charset="0"/>
              </a:rPr>
              <a:t>Nuclear Medicine Technologist</a:t>
            </a:r>
            <a:br>
              <a:rPr lang="en-US" sz="3200">
                <a:solidFill>
                  <a:srgbClr val="FFFFFF"/>
                </a:solidFill>
                <a:latin typeface="Comic Sans MS" pitchFamily="66" charset="0"/>
              </a:rPr>
            </a:br>
            <a:r>
              <a:rPr lang="en-US" sz="4000"/>
              <a:t> </a:t>
            </a:r>
          </a:p>
        </p:txBody>
      </p:sp>
      <p:sp>
        <p:nvSpPr>
          <p:cNvPr id="19459" name="Rectangle 3"/>
          <p:cNvSpPr>
            <a:spLocks noGrp="1" noChangeArrowheads="1"/>
          </p:cNvSpPr>
          <p:nvPr>
            <p:ph type="body" idx="1"/>
          </p:nvPr>
        </p:nvSpPr>
        <p:spPr/>
        <p:txBody>
          <a:bodyPr/>
          <a:lstStyle/>
          <a:p>
            <a:pPr>
              <a:buFontTx/>
              <a:buNone/>
            </a:pPr>
            <a:r>
              <a:rPr lang="en-US" sz="2000">
                <a:solidFill>
                  <a:srgbClr val="FFFFFF"/>
                </a:solidFill>
                <a:latin typeface="Comic Sans MS" pitchFamily="66" charset="0"/>
              </a:rPr>
              <a:t>The time required for training differs</a:t>
            </a:r>
          </a:p>
          <a:p>
            <a:pPr>
              <a:buFontTx/>
              <a:buNone/>
            </a:pPr>
            <a:r>
              <a:rPr lang="en-US" sz="2000">
                <a:solidFill>
                  <a:srgbClr val="FFFFFF"/>
                </a:solidFill>
                <a:latin typeface="Comic Sans MS" pitchFamily="66" charset="0"/>
              </a:rPr>
              <a:t>with the type of program</a:t>
            </a:r>
          </a:p>
          <a:p>
            <a:pPr>
              <a:buFontTx/>
              <a:buNone/>
            </a:pPr>
            <a:r>
              <a:rPr lang="en-US" sz="2000">
                <a:solidFill>
                  <a:srgbClr val="FFFFFF"/>
                </a:solidFill>
                <a:latin typeface="Comic Sans MS" pitchFamily="66" charset="0"/>
              </a:rPr>
              <a:t>ranging from one to four years. </a:t>
            </a:r>
          </a:p>
          <a:p>
            <a:pPr>
              <a:buFontTx/>
              <a:buNone/>
            </a:pPr>
            <a:endParaRPr lang="en-US" sz="2000">
              <a:solidFill>
                <a:srgbClr val="FFFFFF"/>
              </a:solidFill>
              <a:latin typeface="Comic Sans MS" pitchFamily="66" charset="0"/>
            </a:endParaRPr>
          </a:p>
          <a:p>
            <a:pPr>
              <a:buFontTx/>
              <a:buNone/>
            </a:pPr>
            <a:r>
              <a:rPr lang="en-US" sz="2000">
                <a:solidFill>
                  <a:srgbClr val="FFFFFF"/>
                </a:solidFill>
                <a:latin typeface="Comic Sans MS" pitchFamily="66" charset="0"/>
              </a:rPr>
              <a:t>Programs can either be associate </a:t>
            </a:r>
          </a:p>
          <a:p>
            <a:pPr>
              <a:buFontTx/>
              <a:buNone/>
            </a:pPr>
            <a:r>
              <a:rPr lang="en-US" sz="2000">
                <a:solidFill>
                  <a:srgbClr val="FFFFFF"/>
                </a:solidFill>
                <a:latin typeface="Comic Sans MS" pitchFamily="66" charset="0"/>
              </a:rPr>
              <a:t>degree (two year) or bachelor’s</a:t>
            </a:r>
          </a:p>
          <a:p>
            <a:pPr>
              <a:buFontTx/>
              <a:buNone/>
            </a:pPr>
            <a:r>
              <a:rPr lang="en-US" sz="2000">
                <a:solidFill>
                  <a:srgbClr val="FFFFFF"/>
                </a:solidFill>
                <a:latin typeface="Comic Sans MS" pitchFamily="66" charset="0"/>
              </a:rPr>
              <a:t>degree programs (four year) or </a:t>
            </a:r>
          </a:p>
          <a:p>
            <a:pPr>
              <a:buFontTx/>
              <a:buNone/>
            </a:pPr>
            <a:r>
              <a:rPr lang="en-US" sz="2000">
                <a:solidFill>
                  <a:srgbClr val="FFFFFF"/>
                </a:solidFill>
                <a:latin typeface="Comic Sans MS" pitchFamily="66" charset="0"/>
              </a:rPr>
              <a:t>certificate programs (one year).</a:t>
            </a:r>
          </a:p>
          <a:p>
            <a:pPr>
              <a:buFontTx/>
              <a:buNone/>
            </a:pPr>
            <a:endParaRPr lang="en-US" sz="2000">
              <a:solidFill>
                <a:srgbClr val="FFFFFF"/>
              </a:solidFill>
              <a:latin typeface="Comic Sans MS" pitchFamily="66" charset="0"/>
            </a:endParaRPr>
          </a:p>
          <a:p>
            <a:pPr>
              <a:buFontTx/>
              <a:buNone/>
            </a:pPr>
            <a:r>
              <a:rPr lang="en-US" sz="2000">
                <a:solidFill>
                  <a:srgbClr val="FFFFFF"/>
                </a:solidFill>
                <a:latin typeface="Comic Sans MS" pitchFamily="66" charset="0"/>
              </a:rPr>
              <a:t>Certificate programs most often require the applicant to be a</a:t>
            </a:r>
          </a:p>
          <a:p>
            <a:pPr>
              <a:buFontTx/>
              <a:buNone/>
            </a:pPr>
            <a:r>
              <a:rPr lang="en-US" sz="2000">
                <a:solidFill>
                  <a:srgbClr val="FFFFFF"/>
                </a:solidFill>
                <a:latin typeface="Comic Sans MS" pitchFamily="66" charset="0"/>
              </a:rPr>
              <a:t>certified/registered or registry eligible clinical laboratory</a:t>
            </a:r>
          </a:p>
          <a:p>
            <a:pPr>
              <a:buFontTx/>
              <a:buNone/>
            </a:pPr>
            <a:r>
              <a:rPr lang="en-US" sz="2000">
                <a:solidFill>
                  <a:srgbClr val="FFFFFF"/>
                </a:solidFill>
                <a:latin typeface="Comic Sans MS" pitchFamily="66" charset="0"/>
              </a:rPr>
              <a:t>scientist, radiologic technologist, nurse or medical technologist.</a:t>
            </a:r>
          </a:p>
        </p:txBody>
      </p:sp>
      <p:pic>
        <p:nvPicPr>
          <p:cNvPr id="19461" name="Picture 5" descr="NuclearMedicineTechnologist"/>
          <p:cNvPicPr>
            <a:picLocks noChangeAspect="1" noChangeArrowheads="1"/>
          </p:cNvPicPr>
          <p:nvPr/>
        </p:nvPicPr>
        <p:blipFill>
          <a:blip r:embed="rId2" cstate="print"/>
          <a:srcRect/>
          <a:stretch>
            <a:fillRect/>
          </a:stretch>
        </p:blipFill>
        <p:spPr bwMode="auto">
          <a:xfrm>
            <a:off x="6019800" y="1676400"/>
            <a:ext cx="2286000" cy="2514600"/>
          </a:xfrm>
          <a:prstGeom prst="rect">
            <a:avLst/>
          </a:prstGeom>
          <a:noFill/>
          <a:ln w="28575">
            <a:solidFill>
              <a:schemeClr val="tx1"/>
            </a:solidFill>
            <a:miter lim="800000"/>
            <a:headEnd/>
            <a:tailEnd/>
          </a:ln>
        </p:spPr>
      </p:pic>
      <p:sp>
        <p:nvSpPr>
          <p:cNvPr id="19462" name="Text Box 6"/>
          <p:cNvSpPr txBox="1">
            <a:spLocks noChangeArrowheads="1"/>
          </p:cNvSpPr>
          <p:nvPr/>
        </p:nvSpPr>
        <p:spPr bwMode="auto">
          <a:xfrm>
            <a:off x="5867400" y="4267200"/>
            <a:ext cx="2971800" cy="611188"/>
          </a:xfrm>
          <a:prstGeom prst="rect">
            <a:avLst/>
          </a:prstGeom>
          <a:noFill/>
          <a:ln w="9525">
            <a:noFill/>
            <a:miter lim="800000"/>
            <a:headEnd/>
            <a:tailEnd/>
          </a:ln>
          <a:effectLst/>
        </p:spPr>
        <p:txBody>
          <a:bodyPr>
            <a:spAutoFit/>
          </a:bodyPr>
          <a:lstStyle/>
          <a:p>
            <a:pPr algn="l"/>
            <a:r>
              <a:rPr lang="en-US" b="1"/>
              <a:t> </a:t>
            </a:r>
            <a:r>
              <a:rPr lang="en-US" sz="1600" b="1">
                <a:solidFill>
                  <a:srgbClr val="FFFFFF"/>
                </a:solidFill>
              </a:rPr>
              <a:t>Salary Range: </a:t>
            </a:r>
          </a:p>
          <a:p>
            <a:pPr algn="l"/>
            <a:r>
              <a:rPr lang="en-US" sz="1600">
                <a:solidFill>
                  <a:srgbClr val="FFFFFF"/>
                </a:solidFill>
              </a:rPr>
              <a:t> $43,000.00 - $70,000.00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a:solidFill>
              <a:srgbClr val="FFFFFF"/>
            </a:solidFill>
          </a:ln>
        </p:spPr>
        <p:txBody>
          <a:bodyPr/>
          <a:lstStyle/>
          <a:p>
            <a:r>
              <a:rPr lang="en-US" sz="3600">
                <a:solidFill>
                  <a:srgbClr val="FFFFFF"/>
                </a:solidFill>
                <a:latin typeface="Comic Sans MS" pitchFamily="66" charset="0"/>
              </a:rPr>
              <a:t>Nuclear Medicine Technologist  Duties </a:t>
            </a:r>
            <a:r>
              <a:rPr lang="en-US" sz="4000"/>
              <a:t> </a:t>
            </a:r>
          </a:p>
        </p:txBody>
      </p:sp>
      <p:sp>
        <p:nvSpPr>
          <p:cNvPr id="20483" name="Rectangle 3"/>
          <p:cNvSpPr>
            <a:spLocks noGrp="1" noChangeArrowheads="1"/>
          </p:cNvSpPr>
          <p:nvPr>
            <p:ph type="body" idx="1"/>
          </p:nvPr>
        </p:nvSpPr>
        <p:spPr/>
        <p:txBody>
          <a:bodyPr/>
          <a:lstStyle/>
          <a:p>
            <a:pPr marL="609600" indent="-609600">
              <a:buFontTx/>
              <a:buNone/>
            </a:pPr>
            <a:r>
              <a:rPr lang="en-US" sz="2800">
                <a:solidFill>
                  <a:srgbClr val="FFFFFF"/>
                </a:solidFill>
                <a:latin typeface="Comic Sans MS" pitchFamily="66" charset="0"/>
              </a:rPr>
              <a:t>               			        * </a:t>
            </a:r>
            <a:r>
              <a:rPr lang="en-US" sz="2000">
                <a:solidFill>
                  <a:srgbClr val="FFFFFF"/>
                </a:solidFill>
                <a:latin typeface="Comic Sans MS" pitchFamily="66" charset="0"/>
              </a:rPr>
              <a:t>N.M.T.’s  often perform 					   brain, thyroid,</a:t>
            </a:r>
          </a:p>
          <a:p>
            <a:pPr marL="609600" indent="-609600">
              <a:buFontTx/>
              <a:buNone/>
            </a:pPr>
            <a:r>
              <a:rPr lang="en-US" sz="2000">
                <a:solidFill>
                  <a:srgbClr val="FFFFFF"/>
                </a:solidFill>
                <a:latin typeface="Comic Sans MS" pitchFamily="66" charset="0"/>
              </a:rPr>
              <a:t>     						   lung, bone scans and 					               PET scans.</a:t>
            </a:r>
            <a:r>
              <a:rPr lang="en-US" sz="2000"/>
              <a:t> </a:t>
            </a:r>
          </a:p>
          <a:p>
            <a:pPr marL="609600" indent="-609600">
              <a:buFontTx/>
              <a:buNone/>
            </a:pPr>
            <a:endParaRPr lang="en-US" sz="2000"/>
          </a:p>
          <a:p>
            <a:pPr marL="609600" indent="-609600">
              <a:buFontTx/>
              <a:buNone/>
            </a:pPr>
            <a:r>
              <a:rPr lang="en-US" sz="2000">
                <a:solidFill>
                  <a:srgbClr val="FFFFFF"/>
                </a:solidFill>
                <a:latin typeface="Comic Sans MS" pitchFamily="66" charset="0"/>
              </a:rPr>
              <a:t>						*  N.M.T.’s administer 					                radio opaque dye I.V. as</a:t>
            </a:r>
          </a:p>
          <a:p>
            <a:pPr marL="609600" indent="-609600">
              <a:buFontTx/>
              <a:buNone/>
            </a:pPr>
            <a:r>
              <a:rPr lang="en-US" sz="2000">
                <a:solidFill>
                  <a:srgbClr val="FFFFFF"/>
                </a:solidFill>
                <a:latin typeface="Comic Sans MS" pitchFamily="66" charset="0"/>
              </a:rPr>
              <a:t>						   part of the scan 						   procedure. </a:t>
            </a:r>
          </a:p>
          <a:p>
            <a:pPr marL="609600" indent="-609600">
              <a:buFontTx/>
              <a:buNone/>
            </a:pPr>
            <a:endParaRPr lang="en-US" sz="2000">
              <a:solidFill>
                <a:srgbClr val="FFFFFF"/>
              </a:solidFill>
              <a:latin typeface="Comic Sans MS" pitchFamily="66" charset="0"/>
            </a:endParaRPr>
          </a:p>
          <a:p>
            <a:pPr marL="609600" indent="-609600">
              <a:buFontTx/>
              <a:buNone/>
            </a:pPr>
            <a:r>
              <a:rPr lang="en-US" sz="1800">
                <a:solidFill>
                  <a:srgbClr val="FFFFFF"/>
                </a:solidFill>
                <a:latin typeface="Comic Sans MS" pitchFamily="66" charset="0"/>
              </a:rPr>
              <a:t>An example of a bone scan is shown above. The bone scan will reveal stress</a:t>
            </a:r>
          </a:p>
          <a:p>
            <a:pPr marL="609600" indent="-609600">
              <a:buFontTx/>
              <a:buNone/>
            </a:pPr>
            <a:r>
              <a:rPr lang="en-US" sz="1800">
                <a:solidFill>
                  <a:srgbClr val="FFFFFF"/>
                </a:solidFill>
                <a:latin typeface="Comic Sans MS" pitchFamily="66" charset="0"/>
              </a:rPr>
              <a:t>fracture, fracture, infection or cancer in the bone or joints. </a:t>
            </a:r>
          </a:p>
          <a:p>
            <a:pPr marL="609600" indent="-609600">
              <a:buFontTx/>
              <a:buNone/>
            </a:pPr>
            <a:endParaRPr lang="en-US" sz="1800">
              <a:solidFill>
                <a:srgbClr val="FFFFFF"/>
              </a:solidFill>
              <a:latin typeface="Comic Sans MS" pitchFamily="66" charset="0"/>
            </a:endParaRPr>
          </a:p>
        </p:txBody>
      </p:sp>
      <p:pic>
        <p:nvPicPr>
          <p:cNvPr id="20485" name="Picture 5" descr="bone-scan"/>
          <p:cNvPicPr>
            <a:picLocks noChangeAspect="1" noChangeArrowheads="1"/>
          </p:cNvPicPr>
          <p:nvPr/>
        </p:nvPicPr>
        <p:blipFill>
          <a:blip r:embed="rId2" cstate="print"/>
          <a:srcRect/>
          <a:stretch>
            <a:fillRect/>
          </a:stretch>
        </p:blipFill>
        <p:spPr bwMode="auto">
          <a:xfrm>
            <a:off x="990600" y="1752600"/>
            <a:ext cx="2438400" cy="3048000"/>
          </a:xfrm>
          <a:prstGeom prst="rect">
            <a:avLst/>
          </a:prstGeom>
          <a:noFill/>
          <a:ln w="28575">
            <a:solidFill>
              <a:schemeClr val="tx1"/>
            </a:solid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1325562"/>
          </a:xfrm>
          <a:noFill/>
          <a:ln>
            <a:solidFill>
              <a:srgbClr val="FFFFFF"/>
            </a:solidFill>
          </a:ln>
        </p:spPr>
        <p:txBody>
          <a:bodyPr/>
          <a:lstStyle/>
          <a:p>
            <a:r>
              <a:rPr lang="en-US" sz="4000">
                <a:solidFill>
                  <a:srgbClr val="FFFFFF"/>
                </a:solidFill>
                <a:latin typeface="Comic Sans MS" pitchFamily="66" charset="0"/>
              </a:rPr>
              <a:t>Ultrasound Technologist </a:t>
            </a:r>
            <a:br>
              <a:rPr lang="en-US" sz="4000">
                <a:solidFill>
                  <a:srgbClr val="FFFFFF"/>
                </a:solidFill>
                <a:latin typeface="Comic Sans MS" pitchFamily="66" charset="0"/>
              </a:rPr>
            </a:br>
            <a:r>
              <a:rPr lang="en-US" sz="2000">
                <a:solidFill>
                  <a:srgbClr val="FFFFFF"/>
                </a:solidFill>
                <a:latin typeface="Comic Sans MS" pitchFamily="66" charset="0"/>
              </a:rPr>
              <a:t>Also Known As </a:t>
            </a:r>
            <a:br>
              <a:rPr lang="en-US" sz="2000">
                <a:solidFill>
                  <a:srgbClr val="FFFFFF"/>
                </a:solidFill>
                <a:latin typeface="Comic Sans MS" pitchFamily="66" charset="0"/>
              </a:rPr>
            </a:br>
            <a:r>
              <a:rPr lang="en-US" sz="2000">
                <a:solidFill>
                  <a:srgbClr val="FFFFFF"/>
                </a:solidFill>
                <a:latin typeface="Comic Sans MS" pitchFamily="66" charset="0"/>
              </a:rPr>
              <a:t>Medical Sonographer or Diagnostic Medical Sonographer</a:t>
            </a:r>
            <a:r>
              <a:rPr lang="en-US" sz="2000"/>
              <a:t> </a:t>
            </a:r>
            <a:endParaRPr lang="en-US" sz="4000"/>
          </a:p>
        </p:txBody>
      </p:sp>
      <p:sp>
        <p:nvSpPr>
          <p:cNvPr id="21507" name="Rectangle 3"/>
          <p:cNvSpPr>
            <a:spLocks noGrp="1" noChangeArrowheads="1"/>
          </p:cNvSpPr>
          <p:nvPr>
            <p:ph type="body" idx="1"/>
          </p:nvPr>
        </p:nvSpPr>
        <p:spPr/>
        <p:txBody>
          <a:bodyPr/>
          <a:lstStyle/>
          <a:p>
            <a:pPr>
              <a:buFontTx/>
              <a:buNone/>
            </a:pPr>
            <a:endParaRPr lang="en-US" sz="1200" i="1">
              <a:solidFill>
                <a:srgbClr val="FFFFFF"/>
              </a:solidFill>
              <a:latin typeface="Comic Sans MS" pitchFamily="66" charset="0"/>
            </a:endParaRPr>
          </a:p>
          <a:p>
            <a:pPr>
              <a:buFontTx/>
              <a:buNone/>
            </a:pPr>
            <a:r>
              <a:rPr lang="en-US">
                <a:solidFill>
                  <a:srgbClr val="FFFFFF"/>
                </a:solidFill>
                <a:latin typeface="Comic Sans MS" pitchFamily="66" charset="0"/>
              </a:rPr>
              <a:t>Ultrasound Technologist </a:t>
            </a:r>
          </a:p>
          <a:p>
            <a:pPr>
              <a:buFontTx/>
              <a:buNone/>
            </a:pPr>
            <a:r>
              <a:rPr lang="en-US">
                <a:solidFill>
                  <a:srgbClr val="FFFFFF"/>
                </a:solidFill>
                <a:latin typeface="Comic Sans MS" pitchFamily="66" charset="0"/>
              </a:rPr>
              <a:t>or Medical Sonographer </a:t>
            </a:r>
          </a:p>
          <a:p>
            <a:pPr>
              <a:buFontTx/>
              <a:buNone/>
            </a:pPr>
            <a:r>
              <a:rPr lang="en-US">
                <a:solidFill>
                  <a:srgbClr val="FFFFFF"/>
                </a:solidFill>
                <a:latin typeface="Comic Sans MS" pitchFamily="66" charset="0"/>
              </a:rPr>
              <a:t>use sound waves </a:t>
            </a:r>
          </a:p>
          <a:p>
            <a:pPr>
              <a:buFontTx/>
              <a:buNone/>
            </a:pPr>
            <a:r>
              <a:rPr lang="en-US">
                <a:solidFill>
                  <a:srgbClr val="FFFFFF"/>
                </a:solidFill>
                <a:latin typeface="Comic Sans MS" pitchFamily="66" charset="0"/>
              </a:rPr>
              <a:t>(ultrasound) to create </a:t>
            </a:r>
          </a:p>
          <a:p>
            <a:pPr>
              <a:buFontTx/>
              <a:buNone/>
            </a:pPr>
            <a:r>
              <a:rPr lang="en-US">
                <a:solidFill>
                  <a:srgbClr val="FFFFFF"/>
                </a:solidFill>
                <a:latin typeface="Comic Sans MS" pitchFamily="66" charset="0"/>
              </a:rPr>
              <a:t> images that show the shape and</a:t>
            </a:r>
          </a:p>
          <a:p>
            <a:pPr>
              <a:buFontTx/>
              <a:buNone/>
            </a:pPr>
            <a:r>
              <a:rPr lang="en-US">
                <a:solidFill>
                  <a:srgbClr val="FFFFFF"/>
                </a:solidFill>
                <a:latin typeface="Comic Sans MS" pitchFamily="66" charset="0"/>
              </a:rPr>
              <a:t>composition of body tissues, organs, and</a:t>
            </a:r>
          </a:p>
          <a:p>
            <a:pPr>
              <a:buFontTx/>
              <a:buNone/>
            </a:pPr>
            <a:r>
              <a:rPr lang="en-US">
                <a:solidFill>
                  <a:srgbClr val="FFFFFF"/>
                </a:solidFill>
                <a:latin typeface="Comic Sans MS" pitchFamily="66" charset="0"/>
              </a:rPr>
              <a:t>pathologies. </a:t>
            </a:r>
          </a:p>
          <a:p>
            <a:pPr>
              <a:buFontTx/>
              <a:buNone/>
            </a:pPr>
            <a:endParaRPr lang="en-US">
              <a:solidFill>
                <a:srgbClr val="FFFFFF"/>
              </a:solidFill>
              <a:latin typeface="Comic Sans MS" pitchFamily="66" charset="0"/>
            </a:endParaRPr>
          </a:p>
        </p:txBody>
      </p:sp>
      <p:pic>
        <p:nvPicPr>
          <p:cNvPr id="21509" name="Picture 5" descr="DiagnosticMedicalSonographer"/>
          <p:cNvPicPr>
            <a:picLocks noChangeAspect="1" noChangeArrowheads="1"/>
          </p:cNvPicPr>
          <p:nvPr/>
        </p:nvPicPr>
        <p:blipFill>
          <a:blip r:embed="rId2" cstate="print"/>
          <a:srcRect/>
          <a:stretch>
            <a:fillRect/>
          </a:stretch>
        </p:blipFill>
        <p:spPr bwMode="auto">
          <a:xfrm>
            <a:off x="5943600" y="2057400"/>
            <a:ext cx="2171700" cy="1981200"/>
          </a:xfrm>
          <a:prstGeom prst="rect">
            <a:avLst/>
          </a:prstGeom>
          <a:noFill/>
          <a:ln w="28575">
            <a:solidFill>
              <a:schemeClr val="tx1"/>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1401762"/>
          </a:xfrm>
          <a:noFill/>
          <a:ln>
            <a:solidFill>
              <a:srgbClr val="FFFFFF"/>
            </a:solidFill>
          </a:ln>
        </p:spPr>
        <p:txBody>
          <a:bodyPr/>
          <a:lstStyle/>
          <a:p>
            <a:r>
              <a:rPr lang="en-US" sz="4000">
                <a:solidFill>
                  <a:srgbClr val="FFFFFF"/>
                </a:solidFill>
                <a:latin typeface="Comic Sans MS" pitchFamily="66" charset="0"/>
              </a:rPr>
              <a:t>Ultrasound Technologist </a:t>
            </a:r>
            <a:br>
              <a:rPr lang="en-US" sz="4000">
                <a:solidFill>
                  <a:srgbClr val="FFFFFF"/>
                </a:solidFill>
                <a:latin typeface="Comic Sans MS" pitchFamily="66" charset="0"/>
              </a:rPr>
            </a:br>
            <a:r>
              <a:rPr lang="en-US" sz="2000">
                <a:solidFill>
                  <a:srgbClr val="FFFFFF"/>
                </a:solidFill>
                <a:latin typeface="Comic Sans MS" pitchFamily="66" charset="0"/>
              </a:rPr>
              <a:t>Also Known As </a:t>
            </a:r>
            <a:br>
              <a:rPr lang="en-US" sz="2000">
                <a:solidFill>
                  <a:srgbClr val="FFFFFF"/>
                </a:solidFill>
                <a:latin typeface="Comic Sans MS" pitchFamily="66" charset="0"/>
              </a:rPr>
            </a:br>
            <a:r>
              <a:rPr lang="en-US" sz="2000">
                <a:solidFill>
                  <a:srgbClr val="FFFFFF"/>
                </a:solidFill>
                <a:latin typeface="Comic Sans MS" pitchFamily="66" charset="0"/>
              </a:rPr>
              <a:t>Medical Sonographer or Diagnostic Medical Sonographer</a:t>
            </a:r>
          </a:p>
        </p:txBody>
      </p:sp>
      <p:sp>
        <p:nvSpPr>
          <p:cNvPr id="22531" name="Rectangle 3"/>
          <p:cNvSpPr>
            <a:spLocks noGrp="1" noChangeArrowheads="1"/>
          </p:cNvSpPr>
          <p:nvPr>
            <p:ph type="body" idx="1"/>
          </p:nvPr>
        </p:nvSpPr>
        <p:spPr/>
        <p:txBody>
          <a:bodyPr/>
          <a:lstStyle/>
          <a:p>
            <a:pPr>
              <a:lnSpc>
                <a:spcPct val="80000"/>
              </a:lnSpc>
              <a:buFontTx/>
              <a:buNone/>
            </a:pPr>
            <a:endParaRPr lang="en-US" sz="2400">
              <a:solidFill>
                <a:srgbClr val="FFFFFF"/>
              </a:solidFill>
              <a:latin typeface="Comic Sans MS" pitchFamily="66" charset="0"/>
            </a:endParaRPr>
          </a:p>
          <a:p>
            <a:pPr>
              <a:lnSpc>
                <a:spcPct val="80000"/>
              </a:lnSpc>
              <a:buFontTx/>
              <a:buNone/>
            </a:pPr>
            <a:r>
              <a:rPr lang="en-US" sz="2400">
                <a:solidFill>
                  <a:srgbClr val="FFFFFF"/>
                </a:solidFill>
                <a:latin typeface="Comic Sans MS" pitchFamily="66" charset="0"/>
              </a:rPr>
              <a:t>Sonographers are trained to do ultrasound on most any</a:t>
            </a:r>
          </a:p>
          <a:p>
            <a:pPr>
              <a:lnSpc>
                <a:spcPct val="80000"/>
              </a:lnSpc>
              <a:buFontTx/>
              <a:buNone/>
            </a:pPr>
            <a:r>
              <a:rPr lang="en-US" sz="2400">
                <a:solidFill>
                  <a:srgbClr val="FFFFFF"/>
                </a:solidFill>
                <a:latin typeface="Comic Sans MS" pitchFamily="66" charset="0"/>
              </a:rPr>
              <a:t>bodily part or organ but some may specialize in the</a:t>
            </a:r>
          </a:p>
          <a:p>
            <a:pPr>
              <a:lnSpc>
                <a:spcPct val="80000"/>
              </a:lnSpc>
              <a:buFontTx/>
              <a:buNone/>
            </a:pPr>
            <a:r>
              <a:rPr lang="en-US" sz="2400">
                <a:solidFill>
                  <a:srgbClr val="FFFFFF"/>
                </a:solidFill>
                <a:latin typeface="Comic Sans MS" pitchFamily="66" charset="0"/>
              </a:rPr>
              <a:t>following areas: </a:t>
            </a:r>
            <a:endParaRPr lang="en-US" sz="1400">
              <a:solidFill>
                <a:srgbClr val="FFFFFF"/>
              </a:solidFill>
              <a:latin typeface="Comic Sans MS" pitchFamily="66" charset="0"/>
            </a:endParaRPr>
          </a:p>
          <a:p>
            <a:pPr>
              <a:lnSpc>
                <a:spcPct val="80000"/>
              </a:lnSpc>
              <a:buFontTx/>
              <a:buNone/>
            </a:pPr>
            <a:endParaRPr lang="en-US" sz="1400">
              <a:solidFill>
                <a:srgbClr val="FFFFFF"/>
              </a:solidFill>
              <a:latin typeface="Comic Sans MS" pitchFamily="66" charset="0"/>
            </a:endParaRPr>
          </a:p>
          <a:p>
            <a:pPr>
              <a:lnSpc>
                <a:spcPct val="80000"/>
              </a:lnSpc>
              <a:buFontTx/>
              <a:buNone/>
            </a:pPr>
            <a:r>
              <a:rPr lang="en-US" sz="2400">
                <a:solidFill>
                  <a:srgbClr val="FFFFFF"/>
                </a:solidFill>
                <a:latin typeface="Comic Sans MS" pitchFamily="66" charset="0"/>
              </a:rPr>
              <a:t>&gt; Neurosonography (brain)</a:t>
            </a:r>
          </a:p>
          <a:p>
            <a:pPr>
              <a:lnSpc>
                <a:spcPct val="80000"/>
              </a:lnSpc>
              <a:buFontTx/>
              <a:buNone/>
            </a:pPr>
            <a:r>
              <a:rPr lang="en-US" sz="2400">
                <a:solidFill>
                  <a:srgbClr val="FFFFFF"/>
                </a:solidFill>
                <a:latin typeface="Comic Sans MS" pitchFamily="66" charset="0"/>
              </a:rPr>
              <a:t>&gt; Vascular sonography (blood vessels) </a:t>
            </a:r>
          </a:p>
          <a:p>
            <a:pPr>
              <a:lnSpc>
                <a:spcPct val="80000"/>
              </a:lnSpc>
              <a:buFontTx/>
              <a:buNone/>
            </a:pPr>
            <a:r>
              <a:rPr lang="en-US" sz="2400">
                <a:solidFill>
                  <a:srgbClr val="FFFFFF"/>
                </a:solidFill>
                <a:latin typeface="Comic Sans MS" pitchFamily="66" charset="0"/>
              </a:rPr>
              <a:t>&gt; Echocardiography (heart) </a:t>
            </a:r>
          </a:p>
          <a:p>
            <a:pPr>
              <a:lnSpc>
                <a:spcPct val="80000"/>
              </a:lnSpc>
              <a:buFontTx/>
              <a:buNone/>
            </a:pPr>
            <a:r>
              <a:rPr lang="en-US" sz="2400">
                <a:solidFill>
                  <a:srgbClr val="FFFFFF"/>
                </a:solidFill>
                <a:latin typeface="Comic Sans MS" pitchFamily="66" charset="0"/>
              </a:rPr>
              <a:t>&gt; Abdominal sonography (abdominal cavity)</a:t>
            </a:r>
          </a:p>
          <a:p>
            <a:pPr>
              <a:lnSpc>
                <a:spcPct val="80000"/>
              </a:lnSpc>
              <a:buFontTx/>
              <a:buNone/>
            </a:pPr>
            <a:r>
              <a:rPr lang="en-US" sz="2400">
                <a:solidFill>
                  <a:srgbClr val="FFFFFF"/>
                </a:solidFill>
                <a:latin typeface="Comic Sans MS" pitchFamily="66" charset="0"/>
              </a:rPr>
              <a:t>&gt; Obstetrics/gynecological sonography (female reproductive system)</a:t>
            </a:r>
          </a:p>
          <a:p>
            <a:pPr>
              <a:lnSpc>
                <a:spcPct val="80000"/>
              </a:lnSpc>
              <a:buFontTx/>
              <a:buNone/>
            </a:pPr>
            <a:r>
              <a:rPr lang="en-US" sz="2400">
                <a:solidFill>
                  <a:srgbClr val="FFFFFF"/>
                </a:solidFill>
                <a:latin typeface="Comic Sans MS" pitchFamily="66" charset="0"/>
              </a:rPr>
              <a:t>&gt; Ophthalmologic sonography (eye)</a:t>
            </a:r>
          </a:p>
          <a:p>
            <a:pPr>
              <a:lnSpc>
                <a:spcPct val="80000"/>
              </a:lnSpc>
            </a:pPr>
            <a:endParaRPr lang="en-US" sz="2400">
              <a:solidFill>
                <a:srgbClr val="FFFFFF"/>
              </a:solidFill>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1554162"/>
          </a:xfrm>
          <a:noFill/>
          <a:ln>
            <a:solidFill>
              <a:srgbClr val="FFFFFF"/>
            </a:solidFill>
          </a:ln>
        </p:spPr>
        <p:txBody>
          <a:bodyPr/>
          <a:lstStyle/>
          <a:p>
            <a:r>
              <a:rPr lang="en-US" sz="4000">
                <a:solidFill>
                  <a:srgbClr val="FFFFFF"/>
                </a:solidFill>
                <a:latin typeface="Comic Sans MS" pitchFamily="66" charset="0"/>
              </a:rPr>
              <a:t>Ultrasound Technologist </a:t>
            </a:r>
            <a:br>
              <a:rPr lang="en-US" sz="4000">
                <a:solidFill>
                  <a:srgbClr val="FFFFFF"/>
                </a:solidFill>
                <a:latin typeface="Comic Sans MS" pitchFamily="66" charset="0"/>
              </a:rPr>
            </a:br>
            <a:r>
              <a:rPr lang="en-US" sz="2000">
                <a:solidFill>
                  <a:srgbClr val="FFFFFF"/>
                </a:solidFill>
                <a:latin typeface="Comic Sans MS" pitchFamily="66" charset="0"/>
              </a:rPr>
              <a:t>Also Known As </a:t>
            </a:r>
            <a:br>
              <a:rPr lang="en-US" sz="2000">
                <a:solidFill>
                  <a:srgbClr val="FFFFFF"/>
                </a:solidFill>
                <a:latin typeface="Comic Sans MS" pitchFamily="66" charset="0"/>
              </a:rPr>
            </a:br>
            <a:r>
              <a:rPr lang="en-US" sz="2000">
                <a:solidFill>
                  <a:srgbClr val="FFFFFF"/>
                </a:solidFill>
                <a:latin typeface="Comic Sans MS" pitchFamily="66" charset="0"/>
              </a:rPr>
              <a:t>Medical Sonographer or Diagnostic Medical Sonographer</a:t>
            </a:r>
          </a:p>
        </p:txBody>
      </p:sp>
      <p:sp>
        <p:nvSpPr>
          <p:cNvPr id="23555" name="Rectangle 3"/>
          <p:cNvSpPr>
            <a:spLocks noGrp="1" noChangeArrowheads="1"/>
          </p:cNvSpPr>
          <p:nvPr>
            <p:ph type="body" idx="1"/>
          </p:nvPr>
        </p:nvSpPr>
        <p:spPr>
          <a:xfrm>
            <a:off x="457200" y="2362200"/>
            <a:ext cx="8229600" cy="3763963"/>
          </a:xfrm>
        </p:spPr>
        <p:txBody>
          <a:bodyPr/>
          <a:lstStyle/>
          <a:p>
            <a:pPr>
              <a:buFontTx/>
              <a:buNone/>
            </a:pPr>
            <a:r>
              <a:rPr lang="en-US" sz="2400">
                <a:solidFill>
                  <a:srgbClr val="FFFFFF"/>
                </a:solidFill>
                <a:latin typeface="Comic Sans MS" pitchFamily="66" charset="0"/>
              </a:rPr>
              <a:t>					</a:t>
            </a:r>
            <a:r>
              <a:rPr lang="en-US" sz="2400" u="sng">
                <a:solidFill>
                  <a:srgbClr val="FFFFFF"/>
                </a:solidFill>
                <a:latin typeface="Comic Sans MS" pitchFamily="66" charset="0"/>
              </a:rPr>
              <a:t>Educational Requirements:</a:t>
            </a:r>
          </a:p>
          <a:p>
            <a:pPr>
              <a:buFontTx/>
              <a:buNone/>
            </a:pPr>
            <a:r>
              <a:rPr lang="en-US" sz="2400">
                <a:solidFill>
                  <a:srgbClr val="FFFFFF"/>
                </a:solidFill>
                <a:latin typeface="Comic Sans MS" pitchFamily="66" charset="0"/>
              </a:rPr>
              <a:t>					Associates Degree for general 				sonography </a:t>
            </a:r>
          </a:p>
          <a:p>
            <a:pPr>
              <a:buFontTx/>
              <a:buNone/>
            </a:pPr>
            <a:r>
              <a:rPr lang="en-US" sz="2400">
                <a:solidFill>
                  <a:srgbClr val="FFFFFF"/>
                </a:solidFill>
                <a:latin typeface="Comic Sans MS" pitchFamily="66" charset="0"/>
              </a:rPr>
              <a:t>					Bachelor’s Degree for 					specialization</a:t>
            </a:r>
          </a:p>
          <a:p>
            <a:pPr>
              <a:buFontTx/>
              <a:buNone/>
            </a:pPr>
            <a:endParaRPr lang="en-US" sz="2400">
              <a:solidFill>
                <a:srgbClr val="FFFFFF"/>
              </a:solidFill>
              <a:latin typeface="Comic Sans MS" pitchFamily="66" charset="0"/>
            </a:endParaRPr>
          </a:p>
          <a:p>
            <a:pPr>
              <a:buFontTx/>
              <a:buNone/>
            </a:pPr>
            <a:r>
              <a:rPr lang="en-US" sz="2400" u="sng">
                <a:solidFill>
                  <a:srgbClr val="FFFFFF"/>
                </a:solidFill>
                <a:latin typeface="Comic Sans MS" pitchFamily="66" charset="0"/>
              </a:rPr>
              <a:t>Salary Range:</a:t>
            </a:r>
          </a:p>
          <a:p>
            <a:pPr>
              <a:buFontTx/>
              <a:buNone/>
            </a:pPr>
            <a:r>
              <a:rPr lang="en-US" sz="2400">
                <a:solidFill>
                  <a:srgbClr val="FFFFFF"/>
                </a:solidFill>
                <a:latin typeface="Comic Sans MS" pitchFamily="66" charset="0"/>
              </a:rPr>
              <a:t>$40,000.00 - $75,000.00</a:t>
            </a:r>
            <a:r>
              <a:rPr lang="en-US" sz="2400">
                <a:solidFill>
                  <a:srgbClr val="FFFFFF"/>
                </a:solidFill>
              </a:rPr>
              <a:t> </a:t>
            </a:r>
          </a:p>
        </p:txBody>
      </p:sp>
      <p:pic>
        <p:nvPicPr>
          <p:cNvPr id="23557" name="Picture 5" descr="ultrasound"/>
          <p:cNvPicPr>
            <a:picLocks noChangeAspect="1" noChangeArrowheads="1"/>
          </p:cNvPicPr>
          <p:nvPr/>
        </p:nvPicPr>
        <p:blipFill>
          <a:blip r:embed="rId2" cstate="print"/>
          <a:srcRect/>
          <a:stretch>
            <a:fillRect/>
          </a:stretch>
        </p:blipFill>
        <p:spPr bwMode="auto">
          <a:xfrm>
            <a:off x="1600200" y="2362200"/>
            <a:ext cx="1828800" cy="2209800"/>
          </a:xfrm>
          <a:prstGeom prst="rect">
            <a:avLst/>
          </a:prstGeom>
          <a:noFill/>
          <a:ln w="28575">
            <a:solidFill>
              <a:schemeClr val="tx1"/>
            </a:solid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a:solidFill>
              <a:srgbClr val="FFFFFF"/>
            </a:solidFill>
          </a:ln>
        </p:spPr>
        <p:txBody>
          <a:bodyPr/>
          <a:lstStyle/>
          <a:p>
            <a:r>
              <a:rPr lang="en-US" sz="4000">
                <a:solidFill>
                  <a:srgbClr val="FFFFFF"/>
                </a:solidFill>
                <a:latin typeface="Comic Sans MS" pitchFamily="66" charset="0"/>
              </a:rPr>
              <a:t>Part 2: Related Imaging Personnel</a:t>
            </a:r>
            <a:r>
              <a:rPr lang="en-US" sz="4000"/>
              <a:t> </a:t>
            </a:r>
          </a:p>
        </p:txBody>
      </p:sp>
      <p:sp>
        <p:nvSpPr>
          <p:cNvPr id="24579" name="Rectangle 3"/>
          <p:cNvSpPr>
            <a:spLocks noGrp="1" noChangeArrowheads="1"/>
          </p:cNvSpPr>
          <p:nvPr>
            <p:ph type="body" idx="1"/>
          </p:nvPr>
        </p:nvSpPr>
        <p:spPr/>
        <p:txBody>
          <a:bodyPr/>
          <a:lstStyle/>
          <a:p>
            <a:pPr>
              <a:buFontTx/>
              <a:buNone/>
            </a:pPr>
            <a:endParaRPr lang="en-US">
              <a:solidFill>
                <a:srgbClr val="FFFFFF"/>
              </a:solidFill>
              <a:latin typeface="Comic Sans MS" pitchFamily="66" charset="0"/>
            </a:endParaRPr>
          </a:p>
          <a:p>
            <a:pPr>
              <a:buFontTx/>
              <a:buNone/>
            </a:pPr>
            <a:r>
              <a:rPr lang="en-US">
                <a:solidFill>
                  <a:srgbClr val="FFFFFF"/>
                </a:solidFill>
                <a:latin typeface="Comic Sans MS" pitchFamily="66" charset="0"/>
              </a:rPr>
              <a:t>Physicist </a:t>
            </a:r>
          </a:p>
          <a:p>
            <a:pPr>
              <a:buFontTx/>
              <a:buNone/>
            </a:pPr>
            <a:r>
              <a:rPr lang="en-US">
                <a:solidFill>
                  <a:srgbClr val="FFFFFF"/>
                </a:solidFill>
                <a:latin typeface="Comic Sans MS" pitchFamily="66" charset="0"/>
              </a:rPr>
              <a:t>Medical Dosimetrist </a:t>
            </a:r>
          </a:p>
          <a:p>
            <a:pPr>
              <a:buFontTx/>
              <a:buNone/>
            </a:pPr>
            <a:r>
              <a:rPr lang="en-US">
                <a:solidFill>
                  <a:srgbClr val="FFFFFF"/>
                </a:solidFill>
                <a:latin typeface="Comic Sans MS" pitchFamily="66" charset="0"/>
              </a:rPr>
              <a:t>Electrocardiograph Technician (EKG)</a:t>
            </a:r>
          </a:p>
          <a:p>
            <a:pPr>
              <a:buFontTx/>
              <a:buNone/>
            </a:pPr>
            <a:r>
              <a:rPr lang="en-US">
                <a:solidFill>
                  <a:srgbClr val="FFFFFF"/>
                </a:solidFill>
                <a:latin typeface="Comic Sans MS" pitchFamily="66" charset="0"/>
              </a:rPr>
              <a:t>Echocardiography </a:t>
            </a:r>
          </a:p>
          <a:p>
            <a:pPr>
              <a:buFontTx/>
              <a:buNone/>
            </a:pPr>
            <a:r>
              <a:rPr lang="en-US">
                <a:solidFill>
                  <a:srgbClr val="FFFFFF"/>
                </a:solidFill>
                <a:latin typeface="Comic Sans MS" pitchFamily="66" charset="0"/>
              </a:rPr>
              <a:t>Electroencephalograph Technician (EEG)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a:solidFill>
              <a:srgbClr val="FFFFFF"/>
            </a:solidFill>
          </a:ln>
        </p:spPr>
        <p:txBody>
          <a:bodyPr/>
          <a:lstStyle/>
          <a:p>
            <a:r>
              <a:rPr lang="en-US" sz="4000">
                <a:solidFill>
                  <a:srgbClr val="FFFFFF"/>
                </a:solidFill>
                <a:latin typeface="Comic Sans MS" pitchFamily="66" charset="0"/>
              </a:rPr>
              <a:t>Part 1: Medical Imaging</a:t>
            </a:r>
          </a:p>
        </p:txBody>
      </p:sp>
      <p:sp>
        <p:nvSpPr>
          <p:cNvPr id="5123" name="Rectangle 3"/>
          <p:cNvSpPr>
            <a:spLocks noGrp="1" noChangeArrowheads="1"/>
          </p:cNvSpPr>
          <p:nvPr>
            <p:ph type="body" idx="1"/>
          </p:nvPr>
        </p:nvSpPr>
        <p:spPr/>
        <p:txBody>
          <a:bodyPr/>
          <a:lstStyle/>
          <a:p>
            <a:pPr>
              <a:lnSpc>
                <a:spcPct val="90000"/>
              </a:lnSpc>
              <a:buFontTx/>
              <a:buNone/>
            </a:pPr>
            <a:r>
              <a:rPr lang="en-US">
                <a:solidFill>
                  <a:srgbClr val="FFFFFF"/>
                </a:solidFill>
                <a:latin typeface="Comic Sans MS" pitchFamily="66" charset="0"/>
              </a:rPr>
              <a:t>Radiological imaging is no longer limited to</a:t>
            </a:r>
          </a:p>
          <a:p>
            <a:pPr>
              <a:lnSpc>
                <a:spcPct val="90000"/>
              </a:lnSpc>
              <a:buFontTx/>
              <a:buNone/>
            </a:pPr>
            <a:r>
              <a:rPr lang="en-US">
                <a:solidFill>
                  <a:srgbClr val="FFFFFF"/>
                </a:solidFill>
                <a:latin typeface="Comic Sans MS" pitchFamily="66" charset="0"/>
              </a:rPr>
              <a:t>the use of x-rays. It now includes</a:t>
            </a:r>
          </a:p>
          <a:p>
            <a:pPr>
              <a:lnSpc>
                <a:spcPct val="90000"/>
              </a:lnSpc>
              <a:buFontTx/>
              <a:buNone/>
            </a:pPr>
            <a:r>
              <a:rPr lang="en-US">
                <a:solidFill>
                  <a:srgbClr val="FFFFFF"/>
                </a:solidFill>
                <a:latin typeface="Comic Sans MS" pitchFamily="66" charset="0"/>
              </a:rPr>
              <a:t>technology-intensive imaging with high</a:t>
            </a:r>
          </a:p>
          <a:p>
            <a:pPr>
              <a:lnSpc>
                <a:spcPct val="90000"/>
              </a:lnSpc>
              <a:buFontTx/>
              <a:buNone/>
            </a:pPr>
            <a:r>
              <a:rPr lang="en-US">
                <a:solidFill>
                  <a:srgbClr val="FFFFFF"/>
                </a:solidFill>
                <a:latin typeface="Comic Sans MS" pitchFamily="66" charset="0"/>
              </a:rPr>
              <a:t>frequency sound waves, magnetic fields,</a:t>
            </a:r>
          </a:p>
          <a:p>
            <a:pPr>
              <a:lnSpc>
                <a:spcPct val="90000"/>
              </a:lnSpc>
              <a:buFontTx/>
              <a:buNone/>
            </a:pPr>
            <a:r>
              <a:rPr lang="en-US">
                <a:solidFill>
                  <a:srgbClr val="FFFFFF"/>
                </a:solidFill>
                <a:latin typeface="Comic Sans MS" pitchFamily="66" charset="0"/>
              </a:rPr>
              <a:t>and radioactivity. </a:t>
            </a:r>
          </a:p>
          <a:p>
            <a:pPr>
              <a:lnSpc>
                <a:spcPct val="90000"/>
              </a:lnSpc>
              <a:buFontTx/>
              <a:buNone/>
            </a:pPr>
            <a:r>
              <a:rPr lang="en-US">
                <a:solidFill>
                  <a:srgbClr val="FFFFFF"/>
                </a:solidFill>
                <a:latin typeface="Comic Sans MS" pitchFamily="66" charset="0"/>
              </a:rPr>
              <a:t>					      Teleradiology is a  					       relatively new 					       facet of medical  						imaging. </a:t>
            </a:r>
          </a:p>
        </p:txBody>
      </p:sp>
      <p:pic>
        <p:nvPicPr>
          <p:cNvPr id="5125" name="Picture 5" descr="Go to fullsize image">
            <a:hlinkClick r:id="rId2"/>
          </p:cNvPr>
          <p:cNvPicPr>
            <a:picLocks noChangeAspect="1" noChangeArrowheads="1"/>
          </p:cNvPicPr>
          <p:nvPr/>
        </p:nvPicPr>
        <p:blipFill>
          <a:blip r:embed="rId3" cstate="print"/>
          <a:srcRect/>
          <a:stretch>
            <a:fillRect/>
          </a:stretch>
        </p:blipFill>
        <p:spPr bwMode="auto">
          <a:xfrm>
            <a:off x="3352800" y="4419600"/>
            <a:ext cx="1447800" cy="1025525"/>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1249362"/>
          </a:xfrm>
          <a:noFill/>
          <a:ln>
            <a:solidFill>
              <a:srgbClr val="FFFFFF"/>
            </a:solidFill>
          </a:ln>
        </p:spPr>
        <p:txBody>
          <a:bodyPr/>
          <a:lstStyle/>
          <a:p>
            <a:r>
              <a:rPr lang="en-US" sz="4000">
                <a:solidFill>
                  <a:srgbClr val="FFFFFF"/>
                </a:solidFill>
                <a:latin typeface="Comic Sans MS" pitchFamily="66" charset="0"/>
              </a:rPr>
              <a:t>Physicist </a:t>
            </a:r>
            <a:br>
              <a:rPr lang="en-US" sz="4000">
                <a:solidFill>
                  <a:srgbClr val="FFFFFF"/>
                </a:solidFill>
                <a:latin typeface="Comic Sans MS" pitchFamily="66" charset="0"/>
              </a:rPr>
            </a:br>
            <a:r>
              <a:rPr lang="en-US" sz="2000">
                <a:solidFill>
                  <a:srgbClr val="FFFFFF"/>
                </a:solidFill>
                <a:latin typeface="Comic Sans MS" pitchFamily="66" charset="0"/>
              </a:rPr>
              <a:t>Also Known As Health Physicist </a:t>
            </a:r>
          </a:p>
        </p:txBody>
      </p:sp>
      <p:sp>
        <p:nvSpPr>
          <p:cNvPr id="25603" name="Rectangle 3"/>
          <p:cNvSpPr>
            <a:spLocks noGrp="1" noChangeArrowheads="1"/>
          </p:cNvSpPr>
          <p:nvPr>
            <p:ph type="body" idx="1"/>
          </p:nvPr>
        </p:nvSpPr>
        <p:spPr>
          <a:xfrm>
            <a:off x="457200" y="1905000"/>
            <a:ext cx="8229600" cy="4221163"/>
          </a:xfrm>
        </p:spPr>
        <p:txBody>
          <a:bodyPr/>
          <a:lstStyle/>
          <a:p>
            <a:pPr>
              <a:lnSpc>
                <a:spcPct val="80000"/>
              </a:lnSpc>
              <a:buFontTx/>
              <a:buNone/>
            </a:pPr>
            <a:r>
              <a:rPr lang="en-US" sz="2800">
                <a:solidFill>
                  <a:srgbClr val="FFFFFF"/>
                </a:solidFill>
                <a:latin typeface="Comic Sans MS" pitchFamily="66" charset="0"/>
              </a:rPr>
              <a:t>Health physics is a scientific discipline devoted</a:t>
            </a:r>
          </a:p>
          <a:p>
            <a:pPr>
              <a:lnSpc>
                <a:spcPct val="80000"/>
              </a:lnSpc>
              <a:buFontTx/>
              <a:buNone/>
            </a:pPr>
            <a:r>
              <a:rPr lang="en-US" sz="2800">
                <a:solidFill>
                  <a:srgbClr val="FFFFFF"/>
                </a:solidFill>
                <a:latin typeface="Comic Sans MS" pitchFamily="66" charset="0"/>
              </a:rPr>
              <a:t>to the study of radiation and its effects on</a:t>
            </a:r>
          </a:p>
          <a:p>
            <a:pPr>
              <a:lnSpc>
                <a:spcPct val="80000"/>
              </a:lnSpc>
              <a:buFontTx/>
              <a:buNone/>
            </a:pPr>
            <a:r>
              <a:rPr lang="en-US" sz="2800">
                <a:solidFill>
                  <a:srgbClr val="FFFFFF"/>
                </a:solidFill>
                <a:latin typeface="Comic Sans MS" pitchFamily="66" charset="0"/>
              </a:rPr>
              <a:t>living things. </a:t>
            </a:r>
          </a:p>
          <a:p>
            <a:pPr>
              <a:lnSpc>
                <a:spcPct val="80000"/>
              </a:lnSpc>
              <a:buFontTx/>
              <a:buNone/>
            </a:pPr>
            <a:r>
              <a:rPr lang="en-US" sz="2800">
                <a:solidFill>
                  <a:srgbClr val="FFFFFF"/>
                </a:solidFill>
                <a:latin typeface="Comic Sans MS" pitchFamily="66" charset="0"/>
              </a:rPr>
              <a:t>Health Physicists </a:t>
            </a:r>
          </a:p>
          <a:p>
            <a:pPr>
              <a:lnSpc>
                <a:spcPct val="80000"/>
              </a:lnSpc>
              <a:buFontTx/>
              <a:buNone/>
            </a:pPr>
            <a:r>
              <a:rPr lang="en-US" sz="2800">
                <a:solidFill>
                  <a:srgbClr val="FFFFFF"/>
                </a:solidFill>
                <a:latin typeface="Comic Sans MS" pitchFamily="66" charset="0"/>
              </a:rPr>
              <a:t>develop or implement </a:t>
            </a:r>
          </a:p>
          <a:p>
            <a:pPr>
              <a:lnSpc>
                <a:spcPct val="80000"/>
              </a:lnSpc>
              <a:buFontTx/>
              <a:buNone/>
            </a:pPr>
            <a:r>
              <a:rPr lang="en-US" sz="2800">
                <a:solidFill>
                  <a:srgbClr val="FFFFFF"/>
                </a:solidFill>
                <a:latin typeface="Comic Sans MS" pitchFamily="66" charset="0"/>
              </a:rPr>
              <a:t>methods to evaluate</a:t>
            </a:r>
          </a:p>
          <a:p>
            <a:pPr>
              <a:lnSpc>
                <a:spcPct val="80000"/>
              </a:lnSpc>
              <a:buFontTx/>
              <a:buNone/>
            </a:pPr>
            <a:r>
              <a:rPr lang="en-US" sz="2800">
                <a:solidFill>
                  <a:srgbClr val="FFFFFF"/>
                </a:solidFill>
                <a:latin typeface="Comic Sans MS" pitchFamily="66" charset="0"/>
              </a:rPr>
              <a:t>radiation hazards and </a:t>
            </a:r>
          </a:p>
          <a:p>
            <a:pPr>
              <a:lnSpc>
                <a:spcPct val="80000"/>
              </a:lnSpc>
              <a:buFontTx/>
              <a:buNone/>
            </a:pPr>
            <a:r>
              <a:rPr lang="en-US" sz="2800">
                <a:solidFill>
                  <a:srgbClr val="FFFFFF"/>
                </a:solidFill>
                <a:latin typeface="Comic Sans MS" pitchFamily="66" charset="0"/>
              </a:rPr>
              <a:t>to protect </a:t>
            </a:r>
          </a:p>
          <a:p>
            <a:pPr>
              <a:lnSpc>
                <a:spcPct val="80000"/>
              </a:lnSpc>
              <a:buFontTx/>
              <a:buNone/>
            </a:pPr>
            <a:r>
              <a:rPr lang="en-US" sz="2800">
                <a:solidFill>
                  <a:srgbClr val="FFFFFF"/>
                </a:solidFill>
                <a:latin typeface="Comic Sans MS" pitchFamily="66" charset="0"/>
              </a:rPr>
              <a:t>humans and the </a:t>
            </a:r>
          </a:p>
          <a:p>
            <a:pPr>
              <a:lnSpc>
                <a:spcPct val="80000"/>
              </a:lnSpc>
              <a:buFontTx/>
              <a:buNone/>
            </a:pPr>
            <a:r>
              <a:rPr lang="en-US" sz="2800">
                <a:solidFill>
                  <a:srgbClr val="FFFFFF"/>
                </a:solidFill>
                <a:latin typeface="Comic Sans MS" pitchFamily="66" charset="0"/>
              </a:rPr>
              <a:t>environment from radiation.  </a:t>
            </a:r>
          </a:p>
          <a:p>
            <a:pPr>
              <a:lnSpc>
                <a:spcPct val="80000"/>
              </a:lnSpc>
              <a:buFontTx/>
              <a:buNone/>
            </a:pPr>
            <a:r>
              <a:rPr lang="en-US" sz="2800">
                <a:solidFill>
                  <a:srgbClr val="FFFFFF"/>
                </a:solidFill>
                <a:latin typeface="Comic Sans MS" pitchFamily="66" charset="0"/>
              </a:rPr>
              <a:t/>
            </a:r>
            <a:br>
              <a:rPr lang="en-US" sz="2800">
                <a:solidFill>
                  <a:srgbClr val="FFFFFF"/>
                </a:solidFill>
                <a:latin typeface="Comic Sans MS" pitchFamily="66" charset="0"/>
              </a:rPr>
            </a:br>
            <a:endParaRPr lang="en-US" sz="2800">
              <a:solidFill>
                <a:srgbClr val="FFFFFF"/>
              </a:solidFill>
              <a:latin typeface="Comic Sans MS" pitchFamily="66" charset="0"/>
            </a:endParaRPr>
          </a:p>
        </p:txBody>
      </p:sp>
      <p:pic>
        <p:nvPicPr>
          <p:cNvPr id="25605" name="Picture 5" descr="HealthPhysicist"/>
          <p:cNvPicPr>
            <a:picLocks noChangeAspect="1" noChangeArrowheads="1"/>
          </p:cNvPicPr>
          <p:nvPr/>
        </p:nvPicPr>
        <p:blipFill>
          <a:blip r:embed="rId2" cstate="print"/>
          <a:srcRect/>
          <a:stretch>
            <a:fillRect/>
          </a:stretch>
        </p:blipFill>
        <p:spPr bwMode="auto">
          <a:xfrm>
            <a:off x="5410200" y="3048000"/>
            <a:ext cx="3200400" cy="2971800"/>
          </a:xfrm>
          <a:prstGeom prst="rect">
            <a:avLst/>
          </a:prstGeom>
          <a:noFill/>
          <a:ln w="28575">
            <a:solidFill>
              <a:schemeClr val="tx1"/>
            </a:solid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a:solidFill>
              <a:srgbClr val="FFFFFF"/>
            </a:solidFill>
          </a:ln>
        </p:spPr>
        <p:txBody>
          <a:bodyPr/>
          <a:lstStyle/>
          <a:p>
            <a:r>
              <a:rPr lang="en-US">
                <a:solidFill>
                  <a:srgbClr val="FFFFFF"/>
                </a:solidFill>
                <a:latin typeface="Comic Sans MS" pitchFamily="66" charset="0"/>
              </a:rPr>
              <a:t>Physicist </a:t>
            </a:r>
            <a:br>
              <a:rPr lang="en-US">
                <a:solidFill>
                  <a:srgbClr val="FFFFFF"/>
                </a:solidFill>
                <a:latin typeface="Comic Sans MS" pitchFamily="66" charset="0"/>
              </a:rPr>
            </a:br>
            <a:r>
              <a:rPr lang="en-US" sz="2400">
                <a:solidFill>
                  <a:srgbClr val="FFFFFF"/>
                </a:solidFill>
                <a:latin typeface="Comic Sans MS" pitchFamily="66" charset="0"/>
              </a:rPr>
              <a:t>Also Known As Health Physicist</a:t>
            </a:r>
          </a:p>
        </p:txBody>
      </p:sp>
      <p:sp>
        <p:nvSpPr>
          <p:cNvPr id="26627" name="Rectangle 3"/>
          <p:cNvSpPr>
            <a:spLocks noGrp="1" noChangeArrowheads="1"/>
          </p:cNvSpPr>
          <p:nvPr>
            <p:ph type="body" idx="1"/>
          </p:nvPr>
        </p:nvSpPr>
        <p:spPr/>
        <p:txBody>
          <a:bodyPr/>
          <a:lstStyle/>
          <a:p>
            <a:pPr>
              <a:lnSpc>
                <a:spcPct val="90000"/>
              </a:lnSpc>
              <a:buFontTx/>
              <a:buNone/>
            </a:pPr>
            <a:endParaRPr lang="en-US" sz="2800">
              <a:solidFill>
                <a:srgbClr val="FFFFFF"/>
              </a:solidFill>
              <a:latin typeface="Comic Sans MS" pitchFamily="66" charset="0"/>
            </a:endParaRPr>
          </a:p>
          <a:p>
            <a:pPr>
              <a:lnSpc>
                <a:spcPct val="90000"/>
              </a:lnSpc>
              <a:buFontTx/>
              <a:buNone/>
            </a:pPr>
            <a:r>
              <a:rPr lang="en-US" sz="2800">
                <a:solidFill>
                  <a:srgbClr val="FFFFFF"/>
                </a:solidFill>
                <a:latin typeface="Comic Sans MS" pitchFamily="66" charset="0"/>
              </a:rPr>
              <a:t>			Physicist may study      				issues such as radioactive 				waste disposal, nuclear energy, indoor radon, and other potential hazards. </a:t>
            </a:r>
          </a:p>
          <a:p>
            <a:pPr>
              <a:lnSpc>
                <a:spcPct val="90000"/>
              </a:lnSpc>
              <a:buFontTx/>
              <a:buNone/>
            </a:pPr>
            <a:endParaRPr lang="en-US" sz="2800">
              <a:solidFill>
                <a:srgbClr val="FFFFFF"/>
              </a:solidFill>
              <a:latin typeface="Comic Sans MS" pitchFamily="66" charset="0"/>
            </a:endParaRPr>
          </a:p>
          <a:p>
            <a:pPr>
              <a:lnSpc>
                <a:spcPct val="90000"/>
              </a:lnSpc>
              <a:buFontTx/>
              <a:buNone/>
            </a:pPr>
            <a:r>
              <a:rPr lang="en-US" sz="2800">
                <a:solidFill>
                  <a:srgbClr val="FFFFFF"/>
                </a:solidFill>
                <a:latin typeface="Comic Sans MS" pitchFamily="66" charset="0"/>
              </a:rPr>
              <a:t>Health physicists who work in regulatory</a:t>
            </a:r>
          </a:p>
          <a:p>
            <a:pPr>
              <a:lnSpc>
                <a:spcPct val="90000"/>
              </a:lnSpc>
              <a:buFontTx/>
              <a:buNone/>
            </a:pPr>
            <a:r>
              <a:rPr lang="en-US" sz="2800">
                <a:solidFill>
                  <a:srgbClr val="FFFFFF"/>
                </a:solidFill>
                <a:latin typeface="Comic Sans MS" pitchFamily="66" charset="0"/>
              </a:rPr>
              <a:t>enforcement establish guidelines for adequate</a:t>
            </a:r>
          </a:p>
          <a:p>
            <a:pPr>
              <a:lnSpc>
                <a:spcPct val="90000"/>
              </a:lnSpc>
              <a:buFontTx/>
              <a:buNone/>
            </a:pPr>
            <a:r>
              <a:rPr lang="en-US" sz="2800">
                <a:solidFill>
                  <a:srgbClr val="FFFFFF"/>
                </a:solidFill>
                <a:latin typeface="Comic Sans MS" pitchFamily="66" charset="0"/>
              </a:rPr>
              <a:t>radiation control.</a:t>
            </a:r>
            <a:br>
              <a:rPr lang="en-US" sz="2800">
                <a:solidFill>
                  <a:srgbClr val="FFFFFF"/>
                </a:solidFill>
                <a:latin typeface="Comic Sans MS" pitchFamily="66" charset="0"/>
              </a:rPr>
            </a:br>
            <a:endParaRPr lang="en-US" sz="2800">
              <a:solidFill>
                <a:srgbClr val="FFFFFF"/>
              </a:solidFill>
              <a:latin typeface="Comic Sans MS" pitchFamily="66" charset="0"/>
            </a:endParaRPr>
          </a:p>
        </p:txBody>
      </p:sp>
      <p:pic>
        <p:nvPicPr>
          <p:cNvPr id="26629" name="Picture 5" descr="Image Preview"/>
          <p:cNvPicPr>
            <a:picLocks noChangeAspect="1" noChangeArrowheads="1"/>
          </p:cNvPicPr>
          <p:nvPr/>
        </p:nvPicPr>
        <p:blipFill>
          <a:blip r:embed="rId2" cstate="print"/>
          <a:srcRect/>
          <a:stretch>
            <a:fillRect/>
          </a:stretch>
        </p:blipFill>
        <p:spPr bwMode="auto">
          <a:xfrm>
            <a:off x="990600" y="1981200"/>
            <a:ext cx="1104900" cy="1181100"/>
          </a:xfrm>
          <a:prstGeom prst="rect">
            <a:avLst/>
          </a:prstGeom>
          <a:noFill/>
          <a:ln w="28575">
            <a:solidFill>
              <a:schemeClr val="tx1"/>
            </a:solid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solidFill>
              <a:srgbClr val="FFFFFF"/>
            </a:solidFill>
          </a:ln>
        </p:spPr>
        <p:txBody>
          <a:bodyPr/>
          <a:lstStyle/>
          <a:p>
            <a:r>
              <a:rPr lang="en-US">
                <a:solidFill>
                  <a:srgbClr val="FFFFFF"/>
                </a:solidFill>
                <a:latin typeface="Comic Sans MS" pitchFamily="66" charset="0"/>
              </a:rPr>
              <a:t>Physicist </a:t>
            </a:r>
            <a:br>
              <a:rPr lang="en-US">
                <a:solidFill>
                  <a:srgbClr val="FFFFFF"/>
                </a:solidFill>
                <a:latin typeface="Comic Sans MS" pitchFamily="66" charset="0"/>
              </a:rPr>
            </a:br>
            <a:r>
              <a:rPr lang="en-US" sz="2400">
                <a:solidFill>
                  <a:srgbClr val="FFFFFF"/>
                </a:solidFill>
                <a:latin typeface="Comic Sans MS" pitchFamily="66" charset="0"/>
              </a:rPr>
              <a:t>Also Known As Health Physicist</a:t>
            </a:r>
          </a:p>
        </p:txBody>
      </p:sp>
      <p:sp>
        <p:nvSpPr>
          <p:cNvPr id="27651" name="Rectangle 3"/>
          <p:cNvSpPr>
            <a:spLocks noGrp="1" noChangeArrowheads="1"/>
          </p:cNvSpPr>
          <p:nvPr>
            <p:ph type="body" idx="1"/>
          </p:nvPr>
        </p:nvSpPr>
        <p:spPr/>
        <p:txBody>
          <a:bodyPr/>
          <a:lstStyle/>
          <a:p>
            <a:pPr>
              <a:buFontTx/>
              <a:buNone/>
            </a:pPr>
            <a:r>
              <a:rPr lang="en-US" u="sng">
                <a:solidFill>
                  <a:srgbClr val="FFFFFF"/>
                </a:solidFill>
                <a:latin typeface="Comic Sans MS" pitchFamily="66" charset="0"/>
              </a:rPr>
              <a:t>Educational Requirements</a:t>
            </a:r>
            <a:r>
              <a:rPr lang="en-US">
                <a:solidFill>
                  <a:srgbClr val="FFFFFF"/>
                </a:solidFill>
                <a:latin typeface="Comic Sans MS" pitchFamily="66" charset="0"/>
              </a:rPr>
              <a:t>: </a:t>
            </a:r>
          </a:p>
          <a:p>
            <a:pPr>
              <a:buFontTx/>
              <a:buNone/>
            </a:pPr>
            <a:r>
              <a:rPr lang="en-US">
                <a:solidFill>
                  <a:srgbClr val="FFFFFF"/>
                </a:solidFill>
                <a:latin typeface="Comic Sans MS" pitchFamily="66" charset="0"/>
              </a:rPr>
              <a:t>Masters or PhD</a:t>
            </a:r>
          </a:p>
          <a:p>
            <a:pPr>
              <a:buFontTx/>
              <a:buNone/>
            </a:pPr>
            <a:endParaRPr lang="en-US">
              <a:solidFill>
                <a:srgbClr val="FFFFFF"/>
              </a:solidFill>
              <a:latin typeface="Comic Sans MS" pitchFamily="66" charset="0"/>
            </a:endParaRPr>
          </a:p>
          <a:p>
            <a:pPr>
              <a:buFontTx/>
              <a:buNone/>
            </a:pPr>
            <a:r>
              <a:rPr lang="en-US" u="sng">
                <a:solidFill>
                  <a:srgbClr val="FFFFFF"/>
                </a:solidFill>
                <a:latin typeface="Comic Sans MS" pitchFamily="66" charset="0"/>
              </a:rPr>
              <a:t>Salary Range</a:t>
            </a:r>
            <a:r>
              <a:rPr lang="en-US">
                <a:solidFill>
                  <a:srgbClr val="FFFFFF"/>
                </a:solidFill>
                <a:latin typeface="Comic Sans MS" pitchFamily="66" charset="0"/>
              </a:rPr>
              <a:t>: </a:t>
            </a:r>
          </a:p>
          <a:p>
            <a:pPr>
              <a:buFontTx/>
              <a:buNone/>
            </a:pPr>
            <a:r>
              <a:rPr lang="en-US">
                <a:solidFill>
                  <a:srgbClr val="FFFFFF"/>
                </a:solidFill>
                <a:latin typeface="Comic Sans MS" pitchFamily="66" charset="0"/>
              </a:rPr>
              <a:t>$56,000.00 - $90,000.00 </a:t>
            </a:r>
          </a:p>
        </p:txBody>
      </p:sp>
      <p:pic>
        <p:nvPicPr>
          <p:cNvPr id="27653" name="Picture 5" descr="Neurones"/>
          <p:cNvPicPr>
            <a:picLocks noChangeAspect="1" noChangeArrowheads="1"/>
          </p:cNvPicPr>
          <p:nvPr/>
        </p:nvPicPr>
        <p:blipFill>
          <a:blip r:embed="rId2" cstate="print"/>
          <a:srcRect/>
          <a:stretch>
            <a:fillRect/>
          </a:stretch>
        </p:blipFill>
        <p:spPr bwMode="auto">
          <a:xfrm>
            <a:off x="6400800" y="2971800"/>
            <a:ext cx="1905000" cy="2362200"/>
          </a:xfrm>
          <a:prstGeom prst="rect">
            <a:avLst/>
          </a:prstGeom>
          <a:noFill/>
          <a:ln w="28575">
            <a:solidFill>
              <a:schemeClr val="tx1"/>
            </a:solid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solidFill>
              <a:srgbClr val="FFFFFF"/>
            </a:solidFill>
          </a:ln>
        </p:spPr>
        <p:txBody>
          <a:bodyPr/>
          <a:lstStyle/>
          <a:p>
            <a:r>
              <a:rPr lang="en-US">
                <a:solidFill>
                  <a:srgbClr val="FFFFFF"/>
                </a:solidFill>
                <a:latin typeface="Comic Sans MS" pitchFamily="66" charset="0"/>
              </a:rPr>
              <a:t>Medical Dosimetrist</a:t>
            </a:r>
            <a:r>
              <a:rPr lang="en-US"/>
              <a:t> </a:t>
            </a:r>
          </a:p>
        </p:txBody>
      </p:sp>
      <p:sp>
        <p:nvSpPr>
          <p:cNvPr id="28675" name="Rectangle 3"/>
          <p:cNvSpPr>
            <a:spLocks noGrp="1" noChangeArrowheads="1"/>
          </p:cNvSpPr>
          <p:nvPr>
            <p:ph type="body" idx="1"/>
          </p:nvPr>
        </p:nvSpPr>
        <p:spPr/>
        <p:txBody>
          <a:bodyPr/>
          <a:lstStyle/>
          <a:p>
            <a:pPr>
              <a:buFontTx/>
              <a:buNone/>
            </a:pPr>
            <a:endParaRPr lang="en-US">
              <a:solidFill>
                <a:srgbClr val="FFFFFF"/>
              </a:solidFill>
              <a:latin typeface="Comic Sans MS" pitchFamily="66" charset="0"/>
            </a:endParaRPr>
          </a:p>
          <a:p>
            <a:pPr>
              <a:buFontTx/>
              <a:buNone/>
            </a:pPr>
            <a:r>
              <a:rPr lang="en-US">
                <a:solidFill>
                  <a:srgbClr val="FFFFFF"/>
                </a:solidFill>
                <a:latin typeface="Comic Sans MS" pitchFamily="66" charset="0"/>
              </a:rPr>
              <a:t>A dosimetrist is a member of a radiation</a:t>
            </a:r>
          </a:p>
          <a:p>
            <a:pPr>
              <a:buFontTx/>
              <a:buNone/>
            </a:pPr>
            <a:r>
              <a:rPr lang="en-US">
                <a:solidFill>
                  <a:srgbClr val="FFFFFF"/>
                </a:solidFill>
                <a:latin typeface="Comic Sans MS" pitchFamily="66" charset="0"/>
              </a:rPr>
              <a:t>oncology team who specializes in the</a:t>
            </a:r>
          </a:p>
          <a:p>
            <a:pPr>
              <a:buFontTx/>
              <a:buNone/>
            </a:pPr>
            <a:r>
              <a:rPr lang="en-US">
                <a:solidFill>
                  <a:srgbClr val="FFFFFF"/>
                </a:solidFill>
                <a:latin typeface="Comic Sans MS" pitchFamily="66" charset="0"/>
              </a:rPr>
              <a:t>operation of radiation equipment and</a:t>
            </a:r>
          </a:p>
          <a:p>
            <a:pPr>
              <a:buFontTx/>
              <a:buNone/>
            </a:pPr>
            <a:r>
              <a:rPr lang="en-US">
                <a:solidFill>
                  <a:srgbClr val="FFFFFF"/>
                </a:solidFill>
                <a:latin typeface="Comic Sans MS" pitchFamily="66" charset="0"/>
              </a:rPr>
              <a:t>calculations of dosages in cooperation</a:t>
            </a:r>
          </a:p>
          <a:p>
            <a:pPr>
              <a:buFontTx/>
              <a:buNone/>
            </a:pPr>
            <a:r>
              <a:rPr lang="en-US">
                <a:solidFill>
                  <a:srgbClr val="FFFFFF"/>
                </a:solidFill>
                <a:latin typeface="Comic Sans MS" pitchFamily="66" charset="0"/>
              </a:rPr>
              <a:t>with oncologists.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w="28575">
            <a:solidFill>
              <a:srgbClr val="FFFFFF"/>
            </a:solidFill>
          </a:ln>
        </p:spPr>
        <p:txBody>
          <a:bodyPr/>
          <a:lstStyle/>
          <a:p>
            <a:r>
              <a:rPr lang="en-US">
                <a:solidFill>
                  <a:srgbClr val="FFFFFF"/>
                </a:solidFill>
                <a:latin typeface="Comic Sans MS" pitchFamily="66" charset="0"/>
              </a:rPr>
              <a:t>Medical Dosimetrist</a:t>
            </a:r>
          </a:p>
        </p:txBody>
      </p:sp>
      <p:sp>
        <p:nvSpPr>
          <p:cNvPr id="29699" name="Rectangle 3"/>
          <p:cNvSpPr>
            <a:spLocks noGrp="1" noChangeArrowheads="1"/>
          </p:cNvSpPr>
          <p:nvPr>
            <p:ph type="body" sz="half" idx="1"/>
          </p:nvPr>
        </p:nvSpPr>
        <p:spPr/>
        <p:txBody>
          <a:bodyPr/>
          <a:lstStyle/>
          <a:p>
            <a:pPr>
              <a:buFontTx/>
              <a:buNone/>
            </a:pPr>
            <a:r>
              <a:rPr lang="en-US" sz="2400" u="sng">
                <a:solidFill>
                  <a:srgbClr val="FFFFFF"/>
                </a:solidFill>
                <a:latin typeface="Comic Sans MS" pitchFamily="66" charset="0"/>
              </a:rPr>
              <a:t>Educational Requirements</a:t>
            </a:r>
            <a:r>
              <a:rPr lang="en-US" sz="2400">
                <a:solidFill>
                  <a:srgbClr val="FFFFFF"/>
                </a:solidFill>
                <a:latin typeface="Comic Sans MS" pitchFamily="66" charset="0"/>
              </a:rPr>
              <a:t>: </a:t>
            </a:r>
          </a:p>
          <a:p>
            <a:pPr>
              <a:buFontTx/>
              <a:buNone/>
            </a:pPr>
            <a:r>
              <a:rPr lang="en-US" sz="2400">
                <a:solidFill>
                  <a:srgbClr val="FFFFFF"/>
                </a:solidFill>
                <a:latin typeface="Comic Sans MS" pitchFamily="66" charset="0"/>
              </a:rPr>
              <a:t>Bachelors or Masters </a:t>
            </a:r>
          </a:p>
          <a:p>
            <a:pPr>
              <a:buFontTx/>
              <a:buNone/>
            </a:pPr>
            <a:endParaRPr lang="en-US" sz="2400" u="sng">
              <a:solidFill>
                <a:srgbClr val="FFFFFF"/>
              </a:solidFill>
              <a:latin typeface="Comic Sans MS" pitchFamily="66" charset="0"/>
            </a:endParaRPr>
          </a:p>
          <a:p>
            <a:pPr>
              <a:buFontTx/>
              <a:buNone/>
            </a:pPr>
            <a:r>
              <a:rPr lang="en-US" sz="2400" u="sng">
                <a:solidFill>
                  <a:srgbClr val="FFFFFF"/>
                </a:solidFill>
                <a:latin typeface="Comic Sans MS" pitchFamily="66" charset="0"/>
              </a:rPr>
              <a:t>Salary Range</a:t>
            </a:r>
            <a:r>
              <a:rPr lang="en-US" sz="2400">
                <a:solidFill>
                  <a:srgbClr val="FFFFFF"/>
                </a:solidFill>
                <a:latin typeface="Comic Sans MS" pitchFamily="66" charset="0"/>
              </a:rPr>
              <a:t>: </a:t>
            </a:r>
          </a:p>
          <a:p>
            <a:pPr>
              <a:buFontTx/>
              <a:buNone/>
            </a:pPr>
            <a:r>
              <a:rPr lang="en-US" sz="2400">
                <a:solidFill>
                  <a:srgbClr val="FFFFFF"/>
                </a:solidFill>
                <a:latin typeface="Comic Sans MS" pitchFamily="66" charset="0"/>
              </a:rPr>
              <a:t>$84,600 = median annual salary for a medical dosimetrist with 0-4 years of experience according to U.S. data taken in 2007</a:t>
            </a:r>
          </a:p>
          <a:p>
            <a:pPr>
              <a:buFontTx/>
              <a:buNone/>
            </a:pPr>
            <a:endParaRPr lang="en-US" sz="2400"/>
          </a:p>
        </p:txBody>
      </p:sp>
      <p:pic>
        <p:nvPicPr>
          <p:cNvPr id="29704" name="Picture 8" descr="View Image">
            <a:hlinkClick r:id="rId2"/>
          </p:cNvPr>
          <p:cNvPicPr>
            <a:picLocks noChangeAspect="1" noChangeArrowheads="1"/>
          </p:cNvPicPr>
          <p:nvPr>
            <p:ph sz="half" idx="2"/>
          </p:nvPr>
        </p:nvPicPr>
        <p:blipFill>
          <a:blip r:embed="rId3" cstate="print"/>
          <a:srcRect/>
          <a:stretch>
            <a:fillRect/>
          </a:stretch>
        </p:blipFill>
        <p:spPr>
          <a:xfrm>
            <a:off x="4910138" y="1957388"/>
            <a:ext cx="3514725" cy="3810000"/>
          </a:xfrm>
          <a:noFill/>
          <a:ln>
            <a:solidFill>
              <a:schemeClr val="tx1"/>
            </a:solid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274638"/>
            <a:ext cx="8458200" cy="1401762"/>
          </a:xfrm>
          <a:noFill/>
          <a:ln>
            <a:solidFill>
              <a:srgbClr val="FFFFFF"/>
            </a:solidFill>
          </a:ln>
        </p:spPr>
        <p:txBody>
          <a:bodyPr/>
          <a:lstStyle/>
          <a:p>
            <a:r>
              <a:rPr lang="en-US">
                <a:solidFill>
                  <a:srgbClr val="FFFFFF"/>
                </a:solidFill>
                <a:latin typeface="Comic Sans MS" pitchFamily="66" charset="0"/>
              </a:rPr>
              <a:t>Electrocardiograph (EKG) Technician</a:t>
            </a:r>
            <a:r>
              <a:rPr lang="en-US" sz="4000"/>
              <a:t> </a:t>
            </a:r>
          </a:p>
        </p:txBody>
      </p:sp>
      <p:sp>
        <p:nvSpPr>
          <p:cNvPr id="32771" name="Rectangle 3"/>
          <p:cNvSpPr>
            <a:spLocks noGrp="1" noChangeArrowheads="1"/>
          </p:cNvSpPr>
          <p:nvPr>
            <p:ph type="body" idx="1"/>
          </p:nvPr>
        </p:nvSpPr>
        <p:spPr>
          <a:xfrm>
            <a:off x="457200" y="2057400"/>
            <a:ext cx="8229600" cy="4068763"/>
          </a:xfrm>
        </p:spPr>
        <p:txBody>
          <a:bodyPr/>
          <a:lstStyle/>
          <a:p>
            <a:pPr>
              <a:buFontTx/>
              <a:buNone/>
            </a:pPr>
            <a:r>
              <a:rPr lang="en-US">
                <a:solidFill>
                  <a:srgbClr val="FFFFFF"/>
                </a:solidFill>
                <a:latin typeface="Comic Sans MS" pitchFamily="66" charset="0"/>
              </a:rPr>
              <a:t>				Attaches electrode pads to 			the patient’s chest, arms  				and legs to test the 				electrical action of the 				heart.</a:t>
            </a:r>
          </a:p>
          <a:p>
            <a:pPr>
              <a:buFontTx/>
              <a:buNone/>
            </a:pPr>
            <a:endParaRPr lang="en-US">
              <a:solidFill>
                <a:srgbClr val="FFFFFF"/>
              </a:solidFill>
              <a:latin typeface="Comic Sans MS" pitchFamily="66" charset="0"/>
            </a:endParaRPr>
          </a:p>
          <a:p>
            <a:pPr>
              <a:buFontTx/>
              <a:buNone/>
            </a:pPr>
            <a:r>
              <a:rPr lang="en-US">
                <a:solidFill>
                  <a:srgbClr val="FFFFFF"/>
                </a:solidFill>
                <a:latin typeface="Comic Sans MS" pitchFamily="66" charset="0"/>
              </a:rPr>
              <a:t> </a:t>
            </a:r>
          </a:p>
        </p:txBody>
      </p:sp>
      <p:pic>
        <p:nvPicPr>
          <p:cNvPr id="32773" name="Picture 5" descr="View Image">
            <a:hlinkClick r:id="rId2"/>
          </p:cNvPr>
          <p:cNvPicPr>
            <a:picLocks noChangeAspect="1" noChangeArrowheads="1"/>
          </p:cNvPicPr>
          <p:nvPr/>
        </p:nvPicPr>
        <p:blipFill>
          <a:blip r:embed="rId3" cstate="print"/>
          <a:srcRect/>
          <a:stretch>
            <a:fillRect/>
          </a:stretch>
        </p:blipFill>
        <p:spPr bwMode="auto">
          <a:xfrm>
            <a:off x="609600" y="2209800"/>
            <a:ext cx="2381250" cy="1733550"/>
          </a:xfrm>
          <a:prstGeom prst="rect">
            <a:avLst/>
          </a:prstGeom>
          <a:noFill/>
          <a:ln w="9525">
            <a:solidFill>
              <a:schemeClr val="tx1"/>
            </a:solidFill>
            <a:miter lim="800000"/>
            <a:headEnd/>
            <a:tailEnd/>
          </a:ln>
        </p:spPr>
      </p:pic>
      <p:pic>
        <p:nvPicPr>
          <p:cNvPr id="32775" name="Picture 7" descr="View Image">
            <a:hlinkClick r:id="rId4"/>
          </p:cNvPr>
          <p:cNvPicPr>
            <a:picLocks noChangeAspect="1" noChangeArrowheads="1"/>
          </p:cNvPicPr>
          <p:nvPr/>
        </p:nvPicPr>
        <p:blipFill>
          <a:blip r:embed="rId5" cstate="print"/>
          <a:srcRect/>
          <a:stretch>
            <a:fillRect/>
          </a:stretch>
        </p:blipFill>
        <p:spPr bwMode="auto">
          <a:xfrm>
            <a:off x="5562600" y="4267200"/>
            <a:ext cx="1809750" cy="1762125"/>
          </a:xfrm>
          <a:prstGeom prst="rect">
            <a:avLst/>
          </a:prstGeom>
          <a:noFill/>
          <a:ln w="9525">
            <a:solidFill>
              <a:schemeClr val="tx1"/>
            </a:solid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28600"/>
            <a:ext cx="8229600" cy="1371600"/>
          </a:xfrm>
          <a:noFill/>
          <a:ln>
            <a:solidFill>
              <a:srgbClr val="FFFFFF"/>
            </a:solidFill>
          </a:ln>
        </p:spPr>
        <p:txBody>
          <a:bodyPr/>
          <a:lstStyle/>
          <a:p>
            <a:r>
              <a:rPr lang="en-US">
                <a:solidFill>
                  <a:srgbClr val="FFFFFF"/>
                </a:solidFill>
                <a:latin typeface="Comic Sans MS" pitchFamily="66" charset="0"/>
              </a:rPr>
              <a:t>Electrocardiograph (EKG) Technician</a:t>
            </a:r>
          </a:p>
        </p:txBody>
      </p:sp>
      <p:sp>
        <p:nvSpPr>
          <p:cNvPr id="33795" name="Rectangle 3"/>
          <p:cNvSpPr>
            <a:spLocks noGrp="1" noChangeArrowheads="1"/>
          </p:cNvSpPr>
          <p:nvPr>
            <p:ph type="body" idx="1"/>
          </p:nvPr>
        </p:nvSpPr>
        <p:spPr>
          <a:xfrm>
            <a:off x="457200" y="1905000"/>
            <a:ext cx="8229600" cy="4221163"/>
          </a:xfrm>
        </p:spPr>
        <p:txBody>
          <a:bodyPr/>
          <a:lstStyle/>
          <a:p>
            <a:pPr>
              <a:buFontTx/>
              <a:buNone/>
            </a:pPr>
            <a:r>
              <a:rPr lang="en-US">
                <a:solidFill>
                  <a:srgbClr val="FFFFFF"/>
                </a:solidFill>
                <a:latin typeface="Comic Sans MS" pitchFamily="66" charset="0"/>
              </a:rPr>
              <a:t>			</a:t>
            </a:r>
            <a:r>
              <a:rPr lang="en-US" u="sng">
                <a:solidFill>
                  <a:srgbClr val="FFFFFF"/>
                </a:solidFill>
                <a:latin typeface="Comic Sans MS" pitchFamily="66" charset="0"/>
              </a:rPr>
              <a:t>Educational Requirements</a:t>
            </a:r>
            <a:r>
              <a:rPr lang="en-US">
                <a:solidFill>
                  <a:srgbClr val="FFFFFF"/>
                </a:solidFill>
                <a:latin typeface="Comic Sans MS" pitchFamily="66" charset="0"/>
              </a:rPr>
              <a:t>: </a:t>
            </a:r>
          </a:p>
          <a:p>
            <a:pPr>
              <a:buFontTx/>
              <a:buNone/>
            </a:pPr>
            <a:r>
              <a:rPr lang="en-US">
                <a:solidFill>
                  <a:srgbClr val="FFFFFF"/>
                </a:solidFill>
                <a:latin typeface="Comic Sans MS" pitchFamily="66" charset="0"/>
              </a:rPr>
              <a:t>			1 year certification programs or 		8 -16 weeks on-the-job training</a:t>
            </a:r>
          </a:p>
          <a:p>
            <a:pPr>
              <a:buFontTx/>
              <a:buNone/>
            </a:pPr>
            <a:endParaRPr lang="en-US" u="sng">
              <a:solidFill>
                <a:srgbClr val="FFFFFF"/>
              </a:solidFill>
              <a:latin typeface="Comic Sans MS" pitchFamily="66" charset="0"/>
            </a:endParaRPr>
          </a:p>
          <a:p>
            <a:pPr>
              <a:buFontTx/>
              <a:buNone/>
            </a:pPr>
            <a:r>
              <a:rPr lang="en-US" u="sng">
                <a:solidFill>
                  <a:srgbClr val="FFFFFF"/>
                </a:solidFill>
                <a:latin typeface="Comic Sans MS" pitchFamily="66" charset="0"/>
              </a:rPr>
              <a:t>Salary Range</a:t>
            </a:r>
            <a:r>
              <a:rPr lang="en-US">
                <a:solidFill>
                  <a:srgbClr val="FFFFFF"/>
                </a:solidFill>
                <a:latin typeface="Comic Sans MS" pitchFamily="66" charset="0"/>
              </a:rPr>
              <a:t>: </a:t>
            </a:r>
          </a:p>
          <a:p>
            <a:pPr>
              <a:buFontTx/>
              <a:buNone/>
            </a:pPr>
            <a:r>
              <a:rPr lang="en-US">
                <a:solidFill>
                  <a:srgbClr val="FFFFFF"/>
                </a:solidFill>
                <a:latin typeface="Comic Sans MS" pitchFamily="66" charset="0"/>
              </a:rPr>
              <a:t>$21,700 to $29,800. </a:t>
            </a:r>
          </a:p>
        </p:txBody>
      </p:sp>
      <p:pic>
        <p:nvPicPr>
          <p:cNvPr id="33797" name="Picture 5" descr="View Image">
            <a:hlinkClick r:id="rId2"/>
          </p:cNvPr>
          <p:cNvPicPr>
            <a:picLocks noChangeAspect="1" noChangeArrowheads="1"/>
          </p:cNvPicPr>
          <p:nvPr/>
        </p:nvPicPr>
        <p:blipFill>
          <a:blip r:embed="rId3" cstate="print"/>
          <a:srcRect/>
          <a:stretch>
            <a:fillRect/>
          </a:stretch>
        </p:blipFill>
        <p:spPr bwMode="auto">
          <a:xfrm>
            <a:off x="6477000" y="4572000"/>
            <a:ext cx="1524000" cy="1790700"/>
          </a:xfrm>
          <a:prstGeom prst="rect">
            <a:avLst/>
          </a:prstGeom>
          <a:noFill/>
          <a:ln w="9525">
            <a:solidFill>
              <a:schemeClr val="tx1"/>
            </a:solidFill>
            <a:miter lim="800000"/>
            <a:headEnd/>
            <a:tailEnd/>
          </a:ln>
        </p:spPr>
      </p:pic>
      <p:pic>
        <p:nvPicPr>
          <p:cNvPr id="33799" name="Picture 7" descr="Go to fullsize image">
            <a:hlinkClick r:id="rId4"/>
          </p:cNvPr>
          <p:cNvPicPr>
            <a:picLocks noChangeAspect="1" noChangeArrowheads="1"/>
          </p:cNvPicPr>
          <p:nvPr/>
        </p:nvPicPr>
        <p:blipFill>
          <a:blip r:embed="rId5" cstate="print"/>
          <a:srcRect/>
          <a:stretch>
            <a:fillRect/>
          </a:stretch>
        </p:blipFill>
        <p:spPr bwMode="auto">
          <a:xfrm>
            <a:off x="1143000" y="1981200"/>
            <a:ext cx="914400" cy="1524000"/>
          </a:xfrm>
          <a:prstGeom prst="rect">
            <a:avLst/>
          </a:prstGeom>
          <a:noFill/>
          <a:ln w="9525">
            <a:solidFill>
              <a:schemeClr val="tx1"/>
            </a:solid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28600"/>
            <a:ext cx="8229600" cy="1600200"/>
          </a:xfrm>
          <a:noFill/>
          <a:ln>
            <a:solidFill>
              <a:srgbClr val="FFFFFF"/>
            </a:solidFill>
          </a:ln>
        </p:spPr>
        <p:txBody>
          <a:bodyPr/>
          <a:lstStyle/>
          <a:p>
            <a:r>
              <a:rPr lang="en-US">
                <a:solidFill>
                  <a:srgbClr val="FFFFFF"/>
                </a:solidFill>
                <a:latin typeface="Comic Sans MS" pitchFamily="66" charset="0"/>
              </a:rPr>
              <a:t/>
            </a:r>
            <a:br>
              <a:rPr lang="en-US">
                <a:solidFill>
                  <a:srgbClr val="FFFFFF"/>
                </a:solidFill>
                <a:latin typeface="Comic Sans MS" pitchFamily="66" charset="0"/>
              </a:rPr>
            </a:br>
            <a:r>
              <a:rPr lang="en-US">
                <a:solidFill>
                  <a:srgbClr val="FFFFFF"/>
                </a:solidFill>
                <a:latin typeface="Comic Sans MS" pitchFamily="66" charset="0"/>
              </a:rPr>
              <a:t>Echocardiograph Technician</a:t>
            </a:r>
            <a:br>
              <a:rPr lang="en-US">
                <a:solidFill>
                  <a:srgbClr val="FFFFFF"/>
                </a:solidFill>
                <a:latin typeface="Comic Sans MS" pitchFamily="66" charset="0"/>
              </a:rPr>
            </a:br>
            <a:r>
              <a:rPr lang="en-US" sz="2400">
                <a:solidFill>
                  <a:srgbClr val="FFFFFF"/>
                </a:solidFill>
                <a:latin typeface="Comic Sans MS" pitchFamily="66" charset="0"/>
              </a:rPr>
              <a:t>(also called Cardiac Sonographers)</a:t>
            </a:r>
            <a:r>
              <a:rPr lang="en-US" sz="2800">
                <a:solidFill>
                  <a:srgbClr val="FFFFFF"/>
                </a:solidFill>
                <a:latin typeface="Comic Sans MS" pitchFamily="66" charset="0"/>
              </a:rPr>
              <a:t> </a:t>
            </a:r>
            <a:br>
              <a:rPr lang="en-US" sz="2800">
                <a:solidFill>
                  <a:srgbClr val="FFFFFF"/>
                </a:solidFill>
                <a:latin typeface="Comic Sans MS" pitchFamily="66" charset="0"/>
              </a:rPr>
            </a:br>
            <a:endParaRPr lang="en-US" sz="2800">
              <a:solidFill>
                <a:srgbClr val="FFFFFF"/>
              </a:solidFill>
              <a:latin typeface="Comic Sans MS" pitchFamily="66" charset="0"/>
            </a:endParaRPr>
          </a:p>
        </p:txBody>
      </p:sp>
      <p:sp>
        <p:nvSpPr>
          <p:cNvPr id="34819" name="Rectangle 3"/>
          <p:cNvSpPr>
            <a:spLocks noGrp="1" noChangeArrowheads="1"/>
          </p:cNvSpPr>
          <p:nvPr>
            <p:ph type="body" idx="1"/>
          </p:nvPr>
        </p:nvSpPr>
        <p:spPr>
          <a:xfrm>
            <a:off x="457200" y="1981200"/>
            <a:ext cx="8229600" cy="4144963"/>
          </a:xfrm>
        </p:spPr>
        <p:txBody>
          <a:bodyPr/>
          <a:lstStyle/>
          <a:p>
            <a:pPr>
              <a:buFontTx/>
              <a:buNone/>
            </a:pPr>
            <a:endParaRPr lang="en-US" sz="2400">
              <a:solidFill>
                <a:srgbClr val="FFFFFF"/>
              </a:solidFill>
              <a:latin typeface="Comic Sans MS" pitchFamily="66" charset="0"/>
            </a:endParaRPr>
          </a:p>
          <a:p>
            <a:pPr>
              <a:buFontTx/>
              <a:buNone/>
            </a:pPr>
            <a:r>
              <a:rPr lang="en-US" sz="2400">
                <a:solidFill>
                  <a:srgbClr val="FFFFFF"/>
                </a:solidFill>
                <a:latin typeface="Comic Sans MS" pitchFamily="66" charset="0"/>
              </a:rPr>
              <a:t>Obtain two-dimensional</a:t>
            </a:r>
          </a:p>
          <a:p>
            <a:pPr>
              <a:buFontTx/>
              <a:buNone/>
            </a:pPr>
            <a:r>
              <a:rPr lang="en-US" sz="2400" u="sng">
                <a:solidFill>
                  <a:srgbClr val="FFFFFF"/>
                </a:solidFill>
                <a:latin typeface="Comic Sans MS" pitchFamily="66" charset="0"/>
              </a:rPr>
              <a:t>images of the heart</a:t>
            </a:r>
            <a:r>
              <a:rPr lang="en-US" sz="2400">
                <a:solidFill>
                  <a:srgbClr val="FFFFFF"/>
                </a:solidFill>
                <a:latin typeface="Comic Sans MS" pitchFamily="66" charset="0"/>
              </a:rPr>
              <a:t>, and</a:t>
            </a:r>
          </a:p>
          <a:p>
            <a:pPr>
              <a:buFontTx/>
              <a:buNone/>
            </a:pPr>
            <a:r>
              <a:rPr lang="en-US" sz="2400">
                <a:solidFill>
                  <a:srgbClr val="FFFFFF"/>
                </a:solidFill>
                <a:latin typeface="Comic Sans MS" pitchFamily="66" charset="0"/>
              </a:rPr>
              <a:t>measure </a:t>
            </a:r>
            <a:r>
              <a:rPr lang="en-US" sz="2400" u="sng">
                <a:solidFill>
                  <a:srgbClr val="FFFFFF"/>
                </a:solidFill>
                <a:latin typeface="Comic Sans MS" pitchFamily="66" charset="0"/>
              </a:rPr>
              <a:t>blood flow velocities</a:t>
            </a:r>
            <a:r>
              <a:rPr lang="en-US" sz="2400">
                <a:solidFill>
                  <a:srgbClr val="FFFFFF"/>
                </a:solidFill>
                <a:latin typeface="Comic Sans MS" pitchFamily="66" charset="0"/>
              </a:rPr>
              <a:t> </a:t>
            </a:r>
          </a:p>
          <a:p>
            <a:pPr>
              <a:buFontTx/>
              <a:buNone/>
            </a:pPr>
            <a:r>
              <a:rPr lang="en-US" sz="2400">
                <a:solidFill>
                  <a:srgbClr val="FFFFFF"/>
                </a:solidFill>
                <a:latin typeface="Comic Sans MS" pitchFamily="66" charset="0"/>
              </a:rPr>
              <a:t>within the chambers of </a:t>
            </a:r>
          </a:p>
          <a:p>
            <a:pPr>
              <a:buFontTx/>
              <a:buNone/>
            </a:pPr>
            <a:r>
              <a:rPr lang="en-US" sz="2400">
                <a:solidFill>
                  <a:srgbClr val="FFFFFF"/>
                </a:solidFill>
                <a:latin typeface="Comic Sans MS" pitchFamily="66" charset="0"/>
              </a:rPr>
              <a:t>the heart with special</a:t>
            </a:r>
          </a:p>
          <a:p>
            <a:pPr>
              <a:buFontTx/>
              <a:buNone/>
            </a:pPr>
            <a:r>
              <a:rPr lang="en-US" sz="2400">
                <a:solidFill>
                  <a:srgbClr val="FFFFFF"/>
                </a:solidFill>
                <a:latin typeface="Comic Sans MS" pitchFamily="66" charset="0"/>
              </a:rPr>
              <a:t>equipment to direct high </a:t>
            </a:r>
          </a:p>
          <a:p>
            <a:pPr>
              <a:buFontTx/>
              <a:buNone/>
            </a:pPr>
            <a:r>
              <a:rPr lang="en-US" sz="2400">
                <a:solidFill>
                  <a:srgbClr val="FFFFFF"/>
                </a:solidFill>
                <a:latin typeface="Comic Sans MS" pitchFamily="66" charset="0"/>
              </a:rPr>
              <a:t>frequency sound</a:t>
            </a:r>
          </a:p>
          <a:p>
            <a:pPr>
              <a:buFontTx/>
              <a:buNone/>
            </a:pPr>
            <a:r>
              <a:rPr lang="en-US" sz="2400">
                <a:solidFill>
                  <a:srgbClr val="FFFFFF"/>
                </a:solidFill>
                <a:latin typeface="Comic Sans MS" pitchFamily="66" charset="0"/>
              </a:rPr>
              <a:t>waves into areas of the patient’s body.</a:t>
            </a:r>
            <a:r>
              <a:rPr lang="en-US" sz="2800">
                <a:latin typeface="Comic Sans MS" pitchFamily="66" charset="0"/>
              </a:rPr>
              <a:t> </a:t>
            </a:r>
          </a:p>
        </p:txBody>
      </p:sp>
      <p:pic>
        <p:nvPicPr>
          <p:cNvPr id="34825" name="Picture 9" descr="View Image">
            <a:hlinkClick r:id="rId2"/>
          </p:cNvPr>
          <p:cNvPicPr>
            <a:picLocks noChangeAspect="1" noChangeArrowheads="1"/>
          </p:cNvPicPr>
          <p:nvPr/>
        </p:nvPicPr>
        <p:blipFill>
          <a:blip r:embed="rId3" cstate="print"/>
          <a:srcRect/>
          <a:stretch>
            <a:fillRect/>
          </a:stretch>
        </p:blipFill>
        <p:spPr bwMode="auto">
          <a:xfrm>
            <a:off x="5410200" y="2286000"/>
            <a:ext cx="2971800" cy="2971800"/>
          </a:xfrm>
          <a:prstGeom prst="rect">
            <a:avLst/>
          </a:prstGeom>
          <a:noFill/>
          <a:ln w="9525">
            <a:solidFill>
              <a:schemeClr val="tx1"/>
            </a:solidFill>
            <a:miter lim="800000"/>
            <a:headEnd/>
            <a:tailEnd/>
          </a:ln>
        </p:spPr>
      </p:pic>
      <p:sp>
        <p:nvSpPr>
          <p:cNvPr id="34826" name="Text Box 10"/>
          <p:cNvSpPr txBox="1">
            <a:spLocks noChangeArrowheads="1"/>
          </p:cNvSpPr>
          <p:nvPr/>
        </p:nvSpPr>
        <p:spPr bwMode="auto">
          <a:xfrm>
            <a:off x="1012825" y="5478463"/>
            <a:ext cx="1577975" cy="366712"/>
          </a:xfrm>
          <a:prstGeom prst="rect">
            <a:avLst/>
          </a:prstGeom>
          <a:noFill/>
          <a:ln w="9525">
            <a:noFill/>
            <a:miter lim="800000"/>
            <a:headEnd/>
            <a:tailEnd/>
          </a:ln>
          <a:effectLst/>
        </p:spPr>
        <p:txBody>
          <a:bodyPr>
            <a:spAutoFit/>
          </a:bodyPr>
          <a:lstStyle/>
          <a:p>
            <a:pPr algn="l">
              <a:spcBef>
                <a:spcPct val="50000"/>
              </a:spcBef>
            </a:pPr>
            <a:endParaRPr lang="en-US"/>
          </a:p>
        </p:txBody>
      </p:sp>
      <p:sp>
        <p:nvSpPr>
          <p:cNvPr id="34827" name="Text Box 11"/>
          <p:cNvSpPr txBox="1">
            <a:spLocks noChangeArrowheads="1"/>
          </p:cNvSpPr>
          <p:nvPr/>
        </p:nvSpPr>
        <p:spPr bwMode="auto">
          <a:xfrm>
            <a:off x="914400" y="2133600"/>
            <a:ext cx="1066800" cy="366713"/>
          </a:xfrm>
          <a:prstGeom prst="rect">
            <a:avLst/>
          </a:prstGeom>
          <a:noFill/>
          <a:ln w="9525">
            <a:noFill/>
            <a:miter lim="800000"/>
            <a:headEnd/>
            <a:tailEnd/>
          </a:ln>
          <a:effectLst/>
        </p:spPr>
        <p:txBody>
          <a:bodyPr>
            <a:spAutoFit/>
          </a:bodyPr>
          <a:lstStyle/>
          <a:p>
            <a:pPr algn="l">
              <a:spcBef>
                <a:spcPct val="50000"/>
              </a:spcBef>
            </a:pP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ChangeArrowheads="1"/>
          </p:cNvSpPr>
          <p:nvPr>
            <p:ph type="title"/>
          </p:nvPr>
        </p:nvSpPr>
        <p:spPr>
          <a:xfrm>
            <a:off x="533400" y="274638"/>
            <a:ext cx="8153400" cy="1554162"/>
          </a:xfrm>
          <a:noFill/>
          <a:ln>
            <a:solidFill>
              <a:srgbClr val="FFFFFF"/>
            </a:solidFill>
          </a:ln>
        </p:spPr>
        <p:txBody>
          <a:bodyPr/>
          <a:lstStyle/>
          <a:p>
            <a:r>
              <a:rPr lang="en-US">
                <a:solidFill>
                  <a:srgbClr val="FFFFFF"/>
                </a:solidFill>
                <a:latin typeface="Comic Sans MS" pitchFamily="66" charset="0"/>
              </a:rPr>
              <a:t>Echocardiograph Technician</a:t>
            </a:r>
            <a:br>
              <a:rPr lang="en-US">
                <a:solidFill>
                  <a:srgbClr val="FFFFFF"/>
                </a:solidFill>
                <a:latin typeface="Comic Sans MS" pitchFamily="66" charset="0"/>
              </a:rPr>
            </a:br>
            <a:r>
              <a:rPr lang="en-US" sz="2400">
                <a:solidFill>
                  <a:srgbClr val="FFFFFF"/>
                </a:solidFill>
                <a:latin typeface="Comic Sans MS" pitchFamily="66" charset="0"/>
              </a:rPr>
              <a:t>(also called Cardiac Sonographers)</a:t>
            </a:r>
            <a:r>
              <a:rPr lang="en-US" sz="2800">
                <a:solidFill>
                  <a:srgbClr val="FFFFFF"/>
                </a:solidFill>
                <a:latin typeface="Comic Sans MS" pitchFamily="66" charset="0"/>
              </a:rPr>
              <a:t> </a:t>
            </a:r>
            <a:br>
              <a:rPr lang="en-US" sz="2800">
                <a:solidFill>
                  <a:srgbClr val="FFFFFF"/>
                </a:solidFill>
                <a:latin typeface="Comic Sans MS" pitchFamily="66" charset="0"/>
              </a:rPr>
            </a:br>
            <a:endParaRPr lang="en-US" sz="2800">
              <a:solidFill>
                <a:srgbClr val="FFFFFF"/>
              </a:solidFill>
              <a:latin typeface="Comic Sans MS" pitchFamily="66" charset="0"/>
            </a:endParaRPr>
          </a:p>
        </p:txBody>
      </p:sp>
      <p:sp>
        <p:nvSpPr>
          <p:cNvPr id="35847" name="Rectangle 7"/>
          <p:cNvSpPr>
            <a:spLocks noGrp="1" noChangeArrowheads="1"/>
          </p:cNvSpPr>
          <p:nvPr>
            <p:ph idx="1"/>
          </p:nvPr>
        </p:nvSpPr>
        <p:spPr>
          <a:xfrm>
            <a:off x="457200" y="2209800"/>
            <a:ext cx="8229600" cy="3916363"/>
          </a:xfrm>
        </p:spPr>
        <p:txBody>
          <a:bodyPr/>
          <a:lstStyle/>
          <a:p>
            <a:pPr>
              <a:buFontTx/>
              <a:buNone/>
            </a:pPr>
            <a:r>
              <a:rPr lang="en-US" u="sng">
                <a:solidFill>
                  <a:srgbClr val="FFFFFF"/>
                </a:solidFill>
                <a:latin typeface="Comic Sans MS" pitchFamily="66" charset="0"/>
              </a:rPr>
              <a:t>Educational Requirements</a:t>
            </a:r>
            <a:r>
              <a:rPr lang="en-US">
                <a:solidFill>
                  <a:srgbClr val="FFFFFF"/>
                </a:solidFill>
                <a:latin typeface="Comic Sans MS" pitchFamily="66" charset="0"/>
              </a:rPr>
              <a:t>: </a:t>
            </a:r>
          </a:p>
          <a:p>
            <a:pPr>
              <a:buFontTx/>
              <a:buNone/>
            </a:pPr>
            <a:r>
              <a:rPr lang="en-US">
                <a:solidFill>
                  <a:srgbClr val="FFFFFF"/>
                </a:solidFill>
                <a:latin typeface="Comic Sans MS" pitchFamily="66" charset="0"/>
              </a:rPr>
              <a:t>Associates Degree</a:t>
            </a:r>
          </a:p>
          <a:p>
            <a:pPr>
              <a:buFontTx/>
              <a:buNone/>
            </a:pPr>
            <a:endParaRPr lang="en-US" u="sng">
              <a:solidFill>
                <a:srgbClr val="FFFFFF"/>
              </a:solidFill>
              <a:latin typeface="Comic Sans MS" pitchFamily="66" charset="0"/>
            </a:endParaRPr>
          </a:p>
          <a:p>
            <a:pPr>
              <a:buFontTx/>
              <a:buNone/>
            </a:pPr>
            <a:r>
              <a:rPr lang="en-US">
                <a:solidFill>
                  <a:srgbClr val="FFFFFF"/>
                </a:solidFill>
                <a:latin typeface="Comic Sans MS" pitchFamily="66" charset="0"/>
              </a:rPr>
              <a:t>					</a:t>
            </a:r>
            <a:r>
              <a:rPr lang="en-US" u="sng">
                <a:solidFill>
                  <a:srgbClr val="FFFFFF"/>
                </a:solidFill>
                <a:latin typeface="Comic Sans MS" pitchFamily="66" charset="0"/>
              </a:rPr>
              <a:t>Salary Range</a:t>
            </a:r>
            <a:r>
              <a:rPr lang="en-US">
                <a:solidFill>
                  <a:srgbClr val="FFFFFF"/>
                </a:solidFill>
                <a:latin typeface="Comic Sans MS" pitchFamily="66" charset="0"/>
              </a:rPr>
              <a:t>: </a:t>
            </a:r>
          </a:p>
          <a:p>
            <a:pPr>
              <a:buFontTx/>
              <a:buNone/>
            </a:pPr>
            <a:r>
              <a:rPr lang="en-US">
                <a:solidFill>
                  <a:srgbClr val="FFFFFF"/>
                </a:solidFill>
                <a:latin typeface="Comic Sans MS" pitchFamily="66" charset="0"/>
              </a:rPr>
              <a:t>					$40,000 - $75,000</a:t>
            </a:r>
          </a:p>
        </p:txBody>
      </p:sp>
      <p:pic>
        <p:nvPicPr>
          <p:cNvPr id="35849" name="Picture 9" descr="DiagnosticMedicalSonographer"/>
          <p:cNvPicPr>
            <a:picLocks noChangeAspect="1" noChangeArrowheads="1"/>
          </p:cNvPicPr>
          <p:nvPr/>
        </p:nvPicPr>
        <p:blipFill>
          <a:blip r:embed="rId2" cstate="print"/>
          <a:srcRect/>
          <a:stretch>
            <a:fillRect/>
          </a:stretch>
        </p:blipFill>
        <p:spPr bwMode="auto">
          <a:xfrm>
            <a:off x="838200" y="3886200"/>
            <a:ext cx="2743200" cy="2286000"/>
          </a:xfrm>
          <a:prstGeom prst="rect">
            <a:avLst/>
          </a:prstGeom>
          <a:noFill/>
          <a:ln w="9525">
            <a:solidFill>
              <a:schemeClr val="tx1"/>
            </a:solid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a:solidFill>
              <a:srgbClr val="FFFFFF"/>
            </a:solidFill>
          </a:ln>
        </p:spPr>
        <p:txBody>
          <a:bodyPr/>
          <a:lstStyle/>
          <a:p>
            <a:r>
              <a:rPr lang="en-US" sz="4000">
                <a:solidFill>
                  <a:srgbClr val="FFFFFF"/>
                </a:solidFill>
                <a:latin typeface="Comic Sans MS" pitchFamily="66" charset="0"/>
              </a:rPr>
              <a:t/>
            </a:r>
            <a:br>
              <a:rPr lang="en-US" sz="4000">
                <a:solidFill>
                  <a:srgbClr val="FFFFFF"/>
                </a:solidFill>
                <a:latin typeface="Comic Sans MS" pitchFamily="66" charset="0"/>
              </a:rPr>
            </a:br>
            <a:r>
              <a:rPr lang="en-US" sz="4000">
                <a:solidFill>
                  <a:srgbClr val="FFFFFF"/>
                </a:solidFill>
                <a:latin typeface="Comic Sans MS" pitchFamily="66" charset="0"/>
              </a:rPr>
              <a:t>Electroencephalograph Technician (EEG)</a:t>
            </a:r>
            <a:br>
              <a:rPr lang="en-US" sz="4000">
                <a:solidFill>
                  <a:srgbClr val="FFFFFF"/>
                </a:solidFill>
                <a:latin typeface="Comic Sans MS" pitchFamily="66" charset="0"/>
              </a:rPr>
            </a:br>
            <a:endParaRPr lang="en-US" sz="4000">
              <a:solidFill>
                <a:srgbClr val="FFFFFF"/>
              </a:solidFill>
              <a:latin typeface="Comic Sans MS" pitchFamily="66" charset="0"/>
            </a:endParaRPr>
          </a:p>
        </p:txBody>
      </p:sp>
      <p:sp>
        <p:nvSpPr>
          <p:cNvPr id="37896" name="Rectangle 8"/>
          <p:cNvSpPr>
            <a:spLocks noGrp="1" noChangeArrowheads="1"/>
          </p:cNvSpPr>
          <p:nvPr>
            <p:ph sz="half" idx="1"/>
          </p:nvPr>
        </p:nvSpPr>
        <p:spPr>
          <a:xfrm>
            <a:off x="457200" y="1600200"/>
            <a:ext cx="4800600" cy="4800600"/>
          </a:xfrm>
        </p:spPr>
        <p:txBody>
          <a:bodyPr/>
          <a:lstStyle/>
          <a:p>
            <a:pPr>
              <a:buFontTx/>
              <a:buNone/>
            </a:pPr>
            <a:r>
              <a:rPr lang="en-US" sz="2400">
                <a:solidFill>
                  <a:srgbClr val="FFFFFF"/>
                </a:solidFill>
                <a:latin typeface="Comic Sans MS" pitchFamily="66" charset="0"/>
              </a:rPr>
              <a:t>An electroencephalogragh</a:t>
            </a:r>
          </a:p>
          <a:p>
            <a:pPr>
              <a:buFontTx/>
              <a:buNone/>
            </a:pPr>
            <a:r>
              <a:rPr lang="en-US" sz="2400">
                <a:solidFill>
                  <a:srgbClr val="FFFFFF"/>
                </a:solidFill>
                <a:latin typeface="Comic Sans MS" pitchFamily="66" charset="0"/>
              </a:rPr>
              <a:t>is the recording of</a:t>
            </a:r>
          </a:p>
          <a:p>
            <a:pPr>
              <a:buFontTx/>
              <a:buNone/>
            </a:pPr>
            <a:r>
              <a:rPr lang="en-US" sz="2400" u="sng">
                <a:solidFill>
                  <a:srgbClr val="FFFFFF"/>
                </a:solidFill>
                <a:latin typeface="Comic Sans MS" pitchFamily="66" charset="0"/>
              </a:rPr>
              <a:t>electrical activity</a:t>
            </a:r>
            <a:r>
              <a:rPr lang="en-US" sz="2400">
                <a:solidFill>
                  <a:srgbClr val="FFFFFF"/>
                </a:solidFill>
                <a:latin typeface="Comic Sans MS" pitchFamily="66" charset="0"/>
              </a:rPr>
              <a:t> along</a:t>
            </a:r>
          </a:p>
          <a:p>
            <a:pPr>
              <a:buFontTx/>
              <a:buNone/>
            </a:pPr>
            <a:r>
              <a:rPr lang="en-US" sz="2400">
                <a:solidFill>
                  <a:srgbClr val="FFFFFF"/>
                </a:solidFill>
                <a:latin typeface="Comic Sans MS" pitchFamily="66" charset="0"/>
              </a:rPr>
              <a:t>the scalp produced by the</a:t>
            </a:r>
          </a:p>
          <a:p>
            <a:pPr>
              <a:buFontTx/>
              <a:buNone/>
            </a:pPr>
            <a:r>
              <a:rPr lang="en-US" sz="2400">
                <a:solidFill>
                  <a:srgbClr val="FFFFFF"/>
                </a:solidFill>
                <a:latin typeface="Comic Sans MS" pitchFamily="66" charset="0"/>
              </a:rPr>
              <a:t>firing of neurons within</a:t>
            </a:r>
          </a:p>
          <a:p>
            <a:pPr>
              <a:buFontTx/>
              <a:buNone/>
            </a:pPr>
            <a:r>
              <a:rPr lang="en-US" sz="2400">
                <a:solidFill>
                  <a:srgbClr val="FFFFFF"/>
                </a:solidFill>
                <a:latin typeface="Comic Sans MS" pitchFamily="66" charset="0"/>
              </a:rPr>
              <a:t>the </a:t>
            </a:r>
            <a:r>
              <a:rPr lang="en-US" sz="2400" u="sng">
                <a:solidFill>
                  <a:srgbClr val="FFFFFF"/>
                </a:solidFill>
                <a:latin typeface="Comic Sans MS" pitchFamily="66" charset="0"/>
              </a:rPr>
              <a:t>brain.</a:t>
            </a:r>
            <a:r>
              <a:rPr lang="en-US" sz="2400">
                <a:solidFill>
                  <a:srgbClr val="FFFFFF"/>
                </a:solidFill>
                <a:latin typeface="Comic Sans MS" pitchFamily="66" charset="0"/>
              </a:rPr>
              <a:t> </a:t>
            </a:r>
          </a:p>
          <a:p>
            <a:pPr>
              <a:buFontTx/>
              <a:buNone/>
            </a:pPr>
            <a:endParaRPr lang="en-US" sz="2400">
              <a:solidFill>
                <a:srgbClr val="FFFFFF"/>
              </a:solidFill>
              <a:latin typeface="Comic Sans MS" pitchFamily="66" charset="0"/>
            </a:endParaRPr>
          </a:p>
          <a:p>
            <a:pPr>
              <a:buFontTx/>
              <a:buNone/>
            </a:pPr>
            <a:r>
              <a:rPr lang="en-US" sz="2000">
                <a:solidFill>
                  <a:srgbClr val="FFFFFF"/>
                </a:solidFill>
                <a:latin typeface="Comic Sans MS" pitchFamily="66" charset="0"/>
              </a:rPr>
              <a:t>The EEG technician attaches</a:t>
            </a:r>
          </a:p>
          <a:p>
            <a:pPr>
              <a:buFontTx/>
              <a:buNone/>
            </a:pPr>
            <a:r>
              <a:rPr lang="en-US" sz="2000">
                <a:solidFill>
                  <a:srgbClr val="FFFFFF"/>
                </a:solidFill>
                <a:latin typeface="Comic Sans MS" pitchFamily="66" charset="0"/>
              </a:rPr>
              <a:t>electrodes to the patients head,</a:t>
            </a:r>
          </a:p>
          <a:p>
            <a:pPr>
              <a:buFontTx/>
              <a:buNone/>
            </a:pPr>
            <a:r>
              <a:rPr lang="en-US" sz="2000">
                <a:solidFill>
                  <a:srgbClr val="FFFFFF"/>
                </a:solidFill>
                <a:latin typeface="Comic Sans MS" pitchFamily="66" charset="0"/>
              </a:rPr>
              <a:t>operates specialized equipment and</a:t>
            </a:r>
          </a:p>
          <a:p>
            <a:pPr>
              <a:buFontTx/>
              <a:buNone/>
            </a:pPr>
            <a:r>
              <a:rPr lang="en-US" sz="2000">
                <a:solidFill>
                  <a:srgbClr val="FFFFFF"/>
                </a:solidFill>
                <a:latin typeface="Comic Sans MS" pitchFamily="66" charset="0"/>
              </a:rPr>
              <a:t>assures quality results are obtained. </a:t>
            </a:r>
          </a:p>
        </p:txBody>
      </p:sp>
      <p:pic>
        <p:nvPicPr>
          <p:cNvPr id="37897" name="Picture 9" descr="View Image">
            <a:hlinkClick r:id="rId2"/>
          </p:cNvPr>
          <p:cNvPicPr>
            <a:picLocks noChangeAspect="1" noChangeArrowheads="1"/>
          </p:cNvPicPr>
          <p:nvPr>
            <p:ph sz="half" idx="2"/>
          </p:nvPr>
        </p:nvPicPr>
        <p:blipFill>
          <a:blip r:embed="rId3" cstate="print"/>
          <a:srcRect/>
          <a:stretch>
            <a:fillRect/>
          </a:stretch>
        </p:blipFill>
        <p:spPr>
          <a:xfrm>
            <a:off x="5562600" y="2057400"/>
            <a:ext cx="2514600" cy="2581275"/>
          </a:xfrm>
          <a:noFill/>
          <a:ln w="57150">
            <a:solidFill>
              <a:srgbClr val="FFFFFF"/>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a:ln>
            <a:solidFill>
              <a:srgbClr val="FFFFFF"/>
            </a:solidFill>
          </a:ln>
        </p:spPr>
        <p:txBody>
          <a:bodyPr/>
          <a:lstStyle/>
          <a:p>
            <a:r>
              <a:rPr lang="en-US" sz="3600">
                <a:solidFill>
                  <a:srgbClr val="FFFFFF"/>
                </a:solidFill>
                <a:latin typeface="Comic Sans MS" pitchFamily="66" charset="0"/>
              </a:rPr>
              <a:t/>
            </a:r>
            <a:br>
              <a:rPr lang="en-US" sz="3600">
                <a:solidFill>
                  <a:srgbClr val="FFFFFF"/>
                </a:solidFill>
                <a:latin typeface="Comic Sans MS" pitchFamily="66" charset="0"/>
              </a:rPr>
            </a:br>
            <a:r>
              <a:rPr lang="en-US" sz="3600">
                <a:solidFill>
                  <a:srgbClr val="FFFFFF"/>
                </a:solidFill>
                <a:latin typeface="Comic Sans MS" pitchFamily="66" charset="0"/>
              </a:rPr>
              <a:t>Careers in Medical Imaging</a:t>
            </a:r>
            <a:r>
              <a:rPr lang="en-US" sz="3200">
                <a:solidFill>
                  <a:srgbClr val="FFFFFF"/>
                </a:solidFill>
                <a:latin typeface="Comic Sans MS" pitchFamily="66" charset="0"/>
              </a:rPr>
              <a:t> </a:t>
            </a:r>
            <a:br>
              <a:rPr lang="en-US" sz="3200">
                <a:solidFill>
                  <a:srgbClr val="FFFFFF"/>
                </a:solidFill>
                <a:latin typeface="Comic Sans MS" pitchFamily="66" charset="0"/>
              </a:rPr>
            </a:br>
            <a:endParaRPr lang="en-US" sz="3200">
              <a:solidFill>
                <a:srgbClr val="FFFFFF"/>
              </a:solidFill>
              <a:latin typeface="Comic Sans MS" pitchFamily="66" charset="0"/>
            </a:endParaRPr>
          </a:p>
        </p:txBody>
      </p:sp>
      <p:sp>
        <p:nvSpPr>
          <p:cNvPr id="3075" name="Rectangle 3"/>
          <p:cNvSpPr>
            <a:spLocks noGrp="1" noChangeArrowheads="1"/>
          </p:cNvSpPr>
          <p:nvPr>
            <p:ph type="body" idx="1"/>
          </p:nvPr>
        </p:nvSpPr>
        <p:spPr/>
        <p:txBody>
          <a:bodyPr/>
          <a:lstStyle/>
          <a:p>
            <a:pPr>
              <a:buFontTx/>
              <a:buNone/>
            </a:pPr>
            <a:r>
              <a:rPr lang="en-US">
                <a:solidFill>
                  <a:srgbClr val="FFFFFF"/>
                </a:solidFill>
                <a:latin typeface="Comic Sans MS" pitchFamily="66" charset="0"/>
              </a:rPr>
              <a:t>In the field of medical imaging the</a:t>
            </a:r>
          </a:p>
          <a:p>
            <a:pPr>
              <a:buFontTx/>
              <a:buNone/>
            </a:pPr>
            <a:r>
              <a:rPr lang="en-US">
                <a:solidFill>
                  <a:srgbClr val="FFFFFF"/>
                </a:solidFill>
                <a:latin typeface="Comic Sans MS" pitchFamily="66" charset="0"/>
              </a:rPr>
              <a:t>major careers are: </a:t>
            </a:r>
          </a:p>
          <a:p>
            <a:pPr>
              <a:buFontTx/>
              <a:buNone/>
            </a:pPr>
            <a:endParaRPr lang="en-US" sz="1800">
              <a:solidFill>
                <a:srgbClr val="FFFFFF"/>
              </a:solidFill>
              <a:latin typeface="Comic Sans MS" pitchFamily="66" charset="0"/>
            </a:endParaRPr>
          </a:p>
          <a:p>
            <a:pPr>
              <a:buFontTx/>
              <a:buNone/>
            </a:pPr>
            <a:r>
              <a:rPr lang="en-US">
                <a:solidFill>
                  <a:srgbClr val="FFFFFF"/>
                </a:solidFill>
                <a:latin typeface="Comic Sans MS" pitchFamily="66" charset="0"/>
              </a:rPr>
              <a:t>			  Radiologist</a:t>
            </a:r>
          </a:p>
          <a:p>
            <a:pPr>
              <a:buFontTx/>
              <a:buNone/>
            </a:pPr>
            <a:r>
              <a:rPr lang="en-US">
                <a:solidFill>
                  <a:srgbClr val="FFFFFF"/>
                </a:solidFill>
                <a:latin typeface="Comic Sans MS" pitchFamily="66" charset="0"/>
              </a:rPr>
              <a:t>			  Radiologic Technologist</a:t>
            </a:r>
          </a:p>
          <a:p>
            <a:pPr>
              <a:buFontTx/>
              <a:buNone/>
            </a:pPr>
            <a:r>
              <a:rPr lang="en-US">
                <a:solidFill>
                  <a:srgbClr val="FFFFFF"/>
                </a:solidFill>
                <a:latin typeface="Comic Sans MS" pitchFamily="66" charset="0"/>
              </a:rPr>
              <a:t>			  Nuclear Medicine Technologist</a:t>
            </a:r>
          </a:p>
          <a:p>
            <a:pPr>
              <a:buFontTx/>
              <a:buNone/>
            </a:pPr>
            <a:r>
              <a:rPr lang="en-US">
                <a:solidFill>
                  <a:srgbClr val="FFFFFF"/>
                </a:solidFill>
                <a:latin typeface="Comic Sans MS" pitchFamily="66" charset="0"/>
              </a:rPr>
              <a:t>			  Ultrasound Technologist </a:t>
            </a:r>
          </a:p>
          <a:p>
            <a:pPr>
              <a:buFontTx/>
              <a:buNone/>
            </a:pPr>
            <a:endParaRPr lang="en-US">
              <a:solidFill>
                <a:srgbClr val="FFFFFF"/>
              </a:solidFill>
              <a:latin typeface="Comic Sans MS" pitchFamily="66" charset="0"/>
            </a:endParaRPr>
          </a:p>
          <a:p>
            <a:pPr>
              <a:buFontTx/>
              <a:buNone/>
            </a:pPr>
            <a:endParaRPr lang="en-US"/>
          </a:p>
        </p:txBody>
      </p:sp>
      <p:pic>
        <p:nvPicPr>
          <p:cNvPr id="3077" name="Picture 5" descr="guitar06"/>
          <p:cNvPicPr>
            <a:picLocks noChangeAspect="1" noChangeArrowheads="1"/>
          </p:cNvPicPr>
          <p:nvPr/>
        </p:nvPicPr>
        <p:blipFill>
          <a:blip r:embed="rId2" cstate="print"/>
          <a:srcRect/>
          <a:stretch>
            <a:fillRect/>
          </a:stretch>
        </p:blipFill>
        <p:spPr bwMode="auto">
          <a:xfrm>
            <a:off x="685800" y="3352800"/>
            <a:ext cx="1530350" cy="17526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solidFill>
              <a:srgbClr val="FFFFFF"/>
            </a:solidFill>
          </a:ln>
        </p:spPr>
        <p:txBody>
          <a:bodyPr/>
          <a:lstStyle/>
          <a:p>
            <a:r>
              <a:rPr lang="en-US" sz="4000">
                <a:solidFill>
                  <a:srgbClr val="FFFFFF"/>
                </a:solidFill>
                <a:latin typeface="Comic Sans MS" pitchFamily="66" charset="0"/>
              </a:rPr>
              <a:t/>
            </a:r>
            <a:br>
              <a:rPr lang="en-US" sz="4000">
                <a:solidFill>
                  <a:srgbClr val="FFFFFF"/>
                </a:solidFill>
                <a:latin typeface="Comic Sans MS" pitchFamily="66" charset="0"/>
              </a:rPr>
            </a:br>
            <a:r>
              <a:rPr lang="en-US" sz="4000">
                <a:solidFill>
                  <a:srgbClr val="FFFFFF"/>
                </a:solidFill>
                <a:latin typeface="Comic Sans MS" pitchFamily="66" charset="0"/>
              </a:rPr>
              <a:t>Electroencephalograph Technician (EEG)</a:t>
            </a:r>
            <a:br>
              <a:rPr lang="en-US" sz="4000">
                <a:solidFill>
                  <a:srgbClr val="FFFFFF"/>
                </a:solidFill>
                <a:latin typeface="Comic Sans MS" pitchFamily="66" charset="0"/>
              </a:rPr>
            </a:br>
            <a:endParaRPr lang="en-US" sz="4000">
              <a:solidFill>
                <a:srgbClr val="FFFFFF"/>
              </a:solidFill>
              <a:latin typeface="Comic Sans MS" pitchFamily="66" charset="0"/>
            </a:endParaRPr>
          </a:p>
        </p:txBody>
      </p:sp>
      <p:sp>
        <p:nvSpPr>
          <p:cNvPr id="38920" name="Rectangle 8"/>
          <p:cNvSpPr>
            <a:spLocks noGrp="1" noChangeArrowheads="1"/>
          </p:cNvSpPr>
          <p:nvPr>
            <p:ph sz="half" idx="1"/>
          </p:nvPr>
        </p:nvSpPr>
        <p:spPr>
          <a:xfrm>
            <a:off x="457200" y="1600200"/>
            <a:ext cx="4495800" cy="4876800"/>
          </a:xfrm>
        </p:spPr>
        <p:txBody>
          <a:bodyPr/>
          <a:lstStyle/>
          <a:p>
            <a:pPr>
              <a:buFontTx/>
              <a:buNone/>
            </a:pPr>
            <a:r>
              <a:rPr lang="en-US">
                <a:solidFill>
                  <a:srgbClr val="FFFFFF"/>
                </a:solidFill>
                <a:latin typeface="Comic Sans MS" pitchFamily="66" charset="0"/>
              </a:rPr>
              <a:t>An EEG is usually done</a:t>
            </a:r>
          </a:p>
          <a:p>
            <a:pPr>
              <a:buFontTx/>
              <a:buNone/>
            </a:pPr>
            <a:r>
              <a:rPr lang="en-US">
                <a:solidFill>
                  <a:srgbClr val="FFFFFF"/>
                </a:solidFill>
                <a:latin typeface="Comic Sans MS" pitchFamily="66" charset="0"/>
              </a:rPr>
              <a:t>to assess patients</a:t>
            </a:r>
          </a:p>
          <a:p>
            <a:pPr>
              <a:buFontTx/>
              <a:buNone/>
            </a:pPr>
            <a:r>
              <a:rPr lang="en-US">
                <a:solidFill>
                  <a:srgbClr val="FFFFFF"/>
                </a:solidFill>
                <a:latin typeface="Comic Sans MS" pitchFamily="66" charset="0"/>
              </a:rPr>
              <a:t>with conditions such</a:t>
            </a:r>
          </a:p>
          <a:p>
            <a:pPr>
              <a:buFontTx/>
              <a:buNone/>
            </a:pPr>
            <a:r>
              <a:rPr lang="en-US">
                <a:solidFill>
                  <a:srgbClr val="FFFFFF"/>
                </a:solidFill>
                <a:latin typeface="Comic Sans MS" pitchFamily="66" charset="0"/>
              </a:rPr>
              <a:t>as </a:t>
            </a:r>
            <a:r>
              <a:rPr lang="en-US" u="sng">
                <a:solidFill>
                  <a:srgbClr val="FFFFFF"/>
                </a:solidFill>
                <a:latin typeface="Comic Sans MS" pitchFamily="66" charset="0"/>
              </a:rPr>
              <a:t>seizure activity</a:t>
            </a:r>
            <a:r>
              <a:rPr lang="en-US">
                <a:solidFill>
                  <a:srgbClr val="FFFFFF"/>
                </a:solidFill>
                <a:latin typeface="Comic Sans MS" pitchFamily="66" charset="0"/>
              </a:rPr>
              <a:t>,</a:t>
            </a:r>
          </a:p>
          <a:p>
            <a:pPr>
              <a:buFontTx/>
              <a:buNone/>
            </a:pPr>
            <a:r>
              <a:rPr lang="en-US">
                <a:solidFill>
                  <a:srgbClr val="FFFFFF"/>
                </a:solidFill>
                <a:latin typeface="Comic Sans MS" pitchFamily="66" charset="0"/>
              </a:rPr>
              <a:t>chronic or severe</a:t>
            </a:r>
          </a:p>
          <a:p>
            <a:pPr>
              <a:buFontTx/>
              <a:buNone/>
            </a:pPr>
            <a:r>
              <a:rPr lang="en-US" u="sng">
                <a:solidFill>
                  <a:srgbClr val="FFFFFF"/>
                </a:solidFill>
                <a:latin typeface="Comic Sans MS" pitchFamily="66" charset="0"/>
              </a:rPr>
              <a:t>headaches</a:t>
            </a:r>
            <a:r>
              <a:rPr lang="en-US">
                <a:solidFill>
                  <a:srgbClr val="FFFFFF"/>
                </a:solidFill>
                <a:latin typeface="Comic Sans MS" pitchFamily="66" charset="0"/>
              </a:rPr>
              <a:t> as well as to</a:t>
            </a:r>
          </a:p>
          <a:p>
            <a:pPr>
              <a:buFontTx/>
              <a:buNone/>
            </a:pPr>
            <a:r>
              <a:rPr lang="en-US">
                <a:solidFill>
                  <a:srgbClr val="FFFFFF"/>
                </a:solidFill>
                <a:latin typeface="Comic Sans MS" pitchFamily="66" charset="0"/>
              </a:rPr>
              <a:t>determine level of</a:t>
            </a:r>
          </a:p>
          <a:p>
            <a:pPr>
              <a:buFontTx/>
              <a:buNone/>
            </a:pPr>
            <a:r>
              <a:rPr lang="en-US">
                <a:solidFill>
                  <a:srgbClr val="FFFFFF"/>
                </a:solidFill>
                <a:latin typeface="Comic Sans MS" pitchFamily="66" charset="0"/>
              </a:rPr>
              <a:t>brain activity in coma</a:t>
            </a:r>
          </a:p>
          <a:p>
            <a:pPr>
              <a:buFontTx/>
              <a:buNone/>
            </a:pPr>
            <a:r>
              <a:rPr lang="en-US">
                <a:solidFill>
                  <a:srgbClr val="FFFFFF"/>
                </a:solidFill>
                <a:latin typeface="Comic Sans MS" pitchFamily="66" charset="0"/>
              </a:rPr>
              <a:t>patients. </a:t>
            </a:r>
          </a:p>
        </p:txBody>
      </p:sp>
      <p:pic>
        <p:nvPicPr>
          <p:cNvPr id="38921" name="Picture 9" descr="View Image">
            <a:hlinkClick r:id="rId2"/>
          </p:cNvPr>
          <p:cNvPicPr>
            <a:picLocks noChangeAspect="1" noChangeArrowheads="1"/>
          </p:cNvPicPr>
          <p:nvPr>
            <p:ph sz="half" idx="2"/>
          </p:nvPr>
        </p:nvPicPr>
        <p:blipFill>
          <a:blip r:embed="rId3" cstate="print"/>
          <a:srcRect/>
          <a:stretch>
            <a:fillRect/>
          </a:stretch>
        </p:blipFill>
        <p:spPr>
          <a:xfrm>
            <a:off x="5594350" y="2514600"/>
            <a:ext cx="2146300" cy="2133600"/>
          </a:xfrm>
          <a:noFill/>
          <a:ln>
            <a:solidFill>
              <a:schemeClr val="tx1"/>
            </a:solid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274638"/>
            <a:ext cx="8305800" cy="1477962"/>
          </a:xfrm>
          <a:noFill/>
          <a:ln>
            <a:solidFill>
              <a:srgbClr val="FFFFFF"/>
            </a:solidFill>
          </a:ln>
        </p:spPr>
        <p:txBody>
          <a:bodyPr/>
          <a:lstStyle/>
          <a:p>
            <a:r>
              <a:rPr lang="en-US">
                <a:solidFill>
                  <a:srgbClr val="FFFFFF"/>
                </a:solidFill>
                <a:latin typeface="Comic Sans MS" pitchFamily="66" charset="0"/>
              </a:rPr>
              <a:t>Electroencephalograph Technician (EEG)</a:t>
            </a:r>
          </a:p>
        </p:txBody>
      </p:sp>
      <p:sp>
        <p:nvSpPr>
          <p:cNvPr id="44035" name="Rectangle 3"/>
          <p:cNvSpPr>
            <a:spLocks noGrp="1" noChangeArrowheads="1"/>
          </p:cNvSpPr>
          <p:nvPr>
            <p:ph type="body" idx="1"/>
          </p:nvPr>
        </p:nvSpPr>
        <p:spPr>
          <a:xfrm>
            <a:off x="457200" y="2133600"/>
            <a:ext cx="8229600" cy="3992563"/>
          </a:xfrm>
        </p:spPr>
        <p:txBody>
          <a:bodyPr/>
          <a:lstStyle/>
          <a:p>
            <a:pPr>
              <a:buFontTx/>
              <a:buNone/>
            </a:pPr>
            <a:r>
              <a:rPr lang="en-US" u="sng">
                <a:solidFill>
                  <a:srgbClr val="FFFFFF"/>
                </a:solidFill>
                <a:latin typeface="Comic Sans MS" pitchFamily="66" charset="0"/>
              </a:rPr>
              <a:t>Educational Requirements</a:t>
            </a:r>
            <a:r>
              <a:rPr lang="en-US">
                <a:solidFill>
                  <a:srgbClr val="FFFFFF"/>
                </a:solidFill>
                <a:latin typeface="Comic Sans MS" pitchFamily="66" charset="0"/>
              </a:rPr>
              <a:t>: </a:t>
            </a:r>
          </a:p>
          <a:p>
            <a:pPr>
              <a:buFontTx/>
              <a:buNone/>
            </a:pPr>
            <a:r>
              <a:rPr lang="en-US">
                <a:solidFill>
                  <a:srgbClr val="FFFFFF"/>
                </a:solidFill>
                <a:latin typeface="Comic Sans MS" pitchFamily="66" charset="0"/>
              </a:rPr>
              <a:t>Associates or bachelor’s degree</a:t>
            </a:r>
          </a:p>
          <a:p>
            <a:pPr>
              <a:buFontTx/>
              <a:buNone/>
            </a:pPr>
            <a:endParaRPr lang="en-US">
              <a:solidFill>
                <a:srgbClr val="FFFFFF"/>
              </a:solidFill>
              <a:latin typeface="Comic Sans MS" pitchFamily="66" charset="0"/>
            </a:endParaRPr>
          </a:p>
          <a:p>
            <a:pPr>
              <a:buFontTx/>
              <a:buNone/>
            </a:pPr>
            <a:r>
              <a:rPr lang="en-US" u="sng">
                <a:solidFill>
                  <a:srgbClr val="FFFFFF"/>
                </a:solidFill>
                <a:latin typeface="Comic Sans MS" pitchFamily="66" charset="0"/>
              </a:rPr>
              <a:t>Salary Range</a:t>
            </a:r>
            <a:r>
              <a:rPr lang="en-US">
                <a:solidFill>
                  <a:srgbClr val="FFFFFF"/>
                </a:solidFill>
                <a:latin typeface="Comic Sans MS" pitchFamily="66" charset="0"/>
              </a:rPr>
              <a:t>: </a:t>
            </a:r>
          </a:p>
          <a:p>
            <a:pPr>
              <a:buFontTx/>
              <a:buNone/>
            </a:pPr>
            <a:r>
              <a:rPr lang="en-US">
                <a:solidFill>
                  <a:srgbClr val="FFFFFF"/>
                </a:solidFill>
                <a:latin typeface="Comic Sans MS" pitchFamily="66" charset="0"/>
              </a:rPr>
              <a:t>$25,000 - $75,000</a:t>
            </a:r>
          </a:p>
          <a:p>
            <a:pPr>
              <a:buFontTx/>
              <a:buNone/>
            </a:pPr>
            <a:endParaRPr lang="en-US">
              <a:solidFill>
                <a:srgbClr val="FFFFFF"/>
              </a:solidFill>
              <a:latin typeface="Comic Sans MS" pitchFamily="66" charset="0"/>
            </a:endParaRPr>
          </a:p>
          <a:p>
            <a:pPr>
              <a:buFontTx/>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ln>
            <a:solidFill>
              <a:srgbClr val="FFFFFF"/>
            </a:solidFill>
          </a:ln>
        </p:spPr>
        <p:txBody>
          <a:bodyPr/>
          <a:lstStyle/>
          <a:p>
            <a:r>
              <a:rPr lang="en-US">
                <a:solidFill>
                  <a:srgbClr val="FFFFFF"/>
                </a:solidFill>
                <a:latin typeface="Comic Sans MS" pitchFamily="66" charset="0"/>
              </a:rPr>
              <a:t>Radiologist</a:t>
            </a:r>
            <a:r>
              <a:rPr lang="en-US"/>
              <a:t> </a:t>
            </a:r>
          </a:p>
        </p:txBody>
      </p:sp>
      <p:sp>
        <p:nvSpPr>
          <p:cNvPr id="4099" name="Rectangle 3"/>
          <p:cNvSpPr>
            <a:spLocks noGrp="1" noChangeArrowheads="1"/>
          </p:cNvSpPr>
          <p:nvPr>
            <p:ph type="body" idx="1"/>
          </p:nvPr>
        </p:nvSpPr>
        <p:spPr/>
        <p:txBody>
          <a:bodyPr/>
          <a:lstStyle/>
          <a:p>
            <a:pPr marL="609600" indent="-609600">
              <a:lnSpc>
                <a:spcPct val="90000"/>
              </a:lnSpc>
              <a:buFontTx/>
              <a:buNone/>
            </a:pPr>
            <a:r>
              <a:rPr lang="en-US">
                <a:solidFill>
                  <a:srgbClr val="FFFFFF"/>
                </a:solidFill>
                <a:latin typeface="Comic Sans MS" pitchFamily="66" charset="0"/>
              </a:rPr>
              <a:t>               </a:t>
            </a:r>
            <a:r>
              <a:rPr lang="en-US" sz="2400">
                <a:solidFill>
                  <a:srgbClr val="FFFFFF"/>
                </a:solidFill>
                <a:latin typeface="Comic Sans MS" pitchFamily="66" charset="0"/>
              </a:rPr>
              <a:t>To be a radiologist you must          		           complete an </a:t>
            </a:r>
            <a:r>
              <a:rPr lang="en-US" sz="2400" u="sng">
                <a:solidFill>
                  <a:srgbClr val="FFFFFF"/>
                </a:solidFill>
                <a:latin typeface="Comic Sans MS" pitchFamily="66" charset="0"/>
              </a:rPr>
              <a:t>undergraduate degree</a:t>
            </a:r>
            <a:r>
              <a:rPr lang="en-US" sz="2400">
                <a:solidFill>
                  <a:srgbClr val="FFFFFF"/>
                </a:solidFill>
                <a:latin typeface="Comic Sans MS" pitchFamily="66" charset="0"/>
              </a:rPr>
              <a:t>,  			 </a:t>
            </a:r>
            <a:r>
              <a:rPr lang="en-US" sz="2400" u="sng">
                <a:solidFill>
                  <a:srgbClr val="FFFFFF"/>
                </a:solidFill>
                <a:latin typeface="Comic Sans MS" pitchFamily="66" charset="0"/>
              </a:rPr>
              <a:t>medical school</a:t>
            </a:r>
            <a:r>
              <a:rPr lang="en-US" sz="2400">
                <a:solidFill>
                  <a:srgbClr val="FFFFFF"/>
                </a:solidFill>
                <a:latin typeface="Comic Sans MS" pitchFamily="66" charset="0"/>
              </a:rPr>
              <a:t> and </a:t>
            </a:r>
            <a:r>
              <a:rPr lang="en-US" sz="2400" u="sng">
                <a:solidFill>
                  <a:srgbClr val="FFFFFF"/>
                </a:solidFill>
                <a:latin typeface="Comic Sans MS" pitchFamily="66" charset="0"/>
              </a:rPr>
              <a:t>5 years</a:t>
            </a:r>
            <a:r>
              <a:rPr lang="en-US" sz="2400">
                <a:solidFill>
                  <a:srgbClr val="FFFFFF"/>
                </a:solidFill>
                <a:latin typeface="Comic Sans MS" pitchFamily="66" charset="0"/>
              </a:rPr>
              <a:t> of additional  		specialized training beyond medical school. </a:t>
            </a:r>
          </a:p>
          <a:p>
            <a:pPr marL="609600" indent="-609600">
              <a:lnSpc>
                <a:spcPct val="90000"/>
              </a:lnSpc>
              <a:buFontTx/>
              <a:buNone/>
            </a:pPr>
            <a:endParaRPr lang="en-US" sz="2400">
              <a:solidFill>
                <a:srgbClr val="FFFFFF"/>
              </a:solidFill>
              <a:latin typeface="Comic Sans MS" pitchFamily="66" charset="0"/>
            </a:endParaRPr>
          </a:p>
          <a:p>
            <a:pPr marL="609600" indent="-609600">
              <a:lnSpc>
                <a:spcPct val="90000"/>
              </a:lnSpc>
              <a:buFontTx/>
              <a:buNone/>
            </a:pPr>
            <a:endParaRPr lang="en-US" sz="2400">
              <a:solidFill>
                <a:srgbClr val="FFFFFF"/>
              </a:solidFill>
              <a:latin typeface="Comic Sans MS" pitchFamily="66" charset="0"/>
            </a:endParaRPr>
          </a:p>
          <a:p>
            <a:pPr marL="609600" indent="-609600">
              <a:lnSpc>
                <a:spcPct val="90000"/>
              </a:lnSpc>
              <a:buFontTx/>
              <a:buNone/>
            </a:pPr>
            <a:r>
              <a:rPr lang="en-US" sz="2400">
                <a:solidFill>
                  <a:srgbClr val="FFFFFF"/>
                </a:solidFill>
                <a:latin typeface="Comic Sans MS" pitchFamily="66" charset="0"/>
              </a:rPr>
              <a:t>Radiologists are physicians who read and interpret</a:t>
            </a:r>
          </a:p>
          <a:p>
            <a:pPr marL="609600" indent="-609600">
              <a:lnSpc>
                <a:spcPct val="90000"/>
              </a:lnSpc>
              <a:buFontTx/>
              <a:buNone/>
            </a:pPr>
            <a:r>
              <a:rPr lang="en-US" sz="2400">
                <a:solidFill>
                  <a:srgbClr val="FFFFFF"/>
                </a:solidFill>
                <a:latin typeface="Comic Sans MS" pitchFamily="66" charset="0"/>
              </a:rPr>
              <a:t>results of all imaging studies and are in charge of the</a:t>
            </a:r>
          </a:p>
          <a:p>
            <a:pPr marL="609600" indent="-609600">
              <a:lnSpc>
                <a:spcPct val="90000"/>
              </a:lnSpc>
              <a:buFontTx/>
              <a:buNone/>
            </a:pPr>
            <a:r>
              <a:rPr lang="en-US" sz="2400">
                <a:solidFill>
                  <a:srgbClr val="FFFFFF"/>
                </a:solidFill>
                <a:latin typeface="Comic Sans MS" pitchFamily="66" charset="0"/>
              </a:rPr>
              <a:t>Department of Radiology in the facilities they work in. </a:t>
            </a:r>
          </a:p>
          <a:p>
            <a:pPr marL="609600" indent="-609600">
              <a:lnSpc>
                <a:spcPct val="90000"/>
              </a:lnSpc>
              <a:buFontTx/>
              <a:buNone/>
            </a:pPr>
            <a:endParaRPr lang="en-US" sz="2400">
              <a:solidFill>
                <a:srgbClr val="FFFFFF"/>
              </a:solidFill>
              <a:latin typeface="Comic Sans MS" pitchFamily="66" charset="0"/>
            </a:endParaRPr>
          </a:p>
          <a:p>
            <a:pPr marL="609600" indent="-609600">
              <a:lnSpc>
                <a:spcPct val="90000"/>
              </a:lnSpc>
            </a:pPr>
            <a:endParaRPr lang="en-US" sz="2400">
              <a:solidFill>
                <a:srgbClr val="FFFFFF"/>
              </a:solidFill>
              <a:latin typeface="Comic Sans MS" pitchFamily="66" charset="0"/>
            </a:endParaRPr>
          </a:p>
        </p:txBody>
      </p:sp>
      <p:pic>
        <p:nvPicPr>
          <p:cNvPr id="4101" name="Picture 5" descr="Image Preview"/>
          <p:cNvPicPr>
            <a:picLocks noChangeAspect="1" noChangeArrowheads="1"/>
          </p:cNvPicPr>
          <p:nvPr/>
        </p:nvPicPr>
        <p:blipFill>
          <a:blip r:embed="rId2" cstate="print"/>
          <a:srcRect/>
          <a:stretch>
            <a:fillRect/>
          </a:stretch>
        </p:blipFill>
        <p:spPr bwMode="auto">
          <a:xfrm>
            <a:off x="762000" y="1828800"/>
            <a:ext cx="1143000" cy="12192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228600"/>
            <a:ext cx="8229600" cy="6324600"/>
          </a:xfrm>
          <a:noFill/>
          <a:ln>
            <a:solidFill>
              <a:srgbClr val="FFFFFF"/>
            </a:solidFill>
          </a:ln>
        </p:spPr>
        <p:txBody>
          <a:bodyPr/>
          <a:lstStyle/>
          <a:p>
            <a:pPr>
              <a:lnSpc>
                <a:spcPct val="80000"/>
              </a:lnSpc>
              <a:buFontTx/>
              <a:buNone/>
            </a:pPr>
            <a:r>
              <a:rPr lang="en-US" sz="2800" u="sng">
                <a:solidFill>
                  <a:srgbClr val="FFFFFF"/>
                </a:solidFill>
                <a:latin typeface="Comic Sans MS" pitchFamily="66" charset="0"/>
              </a:rPr>
              <a:t>Lower GI Tract X-ray</a:t>
            </a:r>
            <a:r>
              <a:rPr lang="en-US" sz="2800">
                <a:solidFill>
                  <a:srgbClr val="FFFFFF"/>
                </a:solidFill>
                <a:latin typeface="Comic Sans MS" pitchFamily="66" charset="0"/>
              </a:rPr>
              <a:t> </a:t>
            </a:r>
          </a:p>
          <a:p>
            <a:pPr>
              <a:lnSpc>
                <a:spcPct val="80000"/>
              </a:lnSpc>
              <a:buFontTx/>
              <a:buNone/>
            </a:pPr>
            <a:endParaRPr lang="en-US" sz="2800">
              <a:solidFill>
                <a:srgbClr val="FFFFFF"/>
              </a:solidFill>
              <a:latin typeface="Comic Sans MS" pitchFamily="66" charset="0"/>
            </a:endParaRPr>
          </a:p>
          <a:p>
            <a:pPr>
              <a:lnSpc>
                <a:spcPct val="80000"/>
              </a:lnSpc>
              <a:buFontTx/>
              <a:buNone/>
            </a:pPr>
            <a:endParaRPr lang="en-US" sz="2800">
              <a:solidFill>
                <a:srgbClr val="FFFFFF"/>
              </a:solidFill>
              <a:latin typeface="Comic Sans MS" pitchFamily="66" charset="0"/>
            </a:endParaRPr>
          </a:p>
          <a:p>
            <a:pPr>
              <a:lnSpc>
                <a:spcPct val="80000"/>
              </a:lnSpc>
              <a:buFontTx/>
              <a:buNone/>
            </a:pPr>
            <a:endParaRPr lang="en-US" sz="2800">
              <a:solidFill>
                <a:srgbClr val="FFFFFF"/>
              </a:solidFill>
              <a:latin typeface="Comic Sans MS" pitchFamily="66" charset="0"/>
            </a:endParaRPr>
          </a:p>
          <a:p>
            <a:pPr>
              <a:lnSpc>
                <a:spcPct val="80000"/>
              </a:lnSpc>
              <a:buFontTx/>
              <a:buNone/>
            </a:pPr>
            <a:endParaRPr lang="en-US" sz="2800">
              <a:solidFill>
                <a:srgbClr val="FFFFFF"/>
              </a:solidFill>
              <a:latin typeface="Comic Sans MS" pitchFamily="66" charset="0"/>
            </a:endParaRPr>
          </a:p>
          <a:p>
            <a:pPr>
              <a:lnSpc>
                <a:spcPct val="80000"/>
              </a:lnSpc>
              <a:buFontTx/>
              <a:buNone/>
            </a:pPr>
            <a:endParaRPr lang="en-US" sz="2800">
              <a:solidFill>
                <a:srgbClr val="FFFFFF"/>
              </a:solidFill>
              <a:latin typeface="Comic Sans MS" pitchFamily="66" charset="0"/>
            </a:endParaRPr>
          </a:p>
          <a:p>
            <a:pPr>
              <a:lnSpc>
                <a:spcPct val="80000"/>
              </a:lnSpc>
              <a:buFontTx/>
              <a:buNone/>
            </a:pPr>
            <a:endParaRPr lang="en-US" sz="2800">
              <a:solidFill>
                <a:srgbClr val="FFFFFF"/>
              </a:solidFill>
              <a:latin typeface="Comic Sans MS" pitchFamily="66" charset="0"/>
            </a:endParaRPr>
          </a:p>
          <a:p>
            <a:pPr>
              <a:lnSpc>
                <a:spcPct val="80000"/>
              </a:lnSpc>
              <a:buFontTx/>
              <a:buNone/>
            </a:pPr>
            <a:endParaRPr lang="en-US" sz="2800">
              <a:solidFill>
                <a:srgbClr val="FFFFFF"/>
              </a:solidFill>
              <a:latin typeface="Comic Sans MS" pitchFamily="66" charset="0"/>
            </a:endParaRPr>
          </a:p>
          <a:p>
            <a:pPr>
              <a:lnSpc>
                <a:spcPct val="80000"/>
              </a:lnSpc>
              <a:buFontTx/>
              <a:buNone/>
            </a:pPr>
            <a:endParaRPr lang="en-US" sz="2800">
              <a:solidFill>
                <a:srgbClr val="FFFFFF"/>
              </a:solidFill>
              <a:latin typeface="Comic Sans MS" pitchFamily="66" charset="0"/>
            </a:endParaRPr>
          </a:p>
          <a:p>
            <a:pPr>
              <a:lnSpc>
                <a:spcPct val="80000"/>
              </a:lnSpc>
              <a:buFontTx/>
              <a:buNone/>
            </a:pPr>
            <a:endParaRPr lang="en-US" sz="2800">
              <a:solidFill>
                <a:srgbClr val="FFFFFF"/>
              </a:solidFill>
              <a:latin typeface="Comic Sans MS" pitchFamily="66" charset="0"/>
            </a:endParaRPr>
          </a:p>
          <a:p>
            <a:pPr>
              <a:lnSpc>
                <a:spcPct val="80000"/>
              </a:lnSpc>
              <a:buFontTx/>
              <a:buNone/>
            </a:pPr>
            <a:r>
              <a:rPr lang="en-US" sz="2400" b="1">
                <a:solidFill>
                  <a:srgbClr val="FFFFFF"/>
                </a:solidFill>
                <a:latin typeface="Comic Sans MS" pitchFamily="66" charset="0"/>
              </a:rPr>
              <a:t>A radiologist correlates 			</a:t>
            </a:r>
          </a:p>
          <a:p>
            <a:pPr>
              <a:lnSpc>
                <a:spcPct val="80000"/>
              </a:lnSpc>
              <a:buFontTx/>
              <a:buNone/>
            </a:pPr>
            <a:r>
              <a:rPr lang="en-US" sz="2400" b="1">
                <a:solidFill>
                  <a:srgbClr val="FFFFFF"/>
                </a:solidFill>
                <a:latin typeface="Comic Sans MS" pitchFamily="66" charset="0"/>
              </a:rPr>
              <a:t>medical image findings with other examinations</a:t>
            </a:r>
          </a:p>
          <a:p>
            <a:pPr>
              <a:lnSpc>
                <a:spcPct val="80000"/>
              </a:lnSpc>
              <a:buFontTx/>
              <a:buNone/>
            </a:pPr>
            <a:r>
              <a:rPr lang="en-US" sz="2400" b="1">
                <a:solidFill>
                  <a:srgbClr val="FFFFFF"/>
                </a:solidFill>
                <a:latin typeface="Comic Sans MS" pitchFamily="66" charset="0"/>
              </a:rPr>
              <a:t>and tests, recommends further examinations</a:t>
            </a:r>
          </a:p>
          <a:p>
            <a:pPr>
              <a:lnSpc>
                <a:spcPct val="80000"/>
              </a:lnSpc>
              <a:buFontTx/>
              <a:buNone/>
            </a:pPr>
            <a:r>
              <a:rPr lang="en-US" sz="2400" b="1">
                <a:solidFill>
                  <a:srgbClr val="FFFFFF"/>
                </a:solidFill>
                <a:latin typeface="Comic Sans MS" pitchFamily="66" charset="0"/>
              </a:rPr>
              <a:t>or treatments, and confers with referring</a:t>
            </a:r>
          </a:p>
          <a:p>
            <a:pPr>
              <a:lnSpc>
                <a:spcPct val="80000"/>
              </a:lnSpc>
              <a:buFontTx/>
              <a:buNone/>
            </a:pPr>
            <a:r>
              <a:rPr lang="en-US" sz="2400" b="1">
                <a:solidFill>
                  <a:srgbClr val="FFFFFF"/>
                </a:solidFill>
                <a:latin typeface="Comic Sans MS" pitchFamily="66" charset="0"/>
              </a:rPr>
              <a:t>physicians. </a:t>
            </a:r>
          </a:p>
        </p:txBody>
      </p:sp>
      <p:pic>
        <p:nvPicPr>
          <p:cNvPr id="8197" name="Picture 5" descr="abdo-lowergi-ac-be"/>
          <p:cNvPicPr>
            <a:picLocks noChangeAspect="1" noChangeArrowheads="1"/>
          </p:cNvPicPr>
          <p:nvPr/>
        </p:nvPicPr>
        <p:blipFill>
          <a:blip r:embed="rId2" cstate="print"/>
          <a:srcRect/>
          <a:stretch>
            <a:fillRect/>
          </a:stretch>
        </p:blipFill>
        <p:spPr bwMode="auto">
          <a:xfrm>
            <a:off x="4800600" y="381000"/>
            <a:ext cx="3654425" cy="4114800"/>
          </a:xfrm>
          <a:prstGeom prst="rect">
            <a:avLst/>
          </a:prstGeom>
          <a:noFill/>
          <a:ln w="9525">
            <a:solidFill>
              <a:schemeClr val="tx1"/>
            </a:solidFill>
            <a:miter lim="800000"/>
            <a:headEnd/>
            <a:tailEnd/>
          </a:ln>
        </p:spPr>
      </p:pic>
      <p:sp>
        <p:nvSpPr>
          <p:cNvPr id="8198" name="Text Box 6"/>
          <p:cNvSpPr txBox="1">
            <a:spLocks noChangeArrowheads="1"/>
          </p:cNvSpPr>
          <p:nvPr/>
        </p:nvSpPr>
        <p:spPr bwMode="auto">
          <a:xfrm>
            <a:off x="3870325" y="-39688"/>
            <a:ext cx="854075" cy="366713"/>
          </a:xfrm>
          <a:prstGeom prst="rect">
            <a:avLst/>
          </a:prstGeom>
          <a:noFill/>
          <a:ln w="9525">
            <a:noFill/>
            <a:miter lim="800000"/>
            <a:headEnd/>
            <a:tailEnd/>
          </a:ln>
          <a:effectLst/>
        </p:spPr>
        <p:txBody>
          <a:bodyPr>
            <a:spAutoFit/>
          </a:bodyPr>
          <a:lstStyle/>
          <a:p>
            <a:pPr algn="l"/>
            <a:endParaRPr lang="en-US"/>
          </a:p>
        </p:txBody>
      </p:sp>
      <p:sp>
        <p:nvSpPr>
          <p:cNvPr id="8199" name="Rectangle 7"/>
          <p:cNvSpPr>
            <a:spLocks noChangeArrowheads="1"/>
          </p:cNvSpPr>
          <p:nvPr/>
        </p:nvSpPr>
        <p:spPr bwMode="auto">
          <a:xfrm>
            <a:off x="990600" y="1049338"/>
            <a:ext cx="3429000" cy="2286000"/>
          </a:xfrm>
          <a:prstGeom prst="rect">
            <a:avLst/>
          </a:prstGeom>
          <a:noFill/>
          <a:ln w="9525">
            <a:noFill/>
            <a:miter lim="800000"/>
            <a:headEnd/>
            <a:tailEnd/>
          </a:ln>
          <a:effectLst/>
        </p:spPr>
        <p:txBody>
          <a:bodyPr anchor="ctr">
            <a:spAutoFit/>
          </a:bodyPr>
          <a:lstStyle/>
          <a:p>
            <a:pPr algn="l"/>
            <a:endParaRPr lang="en-US" sz="2400" b="1">
              <a:solidFill>
                <a:srgbClr val="FFFFFF"/>
              </a:solidFill>
              <a:latin typeface="Comic Sans MS" pitchFamily="66" charset="0"/>
            </a:endParaRPr>
          </a:p>
          <a:p>
            <a:pPr algn="l"/>
            <a:r>
              <a:rPr lang="en-US" sz="2000" b="1">
                <a:solidFill>
                  <a:srgbClr val="FFFFFF"/>
                </a:solidFill>
                <a:latin typeface="Comic Sans MS" pitchFamily="66" charset="0"/>
              </a:rPr>
              <a:t>This image shows the right side of the large intestine. Air (dark) distends the bowel and barium (white) coats the inner lining.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Rectangle 7"/>
          <p:cNvSpPr>
            <a:spLocks noGrp="1" noChangeArrowheads="1"/>
          </p:cNvSpPr>
          <p:nvPr>
            <p:ph type="title"/>
          </p:nvPr>
        </p:nvSpPr>
        <p:spPr>
          <a:noFill/>
          <a:ln>
            <a:solidFill>
              <a:srgbClr val="FFFFFF"/>
            </a:solidFill>
          </a:ln>
        </p:spPr>
        <p:txBody>
          <a:bodyPr/>
          <a:lstStyle/>
          <a:p>
            <a:r>
              <a:rPr lang="en-US">
                <a:solidFill>
                  <a:srgbClr val="FFFFFF"/>
                </a:solidFill>
                <a:latin typeface="Comic Sans MS" pitchFamily="66" charset="0"/>
              </a:rPr>
              <a:t>CT Scan of the Brain</a:t>
            </a:r>
            <a:r>
              <a:rPr lang="en-US"/>
              <a:t> </a:t>
            </a:r>
          </a:p>
        </p:txBody>
      </p:sp>
      <p:sp>
        <p:nvSpPr>
          <p:cNvPr id="6147" name="Rectangle 3"/>
          <p:cNvSpPr>
            <a:spLocks noGrp="1" noChangeArrowheads="1"/>
          </p:cNvSpPr>
          <p:nvPr>
            <p:ph type="body" sz="half" idx="1"/>
          </p:nvPr>
        </p:nvSpPr>
        <p:spPr/>
        <p:txBody>
          <a:bodyPr/>
          <a:lstStyle/>
          <a:p>
            <a:pPr>
              <a:buFontTx/>
              <a:buNone/>
            </a:pPr>
            <a:r>
              <a:rPr lang="en-US" sz="2800">
                <a:solidFill>
                  <a:srgbClr val="FFFFFF"/>
                </a:solidFill>
                <a:latin typeface="Comic Sans MS" pitchFamily="66" charset="0"/>
              </a:rPr>
              <a:t>Recent bleeding</a:t>
            </a:r>
          </a:p>
          <a:p>
            <a:pPr>
              <a:buFontTx/>
              <a:buNone/>
            </a:pPr>
            <a:r>
              <a:rPr lang="en-US" sz="2800">
                <a:solidFill>
                  <a:srgbClr val="FFFFFF"/>
                </a:solidFill>
                <a:latin typeface="Comic Sans MS" pitchFamily="66" charset="0"/>
              </a:rPr>
              <a:t>(subdural hematoma) in</a:t>
            </a:r>
          </a:p>
          <a:p>
            <a:pPr>
              <a:buFontTx/>
              <a:buNone/>
            </a:pPr>
            <a:r>
              <a:rPr lang="en-US" sz="2800">
                <a:solidFill>
                  <a:srgbClr val="FFFFFF"/>
                </a:solidFill>
                <a:latin typeface="Comic Sans MS" pitchFamily="66" charset="0"/>
              </a:rPr>
              <a:t>an injured patient is</a:t>
            </a:r>
          </a:p>
          <a:p>
            <a:pPr>
              <a:buFontTx/>
              <a:buNone/>
            </a:pPr>
            <a:r>
              <a:rPr lang="en-US" sz="2800">
                <a:solidFill>
                  <a:srgbClr val="FFFFFF"/>
                </a:solidFill>
                <a:latin typeface="Comic Sans MS" pitchFamily="66" charset="0"/>
              </a:rPr>
              <a:t>seen as a bright mass</a:t>
            </a:r>
          </a:p>
          <a:p>
            <a:pPr>
              <a:buFontTx/>
              <a:buNone/>
            </a:pPr>
            <a:r>
              <a:rPr lang="en-US" sz="2800">
                <a:solidFill>
                  <a:srgbClr val="FFFFFF"/>
                </a:solidFill>
                <a:latin typeface="Comic Sans MS" pitchFamily="66" charset="0"/>
              </a:rPr>
              <a:t>that is pushing the</a:t>
            </a:r>
          </a:p>
          <a:p>
            <a:pPr>
              <a:buFontTx/>
              <a:buNone/>
            </a:pPr>
            <a:r>
              <a:rPr lang="en-US" sz="2800">
                <a:solidFill>
                  <a:srgbClr val="FFFFFF"/>
                </a:solidFill>
                <a:latin typeface="Comic Sans MS" pitchFamily="66" charset="0"/>
              </a:rPr>
              <a:t>brain to the other</a:t>
            </a:r>
          </a:p>
          <a:p>
            <a:pPr>
              <a:buFontTx/>
              <a:buNone/>
            </a:pPr>
            <a:r>
              <a:rPr lang="en-US" sz="2800">
                <a:solidFill>
                  <a:srgbClr val="FFFFFF"/>
                </a:solidFill>
                <a:latin typeface="Comic Sans MS" pitchFamily="66" charset="0"/>
              </a:rPr>
              <a:t>side.</a:t>
            </a:r>
          </a:p>
        </p:txBody>
      </p:sp>
      <p:pic>
        <p:nvPicPr>
          <p:cNvPr id="6150" name="Picture 6" descr="hd-ct-bleed"/>
          <p:cNvPicPr>
            <a:picLocks noChangeAspect="1" noChangeArrowheads="1"/>
          </p:cNvPicPr>
          <p:nvPr>
            <p:ph sz="half" idx="2"/>
          </p:nvPr>
        </p:nvPicPr>
        <p:blipFill>
          <a:blip r:embed="rId2" cstate="print"/>
          <a:srcRect/>
          <a:stretch>
            <a:fillRect/>
          </a:stretch>
        </p:blipFill>
        <p:spPr>
          <a:xfrm>
            <a:off x="5386388" y="2209800"/>
            <a:ext cx="2562225" cy="3305175"/>
          </a:xfrm>
          <a:noFill/>
          <a:ln>
            <a:solidFill>
              <a:schemeClr val="tx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u="sng">
                <a:solidFill>
                  <a:srgbClr val="FFFFFF"/>
                </a:solidFill>
                <a:latin typeface="Comic Sans MS" pitchFamily="66" charset="0"/>
              </a:rPr>
              <a:t>Radiologic Technologist</a:t>
            </a:r>
          </a:p>
        </p:txBody>
      </p:sp>
      <p:sp>
        <p:nvSpPr>
          <p:cNvPr id="9219" name="Rectangle 3"/>
          <p:cNvSpPr>
            <a:spLocks noGrp="1" noChangeArrowheads="1"/>
          </p:cNvSpPr>
          <p:nvPr>
            <p:ph type="body" idx="1"/>
          </p:nvPr>
        </p:nvSpPr>
        <p:spPr>
          <a:xfrm>
            <a:off x="457200" y="1600200"/>
            <a:ext cx="8229600" cy="4800600"/>
          </a:xfrm>
        </p:spPr>
        <p:txBody>
          <a:bodyPr/>
          <a:lstStyle/>
          <a:p>
            <a:pPr>
              <a:buFontTx/>
              <a:buNone/>
            </a:pPr>
            <a:r>
              <a:rPr lang="en-US" sz="2800">
                <a:solidFill>
                  <a:srgbClr val="FFFFFF"/>
                </a:solidFill>
                <a:latin typeface="Comic Sans MS" pitchFamily="66" charset="0"/>
              </a:rPr>
              <a:t>   </a:t>
            </a:r>
          </a:p>
          <a:p>
            <a:pPr>
              <a:buFontTx/>
              <a:buNone/>
            </a:pPr>
            <a:endParaRPr lang="en-US" sz="2800">
              <a:solidFill>
                <a:srgbClr val="FFFFFF"/>
              </a:solidFill>
              <a:latin typeface="Comic Sans MS" pitchFamily="66" charset="0"/>
            </a:endParaRPr>
          </a:p>
          <a:p>
            <a:pPr>
              <a:buFontTx/>
              <a:buNone/>
            </a:pPr>
            <a:endParaRPr lang="en-US" sz="2800">
              <a:solidFill>
                <a:srgbClr val="FFFFFF"/>
              </a:solidFill>
              <a:latin typeface="Comic Sans MS" pitchFamily="66" charset="0"/>
            </a:endParaRPr>
          </a:p>
          <a:p>
            <a:pPr>
              <a:buFontTx/>
              <a:buNone/>
            </a:pPr>
            <a:r>
              <a:rPr lang="en-US" sz="2800">
                <a:solidFill>
                  <a:srgbClr val="FFFFFF"/>
                </a:solidFill>
                <a:latin typeface="Comic Sans MS" pitchFamily="66" charset="0"/>
              </a:rPr>
              <a:t>         Radiology Technologists operate the     	radiographic equipment to produce images.  	The technologist also moves the imaging 	equipment into position and adjusts 	equipment controls to set exposure based 	on knowledge of the procedure and on 	established guidelines.</a:t>
            </a:r>
            <a:r>
              <a:rPr lang="en-US" sz="2800"/>
              <a:t> </a:t>
            </a:r>
            <a:r>
              <a:rPr lang="en-US" sz="2800">
                <a:solidFill>
                  <a:srgbClr val="FFFFFF"/>
                </a:solidFill>
                <a:latin typeface="Comic Sans MS" pitchFamily="66" charset="0"/>
              </a:rPr>
              <a:t> </a:t>
            </a:r>
          </a:p>
        </p:txBody>
      </p:sp>
      <p:pic>
        <p:nvPicPr>
          <p:cNvPr id="9221" name="Picture 5" descr="RadiologicTechnologist"/>
          <p:cNvPicPr>
            <a:picLocks noChangeAspect="1" noChangeArrowheads="1"/>
          </p:cNvPicPr>
          <p:nvPr/>
        </p:nvPicPr>
        <p:blipFill>
          <a:blip r:embed="rId2" cstate="print"/>
          <a:srcRect/>
          <a:stretch>
            <a:fillRect/>
          </a:stretch>
        </p:blipFill>
        <p:spPr bwMode="auto">
          <a:xfrm>
            <a:off x="1524000" y="1371600"/>
            <a:ext cx="2476500" cy="172085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4294967295"/>
          </p:nvPr>
        </p:nvSpPr>
        <p:spPr>
          <a:xfrm>
            <a:off x="0" y="1600200"/>
            <a:ext cx="8229600" cy="4525963"/>
          </a:xfrm>
        </p:spPr>
        <p:txBody>
          <a:bodyPr/>
          <a:lstStyle/>
          <a:p>
            <a:pPr>
              <a:lnSpc>
                <a:spcPct val="90000"/>
              </a:lnSpc>
              <a:buFontTx/>
              <a:buNone/>
            </a:pPr>
            <a:endParaRPr lang="en-US" sz="2800"/>
          </a:p>
          <a:p>
            <a:pPr>
              <a:lnSpc>
                <a:spcPct val="90000"/>
              </a:lnSpc>
              <a:buFontTx/>
              <a:buNone/>
            </a:pPr>
            <a:endParaRPr lang="en-US" sz="2800"/>
          </a:p>
          <a:p>
            <a:pPr>
              <a:lnSpc>
                <a:spcPct val="90000"/>
              </a:lnSpc>
              <a:buFontTx/>
              <a:buNone/>
            </a:pPr>
            <a:endParaRPr lang="en-US" sz="2800"/>
          </a:p>
          <a:p>
            <a:pPr>
              <a:lnSpc>
                <a:spcPct val="90000"/>
              </a:lnSpc>
              <a:buFontTx/>
              <a:buNone/>
            </a:pPr>
            <a:endParaRPr lang="en-US" sz="2800"/>
          </a:p>
          <a:p>
            <a:pPr>
              <a:lnSpc>
                <a:spcPct val="90000"/>
              </a:lnSpc>
              <a:buFontTx/>
              <a:buNone/>
            </a:pPr>
            <a:endParaRPr lang="en-US" sz="2800"/>
          </a:p>
          <a:p>
            <a:pPr>
              <a:lnSpc>
                <a:spcPct val="90000"/>
              </a:lnSpc>
              <a:buFontTx/>
              <a:buNone/>
            </a:pPr>
            <a:endParaRPr lang="en-US" sz="2800"/>
          </a:p>
          <a:p>
            <a:pPr>
              <a:lnSpc>
                <a:spcPct val="90000"/>
              </a:lnSpc>
              <a:buFontTx/>
              <a:buNone/>
            </a:pPr>
            <a:endParaRPr lang="en-US" sz="2800"/>
          </a:p>
          <a:p>
            <a:pPr>
              <a:lnSpc>
                <a:spcPct val="90000"/>
              </a:lnSpc>
              <a:buFontTx/>
              <a:buNone/>
            </a:pPr>
            <a:r>
              <a:rPr lang="en-US" sz="2800">
                <a:solidFill>
                  <a:srgbClr val="FFFFFF"/>
                </a:solidFill>
                <a:latin typeface="Comic Sans MS" pitchFamily="66" charset="0"/>
              </a:rPr>
              <a:t>		 	Radiological technologist explain 			procedures to the patients. </a:t>
            </a:r>
          </a:p>
        </p:txBody>
      </p:sp>
      <p:pic>
        <p:nvPicPr>
          <p:cNvPr id="10245" name="Picture 5" descr="ct-car4"/>
          <p:cNvPicPr>
            <a:picLocks noChangeAspect="1" noChangeArrowheads="1"/>
          </p:cNvPicPr>
          <p:nvPr/>
        </p:nvPicPr>
        <p:blipFill>
          <a:blip r:embed="rId2" cstate="print"/>
          <a:srcRect/>
          <a:stretch>
            <a:fillRect/>
          </a:stretch>
        </p:blipFill>
        <p:spPr bwMode="auto">
          <a:xfrm>
            <a:off x="1981200" y="457200"/>
            <a:ext cx="4095750" cy="36576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a:xfrm>
            <a:off x="381000" y="274638"/>
            <a:ext cx="8305800" cy="1249362"/>
          </a:xfrm>
          <a:noFill/>
          <a:ln>
            <a:solidFill>
              <a:srgbClr val="FFFFFF"/>
            </a:solidFill>
          </a:ln>
        </p:spPr>
        <p:txBody>
          <a:bodyPr/>
          <a:lstStyle/>
          <a:p>
            <a:pPr algn="l"/>
            <a:r>
              <a:rPr lang="en-US" sz="2400" b="1" u="sng">
                <a:solidFill>
                  <a:srgbClr val="FFFFFF"/>
                </a:solidFill>
                <a:latin typeface="Comic Sans MS" pitchFamily="66" charset="0"/>
              </a:rPr>
              <a:t>Radiologic technologist administers radio opaque dye</a:t>
            </a:r>
            <a:r>
              <a:rPr lang="en-US" sz="2400" b="1">
                <a:solidFill>
                  <a:srgbClr val="FFFFFF"/>
                </a:solidFill>
                <a:latin typeface="Comic Sans MS" pitchFamily="66" charset="0"/>
              </a:rPr>
              <a:t> </a:t>
            </a:r>
            <a:br>
              <a:rPr lang="en-US" sz="2400" b="1">
                <a:solidFill>
                  <a:srgbClr val="FFFFFF"/>
                </a:solidFill>
                <a:latin typeface="Comic Sans MS" pitchFamily="66" charset="0"/>
              </a:rPr>
            </a:br>
            <a:r>
              <a:rPr lang="en-US" sz="2400" b="1">
                <a:solidFill>
                  <a:srgbClr val="FFFFFF"/>
                </a:solidFill>
                <a:latin typeface="Comic Sans MS" pitchFamily="66" charset="0"/>
              </a:rPr>
              <a:t/>
            </a:r>
            <a:br>
              <a:rPr lang="en-US" sz="2400" b="1">
                <a:solidFill>
                  <a:srgbClr val="FFFFFF"/>
                </a:solidFill>
                <a:latin typeface="Comic Sans MS" pitchFamily="66" charset="0"/>
              </a:rPr>
            </a:br>
            <a:r>
              <a:rPr lang="en-US" sz="2000">
                <a:solidFill>
                  <a:srgbClr val="FFFFFF"/>
                </a:solidFill>
                <a:latin typeface="Comic Sans MS" pitchFamily="66" charset="0"/>
              </a:rPr>
              <a:t/>
            </a:r>
            <a:br>
              <a:rPr lang="en-US" sz="2000">
                <a:solidFill>
                  <a:srgbClr val="FFFFFF"/>
                </a:solidFill>
                <a:latin typeface="Comic Sans MS" pitchFamily="66" charset="0"/>
              </a:rPr>
            </a:br>
            <a:r>
              <a:rPr lang="en-US" sz="2000">
                <a:solidFill>
                  <a:srgbClr val="FFFFFF"/>
                </a:solidFill>
                <a:latin typeface="Comic Sans MS" pitchFamily="66" charset="0"/>
              </a:rPr>
              <a:t/>
            </a:r>
            <a:br>
              <a:rPr lang="en-US" sz="2000">
                <a:solidFill>
                  <a:srgbClr val="FFFFFF"/>
                </a:solidFill>
                <a:latin typeface="Comic Sans MS" pitchFamily="66" charset="0"/>
              </a:rPr>
            </a:br>
            <a:r>
              <a:rPr lang="en-US" sz="2000">
                <a:solidFill>
                  <a:srgbClr val="FFFFFF"/>
                </a:solidFill>
                <a:latin typeface="Comic Sans MS" pitchFamily="66" charset="0"/>
              </a:rPr>
              <a:t/>
            </a:r>
            <a:br>
              <a:rPr lang="en-US" sz="2000">
                <a:solidFill>
                  <a:srgbClr val="FFFFFF"/>
                </a:solidFill>
                <a:latin typeface="Comic Sans MS" pitchFamily="66" charset="0"/>
              </a:rPr>
            </a:br>
            <a:r>
              <a:rPr lang="en-US" sz="2400">
                <a:solidFill>
                  <a:srgbClr val="FFFFFF"/>
                </a:solidFill>
                <a:latin typeface="Comic Sans MS" pitchFamily="66" charset="0"/>
              </a:rPr>
              <a:t>Radiological Technologist who have had additional training can administer radio-opaque dye into the patient’s prior to specialized imaging scans.  </a:t>
            </a:r>
            <a:br>
              <a:rPr lang="en-US" sz="2400">
                <a:solidFill>
                  <a:srgbClr val="FFFFFF"/>
                </a:solidFill>
                <a:latin typeface="Comic Sans MS" pitchFamily="66" charset="0"/>
              </a:rPr>
            </a:br>
            <a:r>
              <a:rPr lang="en-US"/>
              <a:t/>
            </a:r>
            <a:br>
              <a:rPr lang="en-US"/>
            </a:br>
            <a:r>
              <a:rPr lang="en-US" sz="2000">
                <a:solidFill>
                  <a:srgbClr val="FFFFFF"/>
                </a:solidFill>
                <a:latin typeface="Comic Sans MS" pitchFamily="66" charset="0"/>
              </a:rPr>
              <a:t/>
            </a:r>
            <a:br>
              <a:rPr lang="en-US" sz="2000">
                <a:solidFill>
                  <a:srgbClr val="FFFFFF"/>
                </a:solidFill>
                <a:latin typeface="Comic Sans MS" pitchFamily="66" charset="0"/>
              </a:rPr>
            </a:br>
            <a:r>
              <a:rPr lang="en-US" sz="2000">
                <a:solidFill>
                  <a:srgbClr val="FFFFFF"/>
                </a:solidFill>
                <a:latin typeface="Comic Sans MS" pitchFamily="66" charset="0"/>
              </a:rPr>
              <a:t>			</a:t>
            </a:r>
            <a:br>
              <a:rPr lang="en-US" sz="2000">
                <a:solidFill>
                  <a:srgbClr val="FFFFFF"/>
                </a:solidFill>
                <a:latin typeface="Comic Sans MS" pitchFamily="66" charset="0"/>
              </a:rPr>
            </a:br>
            <a:endParaRPr lang="en-US" sz="2000">
              <a:solidFill>
                <a:srgbClr val="FFFFFF"/>
              </a:solidFill>
              <a:latin typeface="Comic Sans MS" pitchFamily="66" charset="0"/>
            </a:endParaRPr>
          </a:p>
        </p:txBody>
      </p:sp>
      <p:pic>
        <p:nvPicPr>
          <p:cNvPr id="11269" name="Picture 5" descr="Image">
            <a:hlinkClick r:id="rId2"/>
          </p:cNvPr>
          <p:cNvPicPr>
            <a:picLocks noChangeAspect="1" noChangeArrowheads="1"/>
          </p:cNvPicPr>
          <p:nvPr>
            <p:ph sz="half" idx="1"/>
          </p:nvPr>
        </p:nvPicPr>
        <p:blipFill>
          <a:blip r:embed="rId3" cstate="print"/>
          <a:srcRect/>
          <a:stretch>
            <a:fillRect/>
          </a:stretch>
        </p:blipFill>
        <p:spPr>
          <a:xfrm>
            <a:off x="6248400" y="1676400"/>
            <a:ext cx="1905000" cy="1905000"/>
          </a:xfrm>
          <a:ln>
            <a:solidFill>
              <a:schemeClr val="tx1"/>
            </a:solidFill>
          </a:ln>
        </p:spPr>
      </p:pic>
      <p:pic>
        <p:nvPicPr>
          <p:cNvPr id="11273" name="Picture 9" descr="Cholecystitis, cholangiogram"/>
          <p:cNvPicPr>
            <a:picLocks noChangeAspect="1" noChangeArrowheads="1"/>
          </p:cNvPicPr>
          <p:nvPr/>
        </p:nvPicPr>
        <p:blipFill>
          <a:blip r:embed="rId4" cstate="print"/>
          <a:srcRect/>
          <a:stretch>
            <a:fillRect/>
          </a:stretch>
        </p:blipFill>
        <p:spPr bwMode="auto">
          <a:xfrm>
            <a:off x="1295400" y="4191000"/>
            <a:ext cx="2914650" cy="2152650"/>
          </a:xfrm>
          <a:prstGeom prst="rect">
            <a:avLst/>
          </a:prstGeom>
          <a:noFill/>
          <a:ln w="9525">
            <a:solidFill>
              <a:schemeClr val="tx1"/>
            </a:solidFill>
            <a:miter lim="800000"/>
            <a:headEnd/>
            <a:tailEnd/>
          </a:ln>
        </p:spPr>
      </p:pic>
      <p:sp>
        <p:nvSpPr>
          <p:cNvPr id="11275" name="Text Box 11"/>
          <p:cNvSpPr txBox="1">
            <a:spLocks noChangeArrowheads="1"/>
          </p:cNvSpPr>
          <p:nvPr/>
        </p:nvSpPr>
        <p:spPr bwMode="auto">
          <a:xfrm>
            <a:off x="6019800" y="5105400"/>
            <a:ext cx="184150" cy="366713"/>
          </a:xfrm>
          <a:prstGeom prst="rect">
            <a:avLst/>
          </a:prstGeom>
          <a:noFill/>
          <a:ln w="9525">
            <a:noFill/>
            <a:miter lim="800000"/>
            <a:headEnd/>
            <a:tailEnd/>
          </a:ln>
          <a:effectLst/>
        </p:spPr>
        <p:txBody>
          <a:bodyPr wrap="none">
            <a:spAutoFit/>
          </a:bodyPr>
          <a:lstStyle/>
          <a:p>
            <a:pPr algn="l"/>
            <a:endParaRPr lang="en-US"/>
          </a:p>
        </p:txBody>
      </p:sp>
      <p:sp>
        <p:nvSpPr>
          <p:cNvPr id="11277" name="Text Box 13"/>
          <p:cNvSpPr txBox="1">
            <a:spLocks noChangeArrowheads="1"/>
          </p:cNvSpPr>
          <p:nvPr/>
        </p:nvSpPr>
        <p:spPr bwMode="auto">
          <a:xfrm>
            <a:off x="4648200" y="4038600"/>
            <a:ext cx="3429000" cy="2298700"/>
          </a:xfrm>
          <a:prstGeom prst="rect">
            <a:avLst/>
          </a:prstGeom>
          <a:noFill/>
          <a:ln w="9525">
            <a:solidFill>
              <a:srgbClr val="FFFFFF"/>
            </a:solidFill>
            <a:miter lim="800000"/>
            <a:headEnd/>
            <a:tailEnd/>
          </a:ln>
          <a:effectLst/>
        </p:spPr>
        <p:txBody>
          <a:bodyPr>
            <a:spAutoFit/>
          </a:bodyPr>
          <a:lstStyle/>
          <a:p>
            <a:pPr algn="l"/>
            <a:endParaRPr lang="en-US">
              <a:solidFill>
                <a:srgbClr val="FFFFFF"/>
              </a:solidFill>
            </a:endParaRPr>
          </a:p>
          <a:p>
            <a:pPr algn="l"/>
            <a:r>
              <a:rPr lang="en-US">
                <a:solidFill>
                  <a:srgbClr val="FFFFFF"/>
                </a:solidFill>
              </a:rPr>
              <a:t>Gallbladder disease can be seen on a cholangiogram. </a:t>
            </a:r>
          </a:p>
          <a:p>
            <a:pPr algn="l"/>
            <a:r>
              <a:rPr lang="en-US">
                <a:solidFill>
                  <a:srgbClr val="FFFFFF"/>
                </a:solidFill>
              </a:rPr>
              <a:t>Radio-opaque dye is used to enhance the x-ray.                     Multiple stones are present in this gallbladder. (Cholecystitis) </a:t>
            </a:r>
            <a:r>
              <a:rPr lang="en-US">
                <a:solidFill>
                  <a:schemeClr val="tx2"/>
                </a:solidFill>
              </a:rPr>
              <a:t>	</a:t>
            </a:r>
          </a:p>
        </p:txBody>
      </p:sp>
      <p:sp>
        <p:nvSpPr>
          <p:cNvPr id="11279" name="Text Box 15"/>
          <p:cNvSpPr txBox="1">
            <a:spLocks noChangeArrowheads="1"/>
          </p:cNvSpPr>
          <p:nvPr/>
        </p:nvSpPr>
        <p:spPr bwMode="auto">
          <a:xfrm>
            <a:off x="1371600" y="1600200"/>
            <a:ext cx="2987675" cy="366713"/>
          </a:xfrm>
          <a:prstGeom prst="rect">
            <a:avLst/>
          </a:prstGeom>
          <a:noFill/>
          <a:ln w="9525">
            <a:noFill/>
            <a:miter lim="800000"/>
            <a:headEnd/>
            <a:tailEnd/>
          </a:ln>
          <a:effectLst/>
        </p:spPr>
        <p:txBody>
          <a:bodyPr>
            <a:spAutoFit/>
          </a:bodyPr>
          <a:lstStyle/>
          <a:p>
            <a:pPr algn="l"/>
            <a:endParaRPr lang="en-US"/>
          </a:p>
        </p:txBody>
      </p:sp>
      <p:sp>
        <p:nvSpPr>
          <p:cNvPr id="11280" name="Text Box 16"/>
          <p:cNvSpPr txBox="1">
            <a:spLocks noChangeArrowheads="1"/>
          </p:cNvSpPr>
          <p:nvPr/>
        </p:nvSpPr>
        <p:spPr bwMode="auto">
          <a:xfrm>
            <a:off x="2743200" y="2133600"/>
            <a:ext cx="2682875" cy="1320800"/>
          </a:xfrm>
          <a:prstGeom prst="rect">
            <a:avLst/>
          </a:prstGeom>
          <a:noFill/>
          <a:ln w="9525">
            <a:solidFill>
              <a:srgbClr val="FFFFFF"/>
            </a:solidFill>
            <a:miter lim="800000"/>
            <a:headEnd/>
            <a:tailEnd/>
          </a:ln>
          <a:effectLst/>
        </p:spPr>
        <p:txBody>
          <a:bodyPr>
            <a:spAutoFit/>
          </a:bodyPr>
          <a:lstStyle/>
          <a:p>
            <a:pPr algn="l"/>
            <a:r>
              <a:rPr lang="en-US" sz="2000">
                <a:solidFill>
                  <a:srgbClr val="FFFFFF"/>
                </a:solidFill>
                <a:latin typeface="Comic Sans MS" pitchFamily="66" charset="0"/>
              </a:rPr>
              <a:t>Radio opaque dye in the brachial plexus sheath.</a:t>
            </a:r>
            <a:r>
              <a:rPr lang="en-US" sz="2000">
                <a:solidFill>
                  <a:schemeClr val="tx2"/>
                </a:solidFill>
                <a:latin typeface="Comic Sans MS" pitchFamily="66" charset="0"/>
              </a:rPr>
              <a:t/>
            </a:r>
            <a:br>
              <a:rPr lang="en-US" sz="2000">
                <a:solidFill>
                  <a:schemeClr val="tx2"/>
                </a:solidFill>
                <a:latin typeface="Comic Sans MS" pitchFamily="66" charset="0"/>
              </a:rPr>
            </a:br>
            <a:endParaRPr lang="en-US" sz="2000">
              <a:solidFill>
                <a:schemeClr val="tx2"/>
              </a:solidFill>
              <a:latin typeface="Comic Sans MS" pitchFamily="66" charset="0"/>
            </a:endParaRPr>
          </a:p>
        </p:txBody>
      </p:sp>
      <p:pic>
        <p:nvPicPr>
          <p:cNvPr id="11281" name="Picture 17" descr="Image Preview"/>
          <p:cNvPicPr>
            <a:picLocks noChangeAspect="1" noChangeArrowheads="1"/>
          </p:cNvPicPr>
          <p:nvPr>
            <p:ph sz="half" idx="2"/>
          </p:nvPr>
        </p:nvPicPr>
        <p:blipFill>
          <a:blip r:embed="rId5" cstate="print"/>
          <a:srcRect/>
          <a:stretch>
            <a:fillRect/>
          </a:stretch>
        </p:blipFill>
        <p:spPr>
          <a:xfrm>
            <a:off x="381000" y="1752600"/>
            <a:ext cx="1905000" cy="1276350"/>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990000"/>
      </a:lt1>
      <a:dk2>
        <a:srgbClr val="000000"/>
      </a:dk2>
      <a:lt2>
        <a:srgbClr val="808080"/>
      </a:lt2>
      <a:accent1>
        <a:srgbClr val="BBE0E3"/>
      </a:accent1>
      <a:accent2>
        <a:srgbClr val="333399"/>
      </a:accent2>
      <a:accent3>
        <a:srgbClr val="CAAAAA"/>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990000"/>
        </a:lt1>
        <a:dk2>
          <a:srgbClr val="000000"/>
        </a:dk2>
        <a:lt2>
          <a:srgbClr val="808080"/>
        </a:lt2>
        <a:accent1>
          <a:srgbClr val="BBE0E3"/>
        </a:accent1>
        <a:accent2>
          <a:srgbClr val="333399"/>
        </a:accent2>
        <a:accent3>
          <a:srgbClr val="C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TotalTime>
  <Words>743</Words>
  <Application>Microsoft Office PowerPoint</Application>
  <PresentationFormat>On-screen Show (4:3)</PresentationFormat>
  <Paragraphs>263</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Comic Sans MS</vt:lpstr>
      <vt:lpstr>Default Design</vt:lpstr>
      <vt:lpstr>Career in Biomedical Technology Objective 2</vt:lpstr>
      <vt:lpstr>Part 1: Medical Imaging</vt:lpstr>
      <vt:lpstr> Careers in Medical Imaging  </vt:lpstr>
      <vt:lpstr>Radiologist </vt:lpstr>
      <vt:lpstr>Slide 5</vt:lpstr>
      <vt:lpstr>CT Scan of the Brain </vt:lpstr>
      <vt:lpstr>Radiologic Technologist</vt:lpstr>
      <vt:lpstr>Slide 8</vt:lpstr>
      <vt:lpstr>Radiologic technologist administers radio opaque dye      Radiological Technologist who have had additional training can administer radio-opaque dye into the patient’s prior to specialized imaging scans.         </vt:lpstr>
      <vt:lpstr>Radiologic Technologist is also known as a Radiographer </vt:lpstr>
      <vt:lpstr>Radiation Exposure</vt:lpstr>
      <vt:lpstr>Film Badges</vt:lpstr>
      <vt:lpstr>Nuclear Medicine </vt:lpstr>
      <vt:lpstr> N.M.T. Nuclear Medicine Technologist  </vt:lpstr>
      <vt:lpstr>Nuclear Medicine Technologist  Duties  </vt:lpstr>
      <vt:lpstr>Ultrasound Technologist  Also Known As  Medical Sonographer or Diagnostic Medical Sonographer </vt:lpstr>
      <vt:lpstr>Ultrasound Technologist  Also Known As  Medical Sonographer or Diagnostic Medical Sonographer</vt:lpstr>
      <vt:lpstr>Ultrasound Technologist  Also Known As  Medical Sonographer or Diagnostic Medical Sonographer</vt:lpstr>
      <vt:lpstr>Part 2: Related Imaging Personnel </vt:lpstr>
      <vt:lpstr>Physicist  Also Known As Health Physicist </vt:lpstr>
      <vt:lpstr>Physicist  Also Known As Health Physicist</vt:lpstr>
      <vt:lpstr>Physicist  Also Known As Health Physicist</vt:lpstr>
      <vt:lpstr>Medical Dosimetrist </vt:lpstr>
      <vt:lpstr>Medical Dosimetrist</vt:lpstr>
      <vt:lpstr>Electrocardiograph (EKG) Technician </vt:lpstr>
      <vt:lpstr>Electrocardiograph (EKG) Technician</vt:lpstr>
      <vt:lpstr> Echocardiograph Technician (also called Cardiac Sonographers)  </vt:lpstr>
      <vt:lpstr>Echocardiograph Technician (also called Cardiac Sonographers)  </vt:lpstr>
      <vt:lpstr> Electroencephalograph Technician (EEG) </vt:lpstr>
      <vt:lpstr> Electroencephalograph Technician (EEG) </vt:lpstr>
      <vt:lpstr>Electroencephalograph Technician (EEG)</vt:lpstr>
    </vt:vector>
  </TitlesOfParts>
  <Company>MAHS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in Biomedical Technology Objective 2</dc:title>
  <dc:creator>L Snow</dc:creator>
  <cp:lastModifiedBy>nicolebhill</cp:lastModifiedBy>
  <cp:revision>9</cp:revision>
  <dcterms:created xsi:type="dcterms:W3CDTF">2008-12-01T00:33:59Z</dcterms:created>
  <dcterms:modified xsi:type="dcterms:W3CDTF">2012-12-17T05:10:12Z</dcterms:modified>
</cp:coreProperties>
</file>