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64" r:id="rId9"/>
    <p:sldId id="283" r:id="rId10"/>
    <p:sldId id="265" r:id="rId11"/>
    <p:sldId id="266" r:id="rId12"/>
    <p:sldId id="273" r:id="rId13"/>
    <p:sldId id="281" r:id="rId14"/>
    <p:sldId id="282" r:id="rId15"/>
    <p:sldId id="262" r:id="rId16"/>
    <p:sldId id="276" r:id="rId17"/>
    <p:sldId id="277" r:id="rId18"/>
    <p:sldId id="278" r:id="rId19"/>
    <p:sldId id="270" r:id="rId20"/>
    <p:sldId id="263" r:id="rId21"/>
    <p:sldId id="268" r:id="rId22"/>
    <p:sldId id="269" r:id="rId23"/>
    <p:sldId id="267" r:id="rId24"/>
    <p:sldId id="272" r:id="rId25"/>
    <p:sldId id="275" r:id="rId26"/>
    <p:sldId id="271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9AD1C9F-32D6-4D75-9A6E-C3F0EEEFFCE5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1D6E18-CDB5-49FF-AF4D-AC6B21DDDF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C9F-32D6-4D75-9A6E-C3F0EEEFFCE5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6E18-CDB5-49FF-AF4D-AC6B21DD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C9F-32D6-4D75-9A6E-C3F0EEEFFCE5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6E18-CDB5-49FF-AF4D-AC6B21DD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C9F-32D6-4D75-9A6E-C3F0EEEFFCE5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6E18-CDB5-49FF-AF4D-AC6B21DD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C9F-32D6-4D75-9A6E-C3F0EEEFFCE5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6E18-CDB5-49FF-AF4D-AC6B21DD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C9F-32D6-4D75-9A6E-C3F0EEEFFCE5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6E18-CDB5-49FF-AF4D-AC6B21DDDF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C9F-32D6-4D75-9A6E-C3F0EEEFFCE5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6E18-CDB5-49FF-AF4D-AC6B21DD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C9F-32D6-4D75-9A6E-C3F0EEEFFCE5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6E18-CDB5-49FF-AF4D-AC6B21DD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C9F-32D6-4D75-9A6E-C3F0EEEFFCE5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6E18-CDB5-49FF-AF4D-AC6B21DD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C9F-32D6-4D75-9A6E-C3F0EEEFFCE5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6E18-CDB5-49FF-AF4D-AC6B21DDDF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C9F-32D6-4D75-9A6E-C3F0EEEFFCE5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6E18-CDB5-49FF-AF4D-AC6B21DD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9AD1C9F-32D6-4D75-9A6E-C3F0EEEFFCE5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A1D6E18-CDB5-49FF-AF4D-AC6B21DDD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abr.org/k12/curricul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Diagnostic Services in Healthcare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495800"/>
            <a:ext cx="3572435" cy="1260629"/>
          </a:xfrm>
        </p:spPr>
        <p:txBody>
          <a:bodyPr/>
          <a:lstStyle/>
          <a:p>
            <a:r>
              <a:rPr lang="en-US" i="1" dirty="0" smtClean="0">
                <a:hlinkClick r:id="rId2"/>
              </a:rPr>
              <a:t>www.ncabr.org/k12/curricula</a:t>
            </a:r>
            <a:r>
              <a:rPr lang="en-US" i="1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Aid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Follow recipe on back of the Cool Aid packet</a:t>
            </a:r>
          </a:p>
          <a:p>
            <a:r>
              <a:rPr lang="en-US" dirty="0" smtClean="0"/>
              <a:t>Cut the measurement in half</a:t>
            </a:r>
          </a:p>
          <a:p>
            <a:r>
              <a:rPr lang="en-US" dirty="0" smtClean="0"/>
              <a:t>Write the SOP:</a:t>
            </a:r>
          </a:p>
          <a:p>
            <a:pPr lvl="1"/>
            <a:r>
              <a:rPr lang="en-US" dirty="0" smtClean="0"/>
              <a:t>Use details</a:t>
            </a:r>
          </a:p>
          <a:p>
            <a:pPr lvl="1"/>
            <a:r>
              <a:rPr lang="en-US" dirty="0" smtClean="0"/>
              <a:t>State the supplies</a:t>
            </a:r>
          </a:p>
          <a:p>
            <a:pPr lvl="1"/>
            <a:r>
              <a:rPr lang="en-US" dirty="0" smtClean="0"/>
              <a:t>Where they come from</a:t>
            </a:r>
          </a:p>
          <a:p>
            <a:pPr lvl="1"/>
            <a:r>
              <a:rPr lang="en-US" dirty="0" smtClean="0"/>
              <a:t>How much of each item is mixed</a:t>
            </a:r>
          </a:p>
          <a:p>
            <a:pPr lvl="1"/>
            <a:r>
              <a:rPr lang="en-US" dirty="0" smtClean="0"/>
              <a:t>The stir time</a:t>
            </a:r>
          </a:p>
          <a:p>
            <a:pPr lvl="1"/>
            <a:r>
              <a:rPr lang="en-US" dirty="0" smtClean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8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I be sure my results are accurate?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SOPs are followed</a:t>
            </a:r>
          </a:p>
          <a:p>
            <a:r>
              <a:rPr lang="en-US" dirty="0" smtClean="0"/>
              <a:t>How are “healthy samples” recognized?</a:t>
            </a:r>
          </a:p>
          <a:p>
            <a:r>
              <a:rPr lang="en-US" dirty="0" smtClean="0"/>
              <a:t>What happens to the other samples?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17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 exercise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590800"/>
            <a:ext cx="6858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27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urine tests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detect urinary tract infections</a:t>
            </a:r>
          </a:p>
          <a:p>
            <a:r>
              <a:rPr lang="en-US" dirty="0" smtClean="0"/>
              <a:t>Metabolic disorders (diabetes)</a:t>
            </a:r>
          </a:p>
          <a:p>
            <a:r>
              <a:rPr lang="en-US" dirty="0" smtClean="0"/>
              <a:t>Kidney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4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steps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inspection of sample (should be yellow or clear)</a:t>
            </a:r>
          </a:p>
          <a:p>
            <a:r>
              <a:rPr lang="en-US" dirty="0" smtClean="0"/>
              <a:t>Chemical tests using chemical strips (pH, proteins, glucose, ketones,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abnormal results are found, microscopic exam of the urine is done looking for microorganisms and crystals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5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27664"/>
            <a:ext cx="7543800" cy="1182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 a urinalysis on 3 samples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One healthy sample</a:t>
            </a:r>
          </a:p>
          <a:p>
            <a:pPr lvl="1"/>
            <a:r>
              <a:rPr lang="en-US" dirty="0" smtClean="0"/>
              <a:t>two unhealthy samples</a:t>
            </a:r>
          </a:p>
          <a:p>
            <a:pPr lvl="1"/>
            <a:r>
              <a:rPr lang="en-US" dirty="0" smtClean="0"/>
              <a:t>Each table: two people run samples, one person records the results, one person reports them</a:t>
            </a:r>
          </a:p>
          <a:p>
            <a:pPr lvl="1"/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84" y="3767137"/>
            <a:ext cx="22098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36195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461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 # 1: Identify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important step is to ensure whose sample this is and have it labelled:</a:t>
            </a:r>
          </a:p>
          <a:p>
            <a:pPr lvl="1"/>
            <a:r>
              <a:rPr lang="en-US" dirty="0" smtClean="0"/>
              <a:t>Name / ID number</a:t>
            </a:r>
          </a:p>
          <a:p>
            <a:pPr lvl="1"/>
            <a:r>
              <a:rPr lang="en-US" dirty="0" smtClean="0"/>
              <a:t>Date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Desired test to be run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54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 # 2: Infection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protective equipment</a:t>
            </a:r>
          </a:p>
          <a:p>
            <a:pPr lvl="1"/>
            <a:r>
              <a:rPr lang="en-US" dirty="0" smtClean="0"/>
              <a:t>Gloves</a:t>
            </a:r>
          </a:p>
          <a:p>
            <a:pPr lvl="1"/>
            <a:r>
              <a:rPr lang="en-US" dirty="0" smtClean="0"/>
              <a:t>Goggles</a:t>
            </a:r>
          </a:p>
          <a:p>
            <a:pPr lvl="1"/>
            <a:r>
              <a:rPr lang="en-US" dirty="0" smtClean="0"/>
              <a:t>Clean surfaces pre/post analysis</a:t>
            </a:r>
          </a:p>
          <a:p>
            <a:pPr lvl="1"/>
            <a:r>
              <a:rPr lang="en-US" dirty="0" smtClean="0"/>
              <a:t>Dispose of samples according to institutional P/P</a:t>
            </a:r>
          </a:p>
        </p:txBody>
      </p:sp>
    </p:spTree>
    <p:extLst>
      <p:ext uri="{BB962C8B-B14F-4D97-AF65-F5344CB8AC3E}">
        <p14:creationId xmlns:p14="http://schemas.microsoft.com/office/powerpoint/2010/main" val="702099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 sample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to give good patient instructions for a clean sample</a:t>
            </a:r>
          </a:p>
          <a:p>
            <a:r>
              <a:rPr lang="en-US" dirty="0" smtClean="0"/>
              <a:t>Proper labelling should be a part of the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6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uspharmacist.com/CMSImagesContent/2010/11/DiagSpotT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924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38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Diagnostic procedures must be of high quality:</a:t>
            </a:r>
          </a:p>
          <a:p>
            <a:pPr lvl="1"/>
            <a:r>
              <a:rPr lang="en-US" dirty="0" smtClean="0"/>
              <a:t>Must have reference ranges for:</a:t>
            </a:r>
          </a:p>
          <a:p>
            <a:pPr lvl="2"/>
            <a:r>
              <a:rPr lang="en-US" dirty="0" smtClean="0"/>
              <a:t>Blood</a:t>
            </a:r>
          </a:p>
          <a:p>
            <a:pPr lvl="2"/>
            <a:r>
              <a:rPr lang="en-US" dirty="0" smtClean="0"/>
              <a:t>Urinalysis</a:t>
            </a:r>
          </a:p>
          <a:p>
            <a:pPr lvl="2"/>
            <a:r>
              <a:rPr lang="en-US" dirty="0" smtClean="0"/>
              <a:t>Cultures</a:t>
            </a:r>
          </a:p>
          <a:p>
            <a:pPr lvl="2"/>
            <a:r>
              <a:rPr lang="en-US" dirty="0" smtClean="0"/>
              <a:t>Biopsy</a:t>
            </a:r>
          </a:p>
          <a:p>
            <a:pPr lvl="2"/>
            <a:r>
              <a:rPr lang="en-US" dirty="0" smtClean="0"/>
              <a:t>Rapid diagnostic test technologies (</a:t>
            </a:r>
            <a:r>
              <a:rPr lang="en-US" smtClean="0"/>
              <a:t>strep test)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 urine samples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Complete the worksheet chart for 3 samples commenting on:</a:t>
            </a:r>
          </a:p>
          <a:p>
            <a:pPr lvl="2"/>
            <a:r>
              <a:rPr lang="en-US" dirty="0" smtClean="0"/>
              <a:t>Odor</a:t>
            </a:r>
          </a:p>
          <a:p>
            <a:pPr lvl="2"/>
            <a:r>
              <a:rPr lang="en-US" dirty="0" smtClean="0"/>
              <a:t>Color</a:t>
            </a:r>
          </a:p>
          <a:p>
            <a:pPr lvl="2"/>
            <a:r>
              <a:rPr lang="en-US" dirty="0" smtClean="0"/>
              <a:t>Clarity</a:t>
            </a:r>
          </a:p>
          <a:p>
            <a:pPr lvl="2"/>
            <a:r>
              <a:rPr lang="en-US" dirty="0" smtClean="0"/>
              <a:t>Ketones</a:t>
            </a:r>
          </a:p>
          <a:p>
            <a:pPr lvl="2"/>
            <a:r>
              <a:rPr lang="en-US" dirty="0" smtClean="0"/>
              <a:t>Glucose</a:t>
            </a:r>
          </a:p>
          <a:p>
            <a:pPr lvl="2"/>
            <a:r>
              <a:rPr lang="en-US" dirty="0" smtClean="0"/>
              <a:t>Protein</a:t>
            </a:r>
          </a:p>
          <a:p>
            <a:pPr lvl="2"/>
            <a:r>
              <a:rPr lang="en-US" dirty="0" smtClean="0"/>
              <a:t>Blood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15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Urinalysis test strips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869" y="3192462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643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53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Dip stick and evaluate results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8598" y="2324100"/>
            <a:ext cx="476581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771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 at the following reagents</a:t>
            </a:r>
            <a:endParaRPr lang="en-US" dirty="0"/>
          </a:p>
        </p:txBody>
      </p:sp>
      <p:pic>
        <p:nvPicPr>
          <p:cNvPr id="6" name="Content Placeholder 5" descr="http://learn.parallax.com/sites/default/files/content/Reference/Urinalysis/MultistixUrinalysisColorKey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324599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4700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Recording results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412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the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Findings outside normal range requires:</a:t>
            </a:r>
          </a:p>
          <a:p>
            <a:pPr lvl="1"/>
            <a:r>
              <a:rPr lang="en-US" dirty="0" smtClean="0"/>
              <a:t>Verify that P/P followed:</a:t>
            </a:r>
          </a:p>
          <a:p>
            <a:pPr lvl="2"/>
            <a:r>
              <a:rPr lang="en-US" dirty="0" smtClean="0"/>
              <a:t>Were the strips read in a timely fashion?</a:t>
            </a:r>
          </a:p>
          <a:p>
            <a:pPr lvl="2"/>
            <a:r>
              <a:rPr lang="en-US" dirty="0" smtClean="0"/>
              <a:t>Were they expired strips?</a:t>
            </a:r>
          </a:p>
          <a:p>
            <a:pPr lvl="2"/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Notification of health professional caring for the 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13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health issues revealed: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1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441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this apply to forensics?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else could be analyzed in the urine?</a:t>
            </a:r>
          </a:p>
          <a:p>
            <a:r>
              <a:rPr lang="en-US" dirty="0" smtClean="0"/>
              <a:t>What might be of interest in the blood?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1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1861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Quality standards also apply to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Imaging studies</a:t>
            </a:r>
          </a:p>
          <a:p>
            <a:r>
              <a:rPr lang="en-US" dirty="0" smtClean="0"/>
              <a:t>Home medical test kits</a:t>
            </a:r>
          </a:p>
          <a:p>
            <a:r>
              <a:rPr lang="en-US" dirty="0" smtClean="0"/>
              <a:t>Genetic tests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Careers in Diagnostic Medicine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Pathologists</a:t>
            </a:r>
          </a:p>
          <a:p>
            <a:r>
              <a:rPr lang="en-US" dirty="0" smtClean="0"/>
              <a:t>Medical Laboratory Technologists</a:t>
            </a:r>
          </a:p>
          <a:p>
            <a:r>
              <a:rPr lang="en-US" dirty="0" smtClean="0"/>
              <a:t>Medical Laboratory technicians</a:t>
            </a:r>
          </a:p>
          <a:p>
            <a:r>
              <a:rPr lang="en-US" dirty="0" smtClean="0"/>
              <a:t>Nuclear medicine technicians</a:t>
            </a:r>
          </a:p>
          <a:p>
            <a:r>
              <a:rPr lang="en-US" dirty="0" smtClean="0"/>
              <a:t>phlebotomists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my test results?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/>
              <a:t>SOP: </a:t>
            </a:r>
          </a:p>
          <a:p>
            <a:pPr lvl="1"/>
            <a:r>
              <a:rPr lang="en-US" b="1" u="sng" dirty="0" smtClean="0"/>
              <a:t>standard operating procedures </a:t>
            </a:r>
            <a:r>
              <a:rPr lang="en-US" dirty="0" smtClean="0"/>
              <a:t>are a set of instruction which ensure that everyone performing a specific task or test follows the same steps for quality assurance</a:t>
            </a:r>
          </a:p>
          <a:p>
            <a:pPr lvl="1"/>
            <a:r>
              <a:rPr lang="en-US" dirty="0" smtClean="0"/>
              <a:t>Clinical Lab Improvement Act (CLIA) first came out in 1988 and has been updated many times as best practices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r>
              <a:rPr lang="en-US" dirty="0" smtClean="0"/>
              <a:t>CLIA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Stipulates that competent staff must be working in the lab setting.  Competency must be established upon hire and verified at least annually or with any new technology implemented.</a:t>
            </a:r>
          </a:p>
          <a:p>
            <a:r>
              <a:rPr lang="en-US" dirty="0" smtClean="0"/>
              <a:t>Classifies equipment by complexity of operation and establishes the competency needed to operate each.</a:t>
            </a:r>
          </a:p>
          <a:p>
            <a:r>
              <a:rPr lang="en-US" dirty="0" smtClean="0"/>
              <a:t>Requires policy and procedures be written regarding the operation of the equipment -  SOP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6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CLIA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Organizations must have calibrations, quality controls, and validations done periodically as stipulated by the complexity.</a:t>
            </a:r>
          </a:p>
          <a:p>
            <a:r>
              <a:rPr lang="en-US" dirty="0" smtClean="0"/>
              <a:t>The process that will be followed for out of range values, alert values, etc.</a:t>
            </a:r>
          </a:p>
          <a:p>
            <a:r>
              <a:rPr lang="en-US" dirty="0" smtClean="0"/>
              <a:t>All clinical are subject to unplanned surveys by CLIA representatives.</a:t>
            </a:r>
          </a:p>
        </p:txBody>
      </p:sp>
    </p:spTree>
    <p:extLst>
      <p:ext uri="{BB962C8B-B14F-4D97-AF65-F5344CB8AC3E}">
        <p14:creationId xmlns:p14="http://schemas.microsoft.com/office/powerpoint/2010/main" val="13093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SOP for </a:t>
            </a:r>
            <a:r>
              <a:rPr lang="en-US" dirty="0"/>
              <a:t>K</a:t>
            </a:r>
            <a:r>
              <a:rPr lang="en-US" dirty="0" smtClean="0"/>
              <a:t>ool </a:t>
            </a:r>
            <a:r>
              <a:rPr lang="en-US" dirty="0" smtClean="0"/>
              <a:t>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Supplies </a:t>
            </a:r>
            <a:r>
              <a:rPr lang="en-US" dirty="0" smtClean="0"/>
              <a:t>needed</a:t>
            </a:r>
            <a:endParaRPr lang="en-US" dirty="0"/>
          </a:p>
          <a:p>
            <a:r>
              <a:rPr lang="en-US" dirty="0" smtClean="0"/>
              <a:t>Steps</a:t>
            </a:r>
          </a:p>
          <a:p>
            <a:r>
              <a:rPr lang="en-US" dirty="0" smtClean="0"/>
              <a:t>Timefram</a:t>
            </a:r>
            <a:r>
              <a:rPr lang="en-US" dirty="0" smtClean="0"/>
              <a:t>e</a:t>
            </a:r>
          </a:p>
          <a:p>
            <a:r>
              <a:rPr lang="en-US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4729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SOP for </a:t>
            </a:r>
            <a:r>
              <a:rPr lang="en-US" dirty="0" smtClean="0"/>
              <a:t>Kool </a:t>
            </a:r>
            <a:r>
              <a:rPr lang="en-US" dirty="0" smtClean="0"/>
              <a:t>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Supplies needed:</a:t>
            </a:r>
          </a:p>
          <a:p>
            <a:pPr lvl="1"/>
            <a:r>
              <a:rPr lang="en-US" dirty="0" smtClean="0"/>
              <a:t>Pitcher</a:t>
            </a:r>
          </a:p>
          <a:p>
            <a:pPr lvl="1"/>
            <a:r>
              <a:rPr lang="en-US" dirty="0" smtClean="0"/>
              <a:t>Spoon</a:t>
            </a:r>
          </a:p>
          <a:p>
            <a:pPr lvl="1"/>
            <a:r>
              <a:rPr lang="en-US" dirty="0" smtClean="0"/>
              <a:t>Measuring cup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Cool aid powder</a:t>
            </a:r>
          </a:p>
          <a:p>
            <a:pPr lvl="1"/>
            <a:r>
              <a:rPr lang="en-US" dirty="0" smtClean="0"/>
              <a:t>Sugar </a:t>
            </a:r>
          </a:p>
          <a:p>
            <a:pPr lvl="1"/>
            <a:r>
              <a:rPr lang="en-US" dirty="0" smtClean="0"/>
              <a:t>Paper towels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512</TotalTime>
  <Words>606</Words>
  <Application>Microsoft Office PowerPoint</Application>
  <PresentationFormat>On-screen Show (4:3)</PresentationFormat>
  <Paragraphs>114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Century Gothic</vt:lpstr>
      <vt:lpstr>Courier New</vt:lpstr>
      <vt:lpstr>Wingdings 2</vt:lpstr>
      <vt:lpstr>Austin</vt:lpstr>
      <vt:lpstr>Diagnostic Services in Healthcare</vt:lpstr>
      <vt:lpstr>What’s wrong with me?</vt:lpstr>
      <vt:lpstr>Quality standards also apply to </vt:lpstr>
      <vt:lpstr>Careers in Diagnostic Medicine </vt:lpstr>
      <vt:lpstr>What are my test results?</vt:lpstr>
      <vt:lpstr>CLIA </vt:lpstr>
      <vt:lpstr>CLIA continued</vt:lpstr>
      <vt:lpstr>Write SOP for Kool Aid</vt:lpstr>
      <vt:lpstr>Write SOP for Kool Aid</vt:lpstr>
      <vt:lpstr>Cool Aid instructions</vt:lpstr>
      <vt:lpstr>How can I be sure my results are accurate?</vt:lpstr>
      <vt:lpstr>SOP exercise</vt:lpstr>
      <vt:lpstr>Why are urine tests done?</vt:lpstr>
      <vt:lpstr>Three steps involved</vt:lpstr>
      <vt:lpstr>Perform a urinalysis on 3 samples  </vt:lpstr>
      <vt:lpstr>SOP # 1: Identify sample</vt:lpstr>
      <vt:lpstr>SOP # 2: Infection control </vt:lpstr>
      <vt:lpstr>Obtain sample </vt:lpstr>
      <vt:lpstr>PowerPoint Presentation</vt:lpstr>
      <vt:lpstr>Inspect urine samples for</vt:lpstr>
      <vt:lpstr>Urinalysis test strips</vt:lpstr>
      <vt:lpstr>Dip stick and evaluate results</vt:lpstr>
      <vt:lpstr>Look at the following reagents</vt:lpstr>
      <vt:lpstr> Recording results</vt:lpstr>
      <vt:lpstr>Reporting the findings</vt:lpstr>
      <vt:lpstr>Possible health issues revealed:</vt:lpstr>
      <vt:lpstr>How does this apply to forensics?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Services in Healthcare</dc:title>
  <dc:creator>joanne</dc:creator>
  <cp:lastModifiedBy>Abigail Bennett</cp:lastModifiedBy>
  <cp:revision>17</cp:revision>
  <dcterms:created xsi:type="dcterms:W3CDTF">2014-12-07T22:51:03Z</dcterms:created>
  <dcterms:modified xsi:type="dcterms:W3CDTF">2016-05-12T16:59:05Z</dcterms:modified>
</cp:coreProperties>
</file>