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25" autoAdjust="0"/>
  </p:normalViewPr>
  <p:slideViewPr>
    <p:cSldViewPr>
      <p:cViewPr varScale="1">
        <p:scale>
          <a:sx n="49" d="100"/>
          <a:sy n="49" d="100"/>
        </p:scale>
        <p:origin x="-4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9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0EFAE3D-27FD-4E0F-9A31-7E540CECCFED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F41770-202A-48C8-B9AE-2E73F35D0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Toxicology &amp;</a:t>
            </a:r>
          </a:p>
          <a:p>
            <a:r>
              <a:rPr lang="en-US" dirty="0" smtClean="0"/>
              <a:t>Uncertainty in medical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9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chemicals screened: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Amphetamine</a:t>
            </a:r>
          </a:p>
          <a:p>
            <a:r>
              <a:rPr lang="en-US" dirty="0" smtClean="0"/>
              <a:t>Codeine</a:t>
            </a:r>
          </a:p>
          <a:p>
            <a:r>
              <a:rPr lang="en-US" dirty="0" smtClean="0"/>
              <a:t>Diacetylmorphine (heroin)</a:t>
            </a:r>
          </a:p>
          <a:p>
            <a:r>
              <a:rPr lang="en-US" dirty="0" smtClean="0"/>
              <a:t>Methamphetamine</a:t>
            </a:r>
          </a:p>
          <a:p>
            <a:r>
              <a:rPr lang="en-US" dirty="0" smtClean="0"/>
              <a:t>Morphine</a:t>
            </a:r>
          </a:p>
          <a:p>
            <a:r>
              <a:rPr lang="en-US" dirty="0" smtClean="0"/>
              <a:t>Oxycodone</a:t>
            </a:r>
          </a:p>
          <a:p>
            <a:r>
              <a:rPr lang="en-US" dirty="0" smtClean="0"/>
              <a:t>Tetrahydrocannabinol (marijuana)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1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Medical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Diagnostic and forensic tests are often accurate but there is a certain amount of predictable inherent error.</a:t>
            </a:r>
          </a:p>
          <a:p>
            <a:r>
              <a:rPr lang="en-US" dirty="0" smtClean="0"/>
              <a:t>This is often underestimated which can have serious medical and legal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3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positive: when a test shows positive for a condition or disease that is truly present.</a:t>
            </a:r>
          </a:p>
          <a:p>
            <a:r>
              <a:rPr lang="en-US" dirty="0" smtClean="0"/>
              <a:t>False positive: when a test shows something that isn’t really there.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negative: when a test shows negative for a condition that really isn’t present</a:t>
            </a:r>
          </a:p>
          <a:p>
            <a:r>
              <a:rPr lang="en-US" dirty="0" smtClean="0"/>
              <a:t>False negative: is when a test fails to detect a condition that a person really has.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9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negatives and false positives can be most problematic.  </a:t>
            </a:r>
            <a:endParaRPr lang="en-US" dirty="0"/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FDA requires companies that develop and manufacture diagnostic tests to determine the sensitivity and specificity of these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3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and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Sensitivity is the measure of how often a test will detect a condition when the condition is present  </a:t>
            </a:r>
          </a:p>
          <a:p>
            <a:pPr lvl="1"/>
            <a:r>
              <a:rPr lang="en-US" dirty="0" smtClean="0"/>
              <a:t>Sensitivity = TP / (TP + FN)</a:t>
            </a:r>
          </a:p>
          <a:p>
            <a:r>
              <a:rPr lang="en-US" dirty="0" smtClean="0"/>
              <a:t>Specificity is the measure of how often a test will give negative results for a condition when the condition is not present</a:t>
            </a:r>
          </a:p>
          <a:p>
            <a:pPr lvl="1"/>
            <a:r>
              <a:rPr lang="en-US" dirty="0" smtClean="0"/>
              <a:t>Specificity = TN / (TN + FP)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5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lab professionals work hard to minimize errors in the lab, errors still exist at every stage:</a:t>
            </a:r>
          </a:p>
          <a:p>
            <a:pPr lvl="1"/>
            <a:r>
              <a:rPr lang="en-US" dirty="0" smtClean="0"/>
              <a:t>Collecting</a:t>
            </a:r>
          </a:p>
          <a:p>
            <a:pPr lvl="1"/>
            <a:r>
              <a:rPr lang="en-US" dirty="0" smtClean="0"/>
              <a:t>Labelling</a:t>
            </a:r>
          </a:p>
          <a:p>
            <a:pPr lvl="1"/>
            <a:r>
              <a:rPr lang="en-US" dirty="0" smtClean="0"/>
              <a:t>Reporting results</a:t>
            </a:r>
          </a:p>
          <a:p>
            <a:pPr lvl="1"/>
            <a:r>
              <a:rPr lang="en-US" dirty="0" smtClean="0"/>
              <a:t>Quality controls out of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49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 perform error analysis to figure out process problems so that they can minimize these errors. </a:t>
            </a:r>
          </a:p>
          <a:p>
            <a:r>
              <a:rPr lang="en-US" dirty="0" smtClean="0"/>
              <a:t>Diagnoses should be taking into consideration ALL the critical sources of patient information:</a:t>
            </a:r>
          </a:p>
          <a:p>
            <a:pPr lvl="1"/>
            <a:r>
              <a:rPr lang="en-US" dirty="0" smtClean="0"/>
              <a:t>Patient interview, physical exam, medical history and medical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1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adverse effects of chemicals on living organisms</a:t>
            </a:r>
          </a:p>
          <a:p>
            <a:r>
              <a:rPr lang="en-US" dirty="0" smtClean="0"/>
              <a:t>Forensics involve illegal drug use, drug abuse, poisons and death</a:t>
            </a:r>
          </a:p>
          <a:p>
            <a:r>
              <a:rPr lang="en-US" dirty="0" smtClean="0"/>
              <a:t>Specimens are collected and analyzed in a toxicology lab (blood, urine, saliva, vitreous humor, stomach contents,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63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necessary to document the “chain of custody” for all specimens as the results can be submitted as evidence in court.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7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tests are performed?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initial screening. </a:t>
            </a:r>
          </a:p>
          <a:p>
            <a:r>
              <a:rPr lang="en-US" dirty="0" smtClean="0"/>
              <a:t>Specimens can be tested for up to 300 different drugs and potential poisons.</a:t>
            </a:r>
          </a:p>
          <a:p>
            <a:r>
              <a:rPr lang="en-US" dirty="0" smtClean="0"/>
              <a:t>Once toxin is detected, more advance testing is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5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the separation of a mixture of chemicals (chromatography) </a:t>
            </a:r>
          </a:p>
          <a:p>
            <a:r>
              <a:rPr lang="en-US" dirty="0"/>
              <a:t>D</a:t>
            </a:r>
            <a:r>
              <a:rPr lang="en-US" dirty="0" smtClean="0"/>
              <a:t>ifferent chemicals in the sample move through the chromatograph at different speeds and thus exit at different times</a:t>
            </a:r>
          </a:p>
          <a:p>
            <a:r>
              <a:rPr lang="en-US" dirty="0" smtClean="0"/>
              <a:t>Afterwards it is directed to the mass spectrometer, where it is hit with a beam of electrons. </a:t>
            </a:r>
          </a:p>
          <a:p>
            <a:r>
              <a:rPr lang="en-US" dirty="0" smtClean="0"/>
              <a:t>Each chemical breaks up into a different set of particles with a different pattern.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6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patterns are compared to a database of spectra of more than 700,000 different compounds to identify the toxin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6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 drugs are being created constantly with slight changes in chemistry and they can evade this detection and identification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Chromatographs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Super sensitive but require careful calibration prior to use to ensure accuracy. </a:t>
            </a:r>
          </a:p>
          <a:p>
            <a:r>
              <a:rPr lang="en-US" dirty="0" smtClean="0"/>
              <a:t>Requires high temperatures to volatilize the substance so the sample can be analyzed</a:t>
            </a:r>
          </a:p>
          <a:p>
            <a:r>
              <a:rPr lang="en-US" dirty="0" smtClean="0"/>
              <a:t>It is expensive to operate and requires advance training</a:t>
            </a:r>
          </a:p>
          <a:p>
            <a:r>
              <a:rPr lang="en-US" dirty="0" smtClean="0"/>
              <a:t>NC has one Forensic Toxicology lab that offers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smaller samples</a:t>
            </a:r>
          </a:p>
          <a:p>
            <a:r>
              <a:rPr lang="en-US" dirty="0" smtClean="0"/>
              <a:t>Requires less advance prep of sample</a:t>
            </a:r>
          </a:p>
          <a:p>
            <a:r>
              <a:rPr lang="en-US" dirty="0" smtClean="0"/>
              <a:t>Sample does not require high temperatures like the gas chromatograph</a:t>
            </a:r>
          </a:p>
          <a:p>
            <a:r>
              <a:rPr lang="en-US" dirty="0" smtClean="0"/>
              <a:t>More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15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577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Forensic </vt:lpstr>
      <vt:lpstr>Toxicology</vt:lpstr>
      <vt:lpstr>Death investigations</vt:lpstr>
      <vt:lpstr>What tests are performed?</vt:lpstr>
      <vt:lpstr>Chromatography</vt:lpstr>
      <vt:lpstr>PowerPoint Presentation</vt:lpstr>
      <vt:lpstr>Challenge</vt:lpstr>
      <vt:lpstr>Gas Chromatographs</vt:lpstr>
      <vt:lpstr>Liquid Chromatography</vt:lpstr>
      <vt:lpstr>Common chemicals screened:</vt:lpstr>
      <vt:lpstr>Uncertainty in Medical tests</vt:lpstr>
      <vt:lpstr>Types of error</vt:lpstr>
      <vt:lpstr>PowerPoint Presentation</vt:lpstr>
      <vt:lpstr>PowerPoint Presentation</vt:lpstr>
      <vt:lpstr>Sensitivity and Specificity</vt:lpstr>
      <vt:lpstr>Sources of error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</dc:title>
  <dc:creator>joanne</dc:creator>
  <cp:lastModifiedBy>joanne</cp:lastModifiedBy>
  <cp:revision>8</cp:revision>
  <dcterms:created xsi:type="dcterms:W3CDTF">2014-12-16T02:13:42Z</dcterms:created>
  <dcterms:modified xsi:type="dcterms:W3CDTF">2014-12-16T03:22:37Z</dcterms:modified>
</cp:coreProperties>
</file>