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91" autoAdjust="0"/>
  </p:normalViewPr>
  <p:slideViewPr>
    <p:cSldViewPr>
      <p:cViewPr varScale="1">
        <p:scale>
          <a:sx n="76" d="100"/>
          <a:sy n="76" d="100"/>
        </p:scale>
        <p:origin x="-3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C8B2A6-9C9C-47C7-8434-479E446A6177}" type="datetimeFigureOut">
              <a:rPr lang="en-US" smtClean="0"/>
              <a:pPr/>
              <a:t>4/18/2015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DB20D3E-21EF-4478-9A81-5D10956A7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DNA testing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applications of DNA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close relatives</a:t>
            </a:r>
          </a:p>
          <a:p>
            <a:r>
              <a:rPr lang="en-US" dirty="0" smtClean="0"/>
              <a:t>To establish paternity</a:t>
            </a:r>
          </a:p>
          <a:p>
            <a:r>
              <a:rPr lang="en-US" dirty="0" smtClean="0"/>
              <a:t>To identify genetic risks for mutations</a:t>
            </a:r>
          </a:p>
          <a:p>
            <a:r>
              <a:rPr lang="en-US" dirty="0" smtClean="0"/>
              <a:t>Newborn screening for genetic abnormalities that can be treated immediately (</a:t>
            </a:r>
            <a:r>
              <a:rPr lang="en-US" dirty="0" err="1" smtClean="0"/>
              <a:t>ie</a:t>
            </a:r>
            <a:r>
              <a:rPr lang="en-US" dirty="0" smtClean="0"/>
              <a:t>: PKU)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analyzing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Karyotyping</a:t>
            </a:r>
            <a:r>
              <a:rPr lang="en-US" dirty="0" smtClean="0"/>
              <a:t>: technique used for examining the organism’s set of chromosomes. </a:t>
            </a:r>
          </a:p>
          <a:p>
            <a:pPr lvl="1"/>
            <a:r>
              <a:rPr lang="en-US" dirty="0" smtClean="0"/>
              <a:t>Attention is paid to abnormalities</a:t>
            </a:r>
          </a:p>
          <a:p>
            <a:pPr lvl="1"/>
            <a:r>
              <a:rPr lang="en-US" dirty="0" smtClean="0"/>
              <a:t>Cell in </a:t>
            </a:r>
            <a:r>
              <a:rPr lang="en-US" u="sng" dirty="0" smtClean="0"/>
              <a:t>metaphase</a:t>
            </a:r>
            <a:r>
              <a:rPr lang="en-US" dirty="0" smtClean="0"/>
              <a:t> is stained and photographed under a microscope</a:t>
            </a:r>
          </a:p>
          <a:p>
            <a:pPr lvl="1"/>
            <a:r>
              <a:rPr lang="en-US" dirty="0" smtClean="0"/>
              <a:t>Digital images are cut, paired and organized by size so that abnormalities can be detected.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Polymerase </a:t>
            </a:r>
            <a:r>
              <a:rPr lang="en-US" dirty="0" smtClean="0"/>
              <a:t>Chain </a:t>
            </a:r>
            <a:r>
              <a:rPr lang="en-US" dirty="0" smtClean="0"/>
              <a:t>Reaction(PCR)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PCR is </a:t>
            </a:r>
            <a:r>
              <a:rPr lang="en-US" dirty="0" smtClean="0"/>
              <a:t>used to make enough copies of the DNA segments so the DNA can be sequenced, profiled and tested for a specific gene trait.</a:t>
            </a:r>
          </a:p>
          <a:p>
            <a:r>
              <a:rPr lang="en-US" dirty="0" smtClean="0"/>
              <a:t>PCR allows DNA profiling to be performed on an extremely small sample of DNA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Gel Electrophoresis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Technique that separates the molecules by length and charge, including </a:t>
            </a:r>
            <a:r>
              <a:rPr lang="en-US" dirty="0" smtClean="0"/>
              <a:t>DNA, </a:t>
            </a:r>
            <a:r>
              <a:rPr lang="en-US" dirty="0" smtClean="0"/>
              <a:t>RNA and proteins. </a:t>
            </a:r>
          </a:p>
          <a:p>
            <a:r>
              <a:rPr lang="en-US" dirty="0" smtClean="0"/>
              <a:t>In DNA, the </a:t>
            </a:r>
            <a:r>
              <a:rPr lang="en-US" dirty="0" smtClean="0"/>
              <a:t>short tandem repeat (STR) are </a:t>
            </a:r>
            <a:r>
              <a:rPr lang="en-US" dirty="0" smtClean="0"/>
              <a:t>the areas of focus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fragments are inserted into a special gel and electricity is applied to attract the molecules through the gel.</a:t>
            </a:r>
          </a:p>
          <a:p>
            <a:r>
              <a:rPr lang="en-US" dirty="0" smtClean="0"/>
              <a:t>The smaller fragments with fewer </a:t>
            </a:r>
            <a:r>
              <a:rPr lang="en-US" dirty="0" smtClean="0"/>
              <a:t>STRs move </a:t>
            </a:r>
            <a:r>
              <a:rPr lang="en-US" dirty="0" smtClean="0"/>
              <a:t>faster.</a:t>
            </a:r>
          </a:p>
          <a:p>
            <a:r>
              <a:rPr lang="en-US" dirty="0" smtClean="0"/>
              <a:t>The fragments are stained, banded and compared to other patterns to determine which STR alleles are in the sample.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detect the presence and activity of thousands of genes at the same time.</a:t>
            </a:r>
          </a:p>
          <a:p>
            <a:r>
              <a:rPr lang="en-US" dirty="0" smtClean="0"/>
              <a:t>Made by attaching or printing DNA probes on a glass slide, chip or membrane in and organized array.</a:t>
            </a:r>
          </a:p>
          <a:p>
            <a:r>
              <a:rPr lang="en-US" dirty="0" smtClean="0"/>
              <a:t>Probes attach to the complementary DNA</a:t>
            </a:r>
          </a:p>
          <a:p>
            <a:r>
              <a:rPr lang="en-US" dirty="0" smtClean="0"/>
              <a:t>Sample DNA is amplified using PCR and cut up using special enzymes that will divide the DNA at specific places.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arrays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containing the sample DNA is incubated with the microarray </a:t>
            </a:r>
          </a:p>
          <a:p>
            <a:r>
              <a:rPr lang="en-US" dirty="0" smtClean="0"/>
              <a:t>When the sample DNA matches the probe DNA, it will stick together and hybridize (and remain on the chip while others wash off).</a:t>
            </a:r>
          </a:p>
          <a:p>
            <a:r>
              <a:rPr lang="en-US" dirty="0" smtClean="0"/>
              <a:t>The hybridized probes can be triggered to glow.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uses of microarray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give detailed info about ancestry and genes for particular traits</a:t>
            </a:r>
          </a:p>
          <a:p>
            <a:r>
              <a:rPr lang="en-US" dirty="0" smtClean="0"/>
              <a:t>Can be used to study which genes are active during development of cancer cells, as well as the response of pathogens to various treatments.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fingerprint is an impression left by the friction ridges of the human finger.  </a:t>
            </a:r>
          </a:p>
          <a:p>
            <a:r>
              <a:rPr lang="en-US" dirty="0" smtClean="0"/>
              <a:t>Fingerprints are easily </a:t>
            </a:r>
            <a:r>
              <a:rPr lang="en-US" dirty="0" smtClean="0"/>
              <a:t>deposited </a:t>
            </a:r>
            <a:r>
              <a:rPr lang="en-US" dirty="0" smtClean="0"/>
              <a:t>on surfaces by the natural secretions of sweat in our exocrine glands (skin glands).</a:t>
            </a:r>
          </a:p>
          <a:p>
            <a:r>
              <a:rPr lang="en-US" dirty="0" smtClean="0"/>
              <a:t>Feet also have friction ridges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Deliberate impressions of fingerprints may be formed by ink or other substances and transferred from the peaks of friction ridges on the skin to a relatively smooth surface such as a fingerprint card. </a:t>
            </a:r>
          </a:p>
          <a:p>
            <a:r>
              <a:rPr lang="en-US" dirty="0" smtClean="0"/>
              <a:t>Usually the print is taken from the last joint of the finger or thumb.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fingerprints are detailed, unique, difficult to alter and durable over the life of the individual</a:t>
            </a:r>
          </a:p>
          <a:p>
            <a:r>
              <a:rPr lang="en-US" dirty="0" smtClean="0"/>
              <a:t>The use of fingerprint technology has led to many crimes being solved.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all living organisms</a:t>
            </a:r>
          </a:p>
          <a:p>
            <a:r>
              <a:rPr lang="en-US" dirty="0" smtClean="0"/>
              <a:t>Are located on long molecules of DNA</a:t>
            </a:r>
          </a:p>
          <a:p>
            <a:r>
              <a:rPr lang="en-US" dirty="0" smtClean="0"/>
              <a:t>DNA is a twisted ladder shaped “double helix”</a:t>
            </a:r>
          </a:p>
          <a:p>
            <a:r>
              <a:rPr lang="en-US" dirty="0" smtClean="0"/>
              <a:t>Forms tow long complementary chains of nucleotides</a:t>
            </a:r>
          </a:p>
          <a:p>
            <a:pPr lvl="1"/>
            <a:r>
              <a:rPr lang="en-US" dirty="0" smtClean="0"/>
              <a:t>Four different bases</a:t>
            </a:r>
          </a:p>
          <a:p>
            <a:pPr lvl="2"/>
            <a:r>
              <a:rPr lang="en-US" dirty="0" smtClean="0"/>
              <a:t>A-adenine</a:t>
            </a:r>
          </a:p>
          <a:p>
            <a:pPr lvl="2"/>
            <a:r>
              <a:rPr lang="en-US" dirty="0" smtClean="0"/>
              <a:t>T-thymine</a:t>
            </a:r>
          </a:p>
          <a:p>
            <a:pPr lvl="2"/>
            <a:r>
              <a:rPr lang="en-US" dirty="0" smtClean="0"/>
              <a:t>C-cytosine</a:t>
            </a:r>
          </a:p>
          <a:p>
            <a:pPr lvl="2"/>
            <a:r>
              <a:rPr lang="en-US" dirty="0" smtClean="0"/>
              <a:t>G-guanine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Explore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dirty="0" smtClean="0"/>
              <a:t>Learn. Genetics.utah.edu/content/labs/gel/forensics</a:t>
            </a:r>
          </a:p>
          <a:p>
            <a:pPr lvl="2"/>
            <a:r>
              <a:rPr lang="en-US" dirty="0" smtClean="0"/>
              <a:t>Review the </a:t>
            </a:r>
            <a:r>
              <a:rPr lang="en-US" dirty="0" err="1" smtClean="0"/>
              <a:t>interactives</a:t>
            </a:r>
            <a:r>
              <a:rPr lang="en-US" dirty="0" smtClean="0"/>
              <a:t> on:</a:t>
            </a:r>
          </a:p>
          <a:p>
            <a:pPr lvl="3"/>
            <a:r>
              <a:rPr lang="en-US" dirty="0" smtClean="0"/>
              <a:t>DNA extraction</a:t>
            </a:r>
          </a:p>
          <a:p>
            <a:pPr lvl="3"/>
            <a:r>
              <a:rPr lang="en-US" dirty="0" smtClean="0"/>
              <a:t>Gel </a:t>
            </a:r>
            <a:r>
              <a:rPr lang="en-US" dirty="0" err="1" smtClean="0"/>
              <a:t>phoresis</a:t>
            </a:r>
            <a:endParaRPr lang="en-US" dirty="0" smtClean="0"/>
          </a:p>
          <a:p>
            <a:pPr lvl="3"/>
            <a:r>
              <a:rPr lang="en-US" dirty="0" smtClean="0"/>
              <a:t>PCR mortality</a:t>
            </a:r>
          </a:p>
          <a:p>
            <a:pPr lvl="1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complementary pairs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Adenine always pairs with Thymine</a:t>
            </a:r>
          </a:p>
          <a:p>
            <a:r>
              <a:rPr lang="en-US" dirty="0" smtClean="0"/>
              <a:t>Cytosine always pairs with Guanine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23 pairs of chromosomes in the nucleus of each cell</a:t>
            </a:r>
          </a:p>
          <a:p>
            <a:r>
              <a:rPr lang="en-US" dirty="0" smtClean="0"/>
              <a:t>Each chromosome has a long coiled DNA molecule packaged with protein</a:t>
            </a:r>
          </a:p>
          <a:p>
            <a:r>
              <a:rPr lang="en-US" dirty="0" smtClean="0"/>
              <a:t>Full set of chromosomes contain 6 Billion pairs of bases!</a:t>
            </a:r>
          </a:p>
          <a:p>
            <a:r>
              <a:rPr lang="en-US" dirty="0" smtClean="0"/>
              <a:t>The bases that code the proteins are called GENES.</a:t>
            </a:r>
          </a:p>
          <a:p>
            <a:r>
              <a:rPr lang="en-US" dirty="0" smtClean="0"/>
              <a:t>some of the DNA is </a:t>
            </a:r>
            <a:r>
              <a:rPr lang="en-US" u="sng" dirty="0" smtClean="0"/>
              <a:t>non-coding DNA </a:t>
            </a:r>
            <a:r>
              <a:rPr lang="en-US" dirty="0" smtClean="0"/>
              <a:t>(referred to as Junk DNA)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color</a:t>
            </a:r>
          </a:p>
          <a:p>
            <a:r>
              <a:rPr lang="en-US" dirty="0" smtClean="0"/>
              <a:t>Height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Susceptibility to numerous conditions</a:t>
            </a:r>
          </a:p>
          <a:p>
            <a:endParaRPr lang="en-US" dirty="0" smtClean="0"/>
          </a:p>
          <a:p>
            <a:r>
              <a:rPr lang="en-US" dirty="0" smtClean="0"/>
              <a:t>Some traits are heavily influenced by the environment and some are not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unique about your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you have an identical twin, NOBODY has DNA like yours</a:t>
            </a:r>
          </a:p>
          <a:p>
            <a:r>
              <a:rPr lang="en-US" dirty="0" smtClean="0"/>
              <a:t>Comparing the DNA sequence for two humans, 999 out of every 1000 pairs will be the same.  .  . Humans are 99.9% similar!</a:t>
            </a:r>
          </a:p>
          <a:p>
            <a:r>
              <a:rPr lang="en-US" dirty="0" smtClean="0"/>
              <a:t>We are also very similar to other species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is like a finger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Semen, blood, saliva and skin can be tested to see if the DNA matches a particular person.</a:t>
            </a:r>
          </a:p>
          <a:p>
            <a:r>
              <a:rPr lang="en-US" dirty="0" smtClean="0"/>
              <a:t>Time consuming to test for 6 billion base pairs.</a:t>
            </a:r>
          </a:p>
          <a:p>
            <a:r>
              <a:rPr lang="en-US" dirty="0" smtClean="0"/>
              <a:t>DNA fingerprinting in forensics focuses on a few highly variable regions of DNA known as the short tandem repeats (STRs).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smtClean="0"/>
              <a:t>T</a:t>
            </a:r>
            <a:r>
              <a:rPr lang="en-US" dirty="0" smtClean="0"/>
              <a:t>andem </a:t>
            </a:r>
            <a:r>
              <a:rPr lang="en-US" dirty="0" smtClean="0"/>
              <a:t>R</a:t>
            </a:r>
            <a:r>
              <a:rPr lang="en-US" dirty="0" smtClean="0"/>
              <a:t>epeats(STR)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located on the non-coding regions of the DNA</a:t>
            </a:r>
          </a:p>
          <a:p>
            <a:r>
              <a:rPr lang="en-US" dirty="0" smtClean="0"/>
              <a:t>13 core loci that are reviewed on the suspects/victims</a:t>
            </a:r>
          </a:p>
          <a:p>
            <a:r>
              <a:rPr lang="en-US" dirty="0" smtClean="0"/>
              <a:t>Once evaluated, it can be compared to a national databank kept by the FBI on criminals and missing persons.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EXONERATIONS: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2013, there have been 307 post conviction exonerations in the US based on DNA evidence</a:t>
            </a:r>
          </a:p>
          <a:p>
            <a:r>
              <a:rPr lang="en-US" dirty="0" smtClean="0"/>
              <a:t>In 149 of these cases the true source has been identified.</a:t>
            </a:r>
          </a:p>
          <a:p>
            <a:r>
              <a:rPr lang="en-US" dirty="0" smtClean="0"/>
              <a:t>Careful police and lab procedures MUST be followed to establish a “chain of custody” for the sample and to prevent cross-contamination.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845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Forensics</vt:lpstr>
      <vt:lpstr>Encoded instructions</vt:lpstr>
      <vt:lpstr>DNA complementary pairs </vt:lpstr>
      <vt:lpstr>Chromosomes: </vt:lpstr>
      <vt:lpstr>Traits</vt:lpstr>
      <vt:lpstr>What is unique about your DNA</vt:lpstr>
      <vt:lpstr>DNA is like a finger print</vt:lpstr>
      <vt:lpstr>Short Tandem Repeats(STR)</vt:lpstr>
      <vt:lpstr>EXONERATIONS: </vt:lpstr>
      <vt:lpstr>Other applications of DNA science</vt:lpstr>
      <vt:lpstr>Techniques for analyzing DNA</vt:lpstr>
      <vt:lpstr>Polymerase Chain Reaction(PCR)</vt:lpstr>
      <vt:lpstr>Gel Electrophoresis</vt:lpstr>
      <vt:lpstr>Microarrays</vt:lpstr>
      <vt:lpstr>Micro arrays continued</vt:lpstr>
      <vt:lpstr>Other uses of microarray technology </vt:lpstr>
      <vt:lpstr>Fingerprints</vt:lpstr>
      <vt:lpstr>Slide 18</vt:lpstr>
      <vt:lpstr>Slide 19</vt:lpstr>
      <vt:lpstr>Explore more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jzick</dc:creator>
  <cp:lastModifiedBy>jzick</cp:lastModifiedBy>
  <cp:revision>7</cp:revision>
  <dcterms:created xsi:type="dcterms:W3CDTF">2014-12-15T14:33:50Z</dcterms:created>
  <dcterms:modified xsi:type="dcterms:W3CDTF">2015-04-18T15:03:27Z</dcterms:modified>
</cp:coreProperties>
</file>