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9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765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0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280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98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0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1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8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3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2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6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9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2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5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8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7E66-6571-421B-AE58-B757AFEDEF6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15A461E-DCFD-43A1-A4CA-1BB02173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6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EP0PYEWcw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of the Lymphatic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7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Birth, inherited, permanent</a:t>
            </a:r>
          </a:p>
          <a:p>
            <a:pPr lvl="1"/>
            <a:r>
              <a:rPr lang="en-US" sz="2800" dirty="0" smtClean="0"/>
              <a:t>Unbroken skin</a:t>
            </a:r>
          </a:p>
          <a:p>
            <a:pPr lvl="1"/>
            <a:r>
              <a:rPr lang="en-US" sz="2800" dirty="0" smtClean="0"/>
              <a:t>Mucous</a:t>
            </a:r>
          </a:p>
          <a:p>
            <a:pPr lvl="1"/>
            <a:r>
              <a:rPr lang="en-US" sz="2800" dirty="0" smtClean="0"/>
              <a:t>Tears</a:t>
            </a:r>
          </a:p>
          <a:p>
            <a:pPr lvl="1"/>
            <a:r>
              <a:rPr lang="en-US" sz="2800" dirty="0" smtClean="0"/>
              <a:t>Blood Phagocytes</a:t>
            </a:r>
          </a:p>
          <a:p>
            <a:pPr lvl="1"/>
            <a:r>
              <a:rPr lang="en-US" sz="2800" dirty="0" smtClean="0"/>
              <a:t>Local inflammation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0612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Acquired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0200"/>
            <a:ext cx="6591985" cy="4311022"/>
          </a:xfrm>
        </p:spPr>
        <p:txBody>
          <a:bodyPr>
            <a:noAutofit/>
          </a:bodyPr>
          <a:lstStyle/>
          <a:p>
            <a:r>
              <a:rPr lang="en-US" sz="2600" dirty="0" smtClean="0"/>
              <a:t>Body’s reaction to invaders</a:t>
            </a:r>
          </a:p>
          <a:p>
            <a:pPr lvl="1"/>
            <a:r>
              <a:rPr lang="en-US" sz="2600" dirty="0" smtClean="0"/>
              <a:t>Passive acquired immunity: from injecting antibodies</a:t>
            </a:r>
          </a:p>
          <a:p>
            <a:pPr lvl="2"/>
            <a:r>
              <a:rPr lang="en-US" sz="2600" dirty="0" smtClean="0"/>
              <a:t>Only lasts up to a few weeks</a:t>
            </a:r>
            <a:endParaRPr lang="en-US" sz="2600" dirty="0"/>
          </a:p>
          <a:p>
            <a:pPr lvl="1"/>
            <a:r>
              <a:rPr lang="en-US" sz="2600" dirty="0" smtClean="0"/>
              <a:t>Active acquired immunity: lasts longer</a:t>
            </a:r>
          </a:p>
          <a:p>
            <a:pPr lvl="2"/>
            <a:r>
              <a:rPr lang="en-US" sz="2600" dirty="0" smtClean="0"/>
              <a:t>Natural acquired immunity- e.g. recovering from disease (body manufactures antibodies)</a:t>
            </a:r>
          </a:p>
          <a:p>
            <a:pPr lvl="2"/>
            <a:r>
              <a:rPr lang="en-US" sz="2600" dirty="0" smtClean="0"/>
              <a:t>Artificial acquired immunity- vaccinations</a:t>
            </a:r>
          </a:p>
        </p:txBody>
      </p:sp>
    </p:spTree>
    <p:extLst>
      <p:ext uri="{BB962C8B-B14F-4D97-AF65-F5344CB8AC3E}">
        <p14:creationId xmlns:p14="http://schemas.microsoft.com/office/powerpoint/2010/main" val="3135894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ANTIGEN injected to stimulate production of ANTIBODIES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9221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Standard/Universal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133600"/>
            <a:ext cx="7772400" cy="3777622"/>
          </a:xfrm>
        </p:spPr>
        <p:txBody>
          <a:bodyPr>
            <a:noAutofit/>
          </a:bodyPr>
          <a:lstStyle/>
          <a:p>
            <a:r>
              <a:rPr lang="en-US" sz="2600" dirty="0" smtClean="0"/>
              <a:t>Treating everyone as if they have potentially infectious material</a:t>
            </a:r>
          </a:p>
          <a:p>
            <a:r>
              <a:rPr lang="en-US" sz="2600" dirty="0" smtClean="0"/>
              <a:t>Used in patient care when there is potential contact with blood, body fluids, mucous membranes, or non-intact skin</a:t>
            </a:r>
          </a:p>
          <a:p>
            <a:r>
              <a:rPr lang="en-US" sz="2600" dirty="0" smtClean="0"/>
              <a:t>Includes	</a:t>
            </a:r>
          </a:p>
          <a:p>
            <a:pPr lvl="1"/>
            <a:r>
              <a:rPr lang="en-US" sz="2600" dirty="0" smtClean="0"/>
              <a:t>Handwashing</a:t>
            </a:r>
          </a:p>
          <a:p>
            <a:pPr lvl="1"/>
            <a:r>
              <a:rPr lang="en-US" sz="2600" dirty="0" smtClean="0"/>
              <a:t>PPE</a:t>
            </a:r>
          </a:p>
          <a:p>
            <a:pPr lvl="1"/>
            <a:r>
              <a:rPr lang="en-US" sz="2600" dirty="0" smtClean="0"/>
              <a:t>Patient care equipment/linens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0578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SINGLE MOST EFFECTIVE WAY TO PREVENT INFECTION</a:t>
            </a:r>
          </a:p>
          <a:p>
            <a:pPr lvl="1"/>
            <a:r>
              <a:rPr lang="en-US" sz="2400" dirty="0" smtClean="0"/>
              <a:t>Wash after touching body fluids (even if wearing gloves)</a:t>
            </a:r>
          </a:p>
          <a:p>
            <a:pPr lvl="1"/>
            <a:r>
              <a:rPr lang="en-US" sz="2400" dirty="0" smtClean="0"/>
              <a:t>Wash after removing gloves, between patient contact</a:t>
            </a:r>
          </a:p>
          <a:p>
            <a:pPr lvl="1"/>
            <a:r>
              <a:rPr lang="en-US" sz="2400" dirty="0" smtClean="0"/>
              <a:t>SOAP and friction</a:t>
            </a:r>
          </a:p>
          <a:p>
            <a:pPr lvl="1"/>
            <a:r>
              <a:rPr lang="en-US" sz="2400" dirty="0" smtClean="0"/>
              <a:t>Wash for minimum of 10 seconds</a:t>
            </a:r>
          </a:p>
          <a:p>
            <a:pPr lvl="2"/>
            <a:r>
              <a:rPr lang="en-US" sz="2400" dirty="0" smtClean="0"/>
              <a:t>ABCs, Twinkle </a:t>
            </a:r>
            <a:r>
              <a:rPr lang="en-US" sz="2400" dirty="0" err="1" smtClean="0"/>
              <a:t>Twinkle</a:t>
            </a:r>
            <a:r>
              <a:rPr lang="en-US" sz="2400" dirty="0" smtClean="0"/>
              <a:t>, Happy Birthday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0434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Personal Protective Equipment</a:t>
            </a:r>
          </a:p>
          <a:p>
            <a:pPr lvl="1"/>
            <a:r>
              <a:rPr lang="en-US" sz="2800" dirty="0" smtClean="0"/>
              <a:t>Gloves: when touching blood/body fluids</a:t>
            </a:r>
          </a:p>
          <a:p>
            <a:pPr lvl="1"/>
            <a:r>
              <a:rPr lang="en-US" sz="2800" dirty="0" smtClean="0"/>
              <a:t>mask, goggles, face shield, gown, shoe covers</a:t>
            </a:r>
          </a:p>
          <a:p>
            <a:pPr lvl="2"/>
            <a:r>
              <a:rPr lang="en-US" sz="2800" dirty="0" smtClean="0"/>
              <a:t>When patient care activities can generate splashing, spray of blood/body fluids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4395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Care Equipment/Linens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Handle with care</a:t>
            </a:r>
          </a:p>
          <a:p>
            <a:r>
              <a:rPr lang="en-US" sz="2800" dirty="0" smtClean="0"/>
              <a:t>Don’t let it touch your clothing</a:t>
            </a:r>
          </a:p>
          <a:p>
            <a:r>
              <a:rPr lang="en-US" sz="2800" dirty="0" smtClean="0"/>
              <a:t>Clean/Discard appropriately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8628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2" y="152400"/>
            <a:ext cx="6589199" cy="1280890"/>
          </a:xfrm>
        </p:spPr>
        <p:txBody>
          <a:bodyPr/>
          <a:lstStyle/>
          <a:p>
            <a:r>
              <a:rPr lang="en-US" dirty="0" smtClean="0"/>
              <a:t>Occupational Health and BBP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433290"/>
            <a:ext cx="8001000" cy="4477932"/>
          </a:xfrm>
        </p:spPr>
        <p:txBody>
          <a:bodyPr>
            <a:noAutofit/>
          </a:bodyPr>
          <a:lstStyle/>
          <a:p>
            <a:r>
              <a:rPr lang="en-US" sz="2800" dirty="0" smtClean="0"/>
              <a:t>BBP = </a:t>
            </a:r>
            <a:r>
              <a:rPr lang="en-US" sz="2800" dirty="0" err="1" smtClean="0"/>
              <a:t>bloodborne</a:t>
            </a:r>
            <a:r>
              <a:rPr lang="en-US" sz="2800" dirty="0" smtClean="0"/>
              <a:t> pathogens</a:t>
            </a:r>
          </a:p>
          <a:p>
            <a:pPr lvl="1"/>
            <a:r>
              <a:rPr lang="en-US" sz="2800" dirty="0" smtClean="0"/>
              <a:t>Be cautious with needles (when using or in the room with someone utilizing)</a:t>
            </a:r>
          </a:p>
          <a:p>
            <a:pPr lvl="1"/>
            <a:r>
              <a:rPr lang="en-US" sz="2800" dirty="0" smtClean="0"/>
              <a:t>NEVER RECAP USED NEEDLES</a:t>
            </a:r>
          </a:p>
          <a:p>
            <a:pPr lvl="1"/>
            <a:r>
              <a:rPr lang="en-US" sz="2800" dirty="0" smtClean="0"/>
              <a:t>Sharps go in a sharps container</a:t>
            </a:r>
          </a:p>
          <a:p>
            <a:pPr lvl="1"/>
            <a:r>
              <a:rPr lang="en-US" sz="2800" dirty="0" smtClean="0"/>
              <a:t>Use mouthpieces, resuscitation bags or other ventilation devices as alternative to mouth to mouth</a:t>
            </a:r>
          </a:p>
          <a:p>
            <a:pPr lvl="1"/>
            <a:r>
              <a:rPr lang="en-US" sz="2800" dirty="0" smtClean="0"/>
              <a:t>Patient with contamination risk should be in relatively isolated area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66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Lymphatic System in 2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https://www.youtube.com/watch?v=EEP0PYEWcwU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7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Fluid that goes between capillary blood and tissues</a:t>
            </a:r>
          </a:p>
          <a:p>
            <a:pPr lvl="1"/>
            <a:r>
              <a:rPr lang="en-US" sz="2400" dirty="0" smtClean="0"/>
              <a:t>Lymph in tissues = interstitial fluid</a:t>
            </a:r>
          </a:p>
          <a:p>
            <a:pPr lvl="1"/>
            <a:r>
              <a:rPr lang="en-US" sz="2400" dirty="0" smtClean="0"/>
              <a:t>Carries digested food, O2, and hormones to cells</a:t>
            </a:r>
          </a:p>
          <a:p>
            <a:pPr lvl="1"/>
            <a:r>
              <a:rPr lang="en-US" sz="2400" dirty="0" smtClean="0"/>
              <a:t>Carries waste back to capillaries for excretion</a:t>
            </a:r>
          </a:p>
          <a:p>
            <a:pPr lvl="1"/>
            <a:r>
              <a:rPr lang="en-US" sz="2400" dirty="0" smtClean="0"/>
              <a:t>Skeletal muscle action helps to squeeze lymph along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965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 Vessels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Transport excess tissue fluid back into circulatory system</a:t>
            </a:r>
          </a:p>
          <a:p>
            <a:pPr lvl="1"/>
            <a:r>
              <a:rPr lang="en-US" sz="2400" dirty="0" smtClean="0"/>
              <a:t>Valves prevent backflow (only flows one direction)</a:t>
            </a:r>
          </a:p>
          <a:p>
            <a:pPr lvl="1"/>
            <a:r>
              <a:rPr lang="en-US" sz="2400" dirty="0" smtClean="0"/>
              <a:t>Closely parallel to veins</a:t>
            </a:r>
            <a:endParaRPr lang="en-US" sz="2400" dirty="0"/>
          </a:p>
          <a:p>
            <a:pPr lvl="1"/>
            <a:r>
              <a:rPr lang="en-US" sz="2400" dirty="0" smtClean="0"/>
              <a:t>Empties into thoracic duct (left lymphatic duct) and right lymphatic duct</a:t>
            </a:r>
          </a:p>
        </p:txBody>
      </p:sp>
    </p:spTree>
    <p:extLst>
      <p:ext uri="{BB962C8B-B14F-4D97-AF65-F5344CB8AC3E}">
        <p14:creationId xmlns:p14="http://schemas.microsoft.com/office/powerpoint/2010/main" val="75879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Produce lymphocytes</a:t>
            </a:r>
          </a:p>
          <a:p>
            <a:r>
              <a:rPr lang="en-US" sz="2400" dirty="0" smtClean="0"/>
              <a:t>Filter out bacteria</a:t>
            </a:r>
          </a:p>
          <a:p>
            <a:pPr lvl="1"/>
            <a:r>
              <a:rPr lang="en-US" sz="2400" dirty="0" smtClean="0"/>
              <a:t>If substance cannot be destroyed, node will become </a:t>
            </a:r>
            <a:r>
              <a:rPr lang="en-US" sz="2400" dirty="0" smtClean="0"/>
              <a:t>inflamed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88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Tonsils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Also produce lymphocytes</a:t>
            </a:r>
          </a:p>
          <a:p>
            <a:r>
              <a:rPr lang="en-US" sz="2400" dirty="0" smtClean="0"/>
              <a:t>Combat disease from inhalation</a:t>
            </a:r>
          </a:p>
          <a:p>
            <a:r>
              <a:rPr lang="en-US" sz="2400" dirty="0" smtClean="0"/>
              <a:t>3 pairs</a:t>
            </a:r>
          </a:p>
          <a:p>
            <a:pPr lvl="1"/>
            <a:r>
              <a:rPr lang="en-US" sz="2400" dirty="0" smtClean="0"/>
              <a:t>What are they?</a:t>
            </a:r>
          </a:p>
          <a:p>
            <a:pPr lvl="1"/>
            <a:r>
              <a:rPr lang="en-US" sz="2400" dirty="0" smtClean="0"/>
              <a:t>Where are they located?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965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Produces Lymphocytes and Monocytes</a:t>
            </a:r>
          </a:p>
          <a:p>
            <a:r>
              <a:rPr lang="en-US" sz="2800" dirty="0" smtClean="0"/>
              <a:t>Filters/stores blood</a:t>
            </a:r>
          </a:p>
          <a:p>
            <a:r>
              <a:rPr lang="en-US" sz="2800" dirty="0" smtClean="0"/>
              <a:t>Recycles old RBCs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152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Produces and “trains” T Lymphocytes</a:t>
            </a:r>
          </a:p>
          <a:p>
            <a:r>
              <a:rPr lang="en-US" sz="2800" dirty="0" smtClean="0"/>
              <a:t>Also considered endocrine gland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45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Body’s ability to resist disease</a:t>
            </a:r>
          </a:p>
          <a:p>
            <a:pPr lvl="1"/>
            <a:r>
              <a:rPr lang="en-US" sz="2800" dirty="0" smtClean="0"/>
              <a:t>Natural Immunity</a:t>
            </a:r>
          </a:p>
          <a:p>
            <a:pPr lvl="1"/>
            <a:r>
              <a:rPr lang="en-US" sz="2800" dirty="0" smtClean="0"/>
              <a:t>Acquired Immunity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729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406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Functions of the Lymphatic System</vt:lpstr>
      <vt:lpstr>The Lymphatic System in 2 minutes</vt:lpstr>
      <vt:lpstr>Lymph Fluid</vt:lpstr>
      <vt:lpstr>Lymph Vessels</vt:lpstr>
      <vt:lpstr>Lymph Nodes</vt:lpstr>
      <vt:lpstr>Tonsils</vt:lpstr>
      <vt:lpstr>Spleen</vt:lpstr>
      <vt:lpstr>Thymus</vt:lpstr>
      <vt:lpstr>Immunity</vt:lpstr>
      <vt:lpstr>Natural Immunity</vt:lpstr>
      <vt:lpstr>Acquired Immunity</vt:lpstr>
      <vt:lpstr>Immunization</vt:lpstr>
      <vt:lpstr>Standard/Universal Precautions</vt:lpstr>
      <vt:lpstr>Handwashing</vt:lpstr>
      <vt:lpstr>PPE</vt:lpstr>
      <vt:lpstr>Patient Care Equipment/Linens</vt:lpstr>
      <vt:lpstr>Occupational Health and BBP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the Lymphatic System</dc:title>
  <dc:creator>Abby</dc:creator>
  <cp:lastModifiedBy>Abigail Bennett</cp:lastModifiedBy>
  <cp:revision>5</cp:revision>
  <dcterms:created xsi:type="dcterms:W3CDTF">2015-10-02T09:52:20Z</dcterms:created>
  <dcterms:modified xsi:type="dcterms:W3CDTF">2015-10-02T11:20:05Z</dcterms:modified>
</cp:coreProperties>
</file>