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9" r:id="rId4"/>
    <p:sldId id="261" r:id="rId5"/>
    <p:sldId id="275" r:id="rId6"/>
    <p:sldId id="274" r:id="rId7"/>
    <p:sldId id="262" r:id="rId8"/>
    <p:sldId id="263" r:id="rId9"/>
    <p:sldId id="264" r:id="rId10"/>
    <p:sldId id="276" r:id="rId11"/>
    <p:sldId id="265" r:id="rId12"/>
    <p:sldId id="266" r:id="rId13"/>
    <p:sldId id="277" r:id="rId14"/>
    <p:sldId id="267" r:id="rId15"/>
    <p:sldId id="268" r:id="rId16"/>
    <p:sldId id="269" r:id="rId17"/>
    <p:sldId id="270" r:id="rId18"/>
    <p:sldId id="271" r:id="rId19"/>
    <p:sldId id="279" r:id="rId20"/>
    <p:sldId id="273" r:id="rId21"/>
    <p:sldId id="27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32"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7F736D-F4D1-4DEF-963D-944B392F3A2D}" type="slidenum">
              <a:rPr lang="en-US"/>
              <a:pPr/>
              <a:t>‹#›</a:t>
            </a:fld>
            <a:endParaRPr lang="en-US"/>
          </a:p>
        </p:txBody>
      </p:sp>
    </p:spTree>
    <p:extLst>
      <p:ext uri="{BB962C8B-B14F-4D97-AF65-F5344CB8AC3E}">
        <p14:creationId xmlns:p14="http://schemas.microsoft.com/office/powerpoint/2010/main" val="3961885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4D04F5-7643-47F3-8DD1-1B2A94BC0B03}" type="slidenum">
              <a:rPr lang="en-US"/>
              <a:pPr/>
              <a:t>‹#›</a:t>
            </a:fld>
            <a:endParaRPr lang="en-US"/>
          </a:p>
        </p:txBody>
      </p:sp>
    </p:spTree>
    <p:extLst>
      <p:ext uri="{BB962C8B-B14F-4D97-AF65-F5344CB8AC3E}">
        <p14:creationId xmlns:p14="http://schemas.microsoft.com/office/powerpoint/2010/main" val="1119897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304800"/>
            <a:ext cx="8686800" cy="2895600"/>
          </a:xfrm>
        </p:spPr>
        <p:txBody>
          <a:bodyPr/>
          <a:lstStyle>
            <a:lvl1pPr algn="ctr">
              <a:defRPr sz="36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 y="5410200"/>
            <a:ext cx="8686800" cy="1295400"/>
          </a:xfrm>
        </p:spPr>
        <p:txBody>
          <a:bodyPr anchor="ctr"/>
          <a:lstStyle>
            <a:lvl1pPr marL="0" indent="0" algn="ctr">
              <a:buFontTx/>
              <a:buNone/>
              <a:defRPr/>
            </a:lvl1pPr>
          </a:lstStyle>
          <a:p>
            <a:r>
              <a:rPr lang="en-US" smtClean="0"/>
              <a:t>Click to edit Master subtitle style</a:t>
            </a:r>
            <a:endParaRPr lang="en-US"/>
          </a:p>
        </p:txBody>
      </p:sp>
      <p:sp>
        <p:nvSpPr>
          <p:cNvPr id="3079" name="Rectangle 7"/>
          <p:cNvSpPr>
            <a:spLocks noGrp="1" noChangeArrowheads="1"/>
          </p:cNvSpPr>
          <p:nvPr>
            <p:ph type="dt" sz="half" idx="2"/>
          </p:nvPr>
        </p:nvSpPr>
        <p:spPr/>
        <p:txBody>
          <a:bodyPr/>
          <a:lstStyle>
            <a:lvl1pPr>
              <a:defRPr/>
            </a:lvl1pPr>
          </a:lstStyle>
          <a:p>
            <a:endParaRPr lang="en-US"/>
          </a:p>
        </p:txBody>
      </p:sp>
      <p:sp>
        <p:nvSpPr>
          <p:cNvPr id="3080" name="Rectangle 8"/>
          <p:cNvSpPr>
            <a:spLocks noGrp="1" noChangeArrowheads="1"/>
          </p:cNvSpPr>
          <p:nvPr>
            <p:ph type="ftr" sz="quarter" idx="3"/>
          </p:nvPr>
        </p:nvSpPr>
        <p:spPr/>
        <p:txBody>
          <a:bodyPr/>
          <a:lstStyle>
            <a:lvl1pPr>
              <a:defRPr/>
            </a:lvl1pPr>
          </a:lstStyle>
          <a:p>
            <a:endParaRPr lang="en-US"/>
          </a:p>
        </p:txBody>
      </p:sp>
      <p:sp>
        <p:nvSpPr>
          <p:cNvPr id="3081" name="Rectangle 9"/>
          <p:cNvSpPr>
            <a:spLocks noGrp="1" noChangeArrowheads="1"/>
          </p:cNvSpPr>
          <p:nvPr>
            <p:ph type="sldNum" sz="quarter" idx="4"/>
          </p:nvPr>
        </p:nvSpPr>
        <p:spPr/>
        <p:txBody>
          <a:bodyPr/>
          <a:lstStyle>
            <a:lvl1pPr>
              <a:defRPr/>
            </a:lvl1pPr>
          </a:lstStyle>
          <a:p>
            <a:fld id="{502F33CC-149A-4CB5-A7A3-2563975C27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97709F-00C6-46F8-BDC6-11BDA39E0A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28600"/>
            <a:ext cx="21717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627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250BB6-BD4A-4636-BEA5-138EB3BA31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A33274-5364-438A-B5D1-883C1A5B81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B5072F-747B-451C-B2FD-B4770C7AD7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67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267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3C4DF3-2535-4853-BF7E-461B6C87F4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58CF6A0-17AF-468A-87FC-491881EB80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3EDF480-4BB0-42E1-9225-E954CF517A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0B888A3-87EF-43D3-B66B-3848F53B47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D6DD04-21BF-4D9C-AB15-4EAE4E8360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02886D-8948-43D3-AC59-2698D00A92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86868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371600"/>
            <a:ext cx="8686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2286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2" name="Rectangle 8"/>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3" name="Rectangle 9"/>
          <p:cNvSpPr>
            <a:spLocks noGrp="1" noChangeArrowheads="1"/>
          </p:cNvSpPr>
          <p:nvPr>
            <p:ph type="sldNum" sz="quarter" idx="4"/>
          </p:nvPr>
        </p:nvSpPr>
        <p:spPr bwMode="auto">
          <a:xfrm>
            <a:off x="67818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3DBD8C8-2F0A-4DF6-BD69-4A632161F8BC}"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cs typeface="Arial" charset="0"/>
        </a:defRPr>
      </a:lvl2pPr>
      <a:lvl3pPr algn="l" rtl="0" eaLnBrk="1" fontAlgn="base" hangingPunct="1">
        <a:spcBef>
          <a:spcPct val="0"/>
        </a:spcBef>
        <a:spcAft>
          <a:spcPct val="0"/>
        </a:spcAft>
        <a:defRPr sz="3200">
          <a:solidFill>
            <a:schemeClr val="tx2"/>
          </a:solidFill>
          <a:latin typeface="Arial" charset="0"/>
          <a:cs typeface="Arial" charset="0"/>
        </a:defRPr>
      </a:lvl3pPr>
      <a:lvl4pPr algn="l" rtl="0" eaLnBrk="1" fontAlgn="base" hangingPunct="1">
        <a:spcBef>
          <a:spcPct val="0"/>
        </a:spcBef>
        <a:spcAft>
          <a:spcPct val="0"/>
        </a:spcAft>
        <a:defRPr sz="3200">
          <a:solidFill>
            <a:schemeClr val="tx2"/>
          </a:solidFill>
          <a:latin typeface="Arial" charset="0"/>
          <a:cs typeface="Arial" charset="0"/>
        </a:defRPr>
      </a:lvl4pPr>
      <a:lvl5pPr algn="l" rtl="0" eaLnBrk="1" fontAlgn="base" hangingPunct="1">
        <a:spcBef>
          <a:spcPct val="0"/>
        </a:spcBef>
        <a:spcAft>
          <a:spcPct val="0"/>
        </a:spcAft>
        <a:defRPr sz="3200">
          <a:solidFill>
            <a:schemeClr val="tx2"/>
          </a:solidFill>
          <a:latin typeface="Arial" charset="0"/>
          <a:cs typeface="Arial" charset="0"/>
        </a:defRPr>
      </a:lvl5pPr>
      <a:lvl6pPr marL="457200" algn="l" rtl="0" eaLnBrk="1" fontAlgn="base" hangingPunct="1">
        <a:spcBef>
          <a:spcPct val="0"/>
        </a:spcBef>
        <a:spcAft>
          <a:spcPct val="0"/>
        </a:spcAft>
        <a:defRPr sz="3200">
          <a:solidFill>
            <a:schemeClr val="tx2"/>
          </a:solidFill>
          <a:latin typeface="Arial" charset="0"/>
          <a:cs typeface="Arial" charset="0"/>
        </a:defRPr>
      </a:lvl6pPr>
      <a:lvl7pPr marL="914400" algn="l" rtl="0" eaLnBrk="1" fontAlgn="base" hangingPunct="1">
        <a:spcBef>
          <a:spcPct val="0"/>
        </a:spcBef>
        <a:spcAft>
          <a:spcPct val="0"/>
        </a:spcAft>
        <a:defRPr sz="3200">
          <a:solidFill>
            <a:schemeClr val="tx2"/>
          </a:solidFill>
          <a:latin typeface="Arial" charset="0"/>
          <a:cs typeface="Arial" charset="0"/>
        </a:defRPr>
      </a:lvl7pPr>
      <a:lvl8pPr marL="1371600" algn="l" rtl="0" eaLnBrk="1" fontAlgn="base" hangingPunct="1">
        <a:spcBef>
          <a:spcPct val="0"/>
        </a:spcBef>
        <a:spcAft>
          <a:spcPct val="0"/>
        </a:spcAft>
        <a:defRPr sz="3200">
          <a:solidFill>
            <a:schemeClr val="tx2"/>
          </a:solidFill>
          <a:latin typeface="Arial" charset="0"/>
          <a:cs typeface="Arial" charset="0"/>
        </a:defRPr>
      </a:lvl8pPr>
      <a:lvl9pPr marL="1828800" algn="l" rtl="0" eaLnBrk="1" fontAlgn="base" hangingPunct="1">
        <a:spcBef>
          <a:spcPct val="0"/>
        </a:spcBef>
        <a:spcAft>
          <a:spcPct val="0"/>
        </a:spcAft>
        <a:defRPr sz="32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sibhi.secs.oakland.edu/data/year-2008/web-page/tissue/images/nih.gif&amp;imgrefurl=http://sibhi.secs.oakland.edu/data/year-2008/web-page/tissue/home.html&amp;usg=__l8km_zYV1iXEHZapGTvPsAajht8=&amp;h=300&amp;w=300&amp;sz=15&amp;hl=en&amp;start=1&amp;um=1&amp;tbnid=hNQ6Q21ye9apMM:&amp;tbnh=116&amp;tbnw=116&amp;prev=/images?q%3Dnih%26hl%3Den%26sa%3DN%26um%3D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fly4change.files.wordpress.com/2008/10/cdc_logo.jpg&amp;imgrefurl=http://fly4change.wordpress.com/2008/10/&amp;usg=__eJdMQf-ZpWk3paTC8RSjIDfpGzU=&amp;h=355&amp;w=484&amp;sz=139&amp;hl=en&amp;start=1&amp;um=1&amp;tbnid=1dE4mlldwpp3jM:&amp;tbnh=95&amp;tbnw=129&amp;prev=/images?q%3Dcdc%26hl%3Den%26um%3D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addiandcassi.com/wordpress/wp-content/uploads/fda-logo.jpg&amp;imgrefurl=http://addiandcassi.com/blog/&amp;usg=__pyRpTuC6urqCQ_YyRUw4oi0gr00=&amp;h=230&amp;w=300&amp;sz=33&amp;hl=en&amp;start=10&amp;um=1&amp;tbnid=_WieO05JrAGAGM:&amp;tbnh=89&amp;tbnw=116&amp;prev=/images?q%3Dfda%2Blogo%26ndsp%3D20%26hl%3Den%26sa%3DX%26um%3D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6600" dirty="0" smtClean="0"/>
              <a:t>Infectious Diseases </a:t>
            </a:r>
            <a:br>
              <a:rPr lang="en-US" sz="6600" dirty="0" smtClean="0"/>
            </a:br>
            <a:r>
              <a:rPr lang="en-US" sz="6600" dirty="0" smtClean="0"/>
              <a:t/>
            </a:r>
            <a:br>
              <a:rPr lang="en-US" sz="6600" dirty="0" smtClean="0"/>
            </a:br>
            <a:r>
              <a:rPr lang="en-US" sz="5400" dirty="0" smtClean="0"/>
              <a:t>Role </a:t>
            </a:r>
            <a:r>
              <a:rPr lang="en-US" sz="5400" dirty="0"/>
              <a:t>of the </a:t>
            </a:r>
            <a:r>
              <a:rPr lang="en-US" sz="5400" dirty="0" smtClean="0"/>
              <a:t>Public </a:t>
            </a:r>
            <a:r>
              <a:rPr lang="en-US" sz="5400" dirty="0"/>
              <a:t>Health</a:t>
            </a:r>
          </a:p>
        </p:txBody>
      </p:sp>
      <p:sp>
        <p:nvSpPr>
          <p:cNvPr id="6" name="Slide Number Placeholder 5"/>
          <p:cNvSpPr>
            <a:spLocks noGrp="1"/>
          </p:cNvSpPr>
          <p:nvPr>
            <p:ph type="sldNum" sz="quarter" idx="4"/>
          </p:nvPr>
        </p:nvSpPr>
        <p:spPr/>
        <p:txBody>
          <a:bodyPr/>
          <a:lstStyle/>
          <a:p>
            <a:fld id="{C780BFB6-55D3-48A5-85D0-7FF2E8040808}"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idx="1"/>
          </p:nvPr>
        </p:nvSpPr>
        <p:spPr/>
        <p:txBody>
          <a:bodyPr/>
          <a:lstStyle/>
          <a:p>
            <a:pPr>
              <a:lnSpc>
                <a:spcPct val="90000"/>
              </a:lnSpc>
            </a:pPr>
            <a:r>
              <a:rPr lang="en-US" sz="2800" dirty="0"/>
              <a:t>The Department of Health and Mental Hygiene’s Pest Control Services (PCS) program works to reduce the presence of rats in New York City. PCS operates out of six regional offices in the five boroughs. </a:t>
            </a:r>
          </a:p>
        </p:txBody>
      </p:sp>
      <p:sp>
        <p:nvSpPr>
          <p:cNvPr id="6" name="Slide Number Placeholder 5"/>
          <p:cNvSpPr>
            <a:spLocks noGrp="1"/>
          </p:cNvSpPr>
          <p:nvPr>
            <p:ph type="sldNum" sz="quarter" idx="12"/>
          </p:nvPr>
        </p:nvSpPr>
        <p:spPr/>
        <p:txBody>
          <a:bodyPr/>
          <a:lstStyle/>
          <a:p>
            <a:fld id="{CB50760C-B221-4B6D-AF24-A3BCB88486BF}"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idx="1"/>
          </p:nvPr>
        </p:nvSpPr>
        <p:spPr/>
        <p:txBody>
          <a:bodyPr/>
          <a:lstStyle/>
          <a:p>
            <a:pPr>
              <a:lnSpc>
                <a:spcPct val="90000"/>
              </a:lnSpc>
            </a:pPr>
            <a:r>
              <a:rPr lang="en-US" sz="2800" dirty="0" smtClean="0"/>
              <a:t>PCS </a:t>
            </a:r>
            <a:r>
              <a:rPr lang="en-US" sz="2800" dirty="0"/>
              <a:t>responds to complaints about rats, conducts inspections, and may apply rat bait (</a:t>
            </a:r>
            <a:r>
              <a:rPr lang="en-US" sz="2800" dirty="0" err="1"/>
              <a:t>rodenticide</a:t>
            </a:r>
            <a:r>
              <a:rPr lang="en-US" sz="2800" dirty="0"/>
              <a:t>) or clean up properties when owners fail to act. As part of an overall integrated pest management approach, PCS works with 19 other agencies to coordinate the City's response to rats in New York City.</a:t>
            </a:r>
          </a:p>
        </p:txBody>
      </p:sp>
      <p:sp>
        <p:nvSpPr>
          <p:cNvPr id="6" name="Slide Number Placeholder 5"/>
          <p:cNvSpPr>
            <a:spLocks noGrp="1"/>
          </p:cNvSpPr>
          <p:nvPr>
            <p:ph type="sldNum" sz="quarter" idx="12"/>
          </p:nvPr>
        </p:nvSpPr>
        <p:spPr/>
        <p:txBody>
          <a:bodyPr/>
          <a:lstStyle/>
          <a:p>
            <a:fld id="{CB50760C-B221-4B6D-AF24-A3BCB88486BF}"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334962"/>
          </a:xfrm>
        </p:spPr>
        <p:txBody>
          <a:bodyPr/>
          <a:lstStyle/>
          <a:p>
            <a:endParaRPr lang="en-US" sz="4000"/>
          </a:p>
        </p:txBody>
      </p:sp>
      <p:sp>
        <p:nvSpPr>
          <p:cNvPr id="12291" name="Rectangle 3"/>
          <p:cNvSpPr>
            <a:spLocks noGrp="1" noChangeArrowheads="1"/>
          </p:cNvSpPr>
          <p:nvPr>
            <p:ph idx="1"/>
          </p:nvPr>
        </p:nvSpPr>
        <p:spPr>
          <a:xfrm>
            <a:off x="457200" y="1447800"/>
            <a:ext cx="8229600" cy="5105400"/>
          </a:xfrm>
        </p:spPr>
        <p:txBody>
          <a:bodyPr/>
          <a:lstStyle/>
          <a:p>
            <a:pPr>
              <a:lnSpc>
                <a:spcPct val="90000"/>
              </a:lnSpc>
            </a:pPr>
            <a:r>
              <a:rPr lang="en-US" sz="2800" dirty="0"/>
              <a:t>In December 2007, the Health Department started a new program to control rats in the Bronx. This program uses an inspectional process called “Rat Indexing” to proactively identify the presence of rats in neighborhoods, and to compare the severity of infestations among blocks and neighborhoods. </a:t>
            </a:r>
          </a:p>
        </p:txBody>
      </p:sp>
      <p:sp>
        <p:nvSpPr>
          <p:cNvPr id="6" name="Slide Number Placeholder 5"/>
          <p:cNvSpPr>
            <a:spLocks noGrp="1"/>
          </p:cNvSpPr>
          <p:nvPr>
            <p:ph type="sldNum" sz="quarter" idx="12"/>
          </p:nvPr>
        </p:nvSpPr>
        <p:spPr/>
        <p:txBody>
          <a:bodyPr/>
          <a:lstStyle/>
          <a:p>
            <a:fld id="{7F2F102A-C4D3-46BC-8E56-3168DC2AA103}"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334962"/>
          </a:xfrm>
        </p:spPr>
        <p:txBody>
          <a:bodyPr/>
          <a:lstStyle/>
          <a:p>
            <a:endParaRPr lang="en-US" sz="4000"/>
          </a:p>
        </p:txBody>
      </p:sp>
      <p:sp>
        <p:nvSpPr>
          <p:cNvPr id="12291" name="Rectangle 3"/>
          <p:cNvSpPr>
            <a:spLocks noGrp="1" noChangeArrowheads="1"/>
          </p:cNvSpPr>
          <p:nvPr>
            <p:ph idx="1"/>
          </p:nvPr>
        </p:nvSpPr>
        <p:spPr>
          <a:xfrm>
            <a:off x="457200" y="1447800"/>
            <a:ext cx="8229600" cy="5105400"/>
          </a:xfrm>
        </p:spPr>
        <p:txBody>
          <a:bodyPr/>
          <a:lstStyle/>
          <a:p>
            <a:pPr>
              <a:lnSpc>
                <a:spcPct val="90000"/>
              </a:lnSpc>
            </a:pPr>
            <a:r>
              <a:rPr lang="en-US" sz="2800" dirty="0" smtClean="0"/>
              <a:t>This </a:t>
            </a:r>
            <a:r>
              <a:rPr lang="en-US" sz="2800" dirty="0"/>
              <a:t>program also provides more detailed inspection findings and advice to property owners on how to correct conditions. The results of these efforts are being carefully evaluated. In addition, the Health Department is collaborating with multiple key city agencies on piloting new rodent abatement strategies. </a:t>
            </a:r>
          </a:p>
        </p:txBody>
      </p:sp>
      <p:sp>
        <p:nvSpPr>
          <p:cNvPr id="6" name="Slide Number Placeholder 5"/>
          <p:cNvSpPr>
            <a:spLocks noGrp="1"/>
          </p:cNvSpPr>
          <p:nvPr>
            <p:ph type="sldNum" sz="quarter" idx="12"/>
          </p:nvPr>
        </p:nvSpPr>
        <p:spPr/>
        <p:txBody>
          <a:bodyPr/>
          <a:lstStyle/>
          <a:p>
            <a:fld id="{7F2F102A-C4D3-46BC-8E56-3168DC2AA103}"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868362"/>
          </a:xfrm>
        </p:spPr>
        <p:txBody>
          <a:bodyPr/>
          <a:lstStyle/>
          <a:p>
            <a:r>
              <a:rPr lang="en-US"/>
              <a:t>Public Health Organizations</a:t>
            </a:r>
          </a:p>
        </p:txBody>
      </p:sp>
      <p:sp>
        <p:nvSpPr>
          <p:cNvPr id="13315" name="Rectangle 3"/>
          <p:cNvSpPr>
            <a:spLocks noGrp="1" noChangeArrowheads="1"/>
          </p:cNvSpPr>
          <p:nvPr>
            <p:ph idx="1"/>
          </p:nvPr>
        </p:nvSpPr>
        <p:spPr>
          <a:xfrm>
            <a:off x="0" y="1371600"/>
            <a:ext cx="9144000" cy="5486400"/>
          </a:xfrm>
        </p:spPr>
        <p:txBody>
          <a:bodyPr/>
          <a:lstStyle/>
          <a:p>
            <a:r>
              <a:rPr lang="en-US" dirty="0"/>
              <a:t>Public health organizations enforce regulations and provide public health services.</a:t>
            </a:r>
          </a:p>
          <a:p>
            <a:r>
              <a:rPr lang="en-US" dirty="0"/>
              <a:t>The federal government makes the laws to how the sewage is to be treated and disposed of. Each state must follow these laws.</a:t>
            </a:r>
          </a:p>
          <a:p>
            <a:r>
              <a:rPr lang="en-US" dirty="0"/>
              <a:t>The public health officials are very concerned about the safety of the water after a </a:t>
            </a:r>
            <a:r>
              <a:rPr lang="en-US" dirty="0" err="1"/>
              <a:t>a</a:t>
            </a:r>
            <a:r>
              <a:rPr lang="en-US" dirty="0"/>
              <a:t> hurricane due to the possibility of the system being destroyed .</a:t>
            </a:r>
          </a:p>
        </p:txBody>
      </p:sp>
      <p:sp>
        <p:nvSpPr>
          <p:cNvPr id="6" name="Slide Number Placeholder 5"/>
          <p:cNvSpPr>
            <a:spLocks noGrp="1"/>
          </p:cNvSpPr>
          <p:nvPr>
            <p:ph type="sldNum" sz="quarter" idx="12"/>
          </p:nvPr>
        </p:nvSpPr>
        <p:spPr/>
        <p:txBody>
          <a:bodyPr/>
          <a:lstStyle/>
          <a:p>
            <a:fld id="{D0ADC405-9EF2-400C-90F2-CA72E7890A4D}"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a:t>National Institutes of Health </a:t>
            </a:r>
            <a:br>
              <a:rPr lang="en-US" sz="4000"/>
            </a:br>
            <a:r>
              <a:rPr lang="en-US" sz="4000"/>
              <a:t>(NIH)</a:t>
            </a:r>
          </a:p>
        </p:txBody>
      </p:sp>
      <p:sp>
        <p:nvSpPr>
          <p:cNvPr id="14339" name="Rectangle 3"/>
          <p:cNvSpPr>
            <a:spLocks noGrp="1" noChangeArrowheads="1"/>
          </p:cNvSpPr>
          <p:nvPr>
            <p:ph idx="1"/>
          </p:nvPr>
        </p:nvSpPr>
        <p:spPr/>
        <p:txBody>
          <a:bodyPr/>
          <a:lstStyle/>
          <a:p>
            <a:r>
              <a:rPr lang="en-US"/>
              <a:t> NIH supports health related research on all diseases.</a:t>
            </a:r>
          </a:p>
        </p:txBody>
      </p:sp>
      <p:sp>
        <p:nvSpPr>
          <p:cNvPr id="7" name="Slide Number Placeholder 5"/>
          <p:cNvSpPr>
            <a:spLocks noGrp="1"/>
          </p:cNvSpPr>
          <p:nvPr>
            <p:ph type="sldNum" sz="quarter" idx="12"/>
          </p:nvPr>
        </p:nvSpPr>
        <p:spPr/>
        <p:txBody>
          <a:bodyPr/>
          <a:lstStyle/>
          <a:p>
            <a:fld id="{5A125B02-F83C-4700-83B8-9F027ACDBFA0}" type="slidenum">
              <a:rPr lang="en-US"/>
              <a:pPr/>
              <a:t>15</a:t>
            </a:fld>
            <a:endParaRPr lang="en-US"/>
          </a:p>
        </p:txBody>
      </p:sp>
      <p:pic>
        <p:nvPicPr>
          <p:cNvPr id="14341" name="Picture 5" descr="nih">
            <a:hlinkClick r:id="rId2"/>
          </p:cNvPr>
          <p:cNvPicPr>
            <a:picLocks noChangeAspect="1" noChangeArrowheads="1"/>
          </p:cNvPicPr>
          <p:nvPr/>
        </p:nvPicPr>
        <p:blipFill>
          <a:blip r:embed="rId3" cstate="print"/>
          <a:srcRect/>
          <a:stretch>
            <a:fillRect/>
          </a:stretch>
        </p:blipFill>
        <p:spPr bwMode="auto">
          <a:xfrm>
            <a:off x="2895600" y="2743200"/>
            <a:ext cx="3676650" cy="36766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Centers for Disease Control and Prevention</a:t>
            </a:r>
          </a:p>
        </p:txBody>
      </p:sp>
      <p:sp>
        <p:nvSpPr>
          <p:cNvPr id="15363" name="Rectangle 3"/>
          <p:cNvSpPr>
            <a:spLocks noGrp="1" noChangeArrowheads="1"/>
          </p:cNvSpPr>
          <p:nvPr>
            <p:ph idx="1"/>
          </p:nvPr>
        </p:nvSpPr>
        <p:spPr/>
        <p:txBody>
          <a:bodyPr/>
          <a:lstStyle/>
          <a:p>
            <a:r>
              <a:rPr lang="en-US"/>
              <a:t>Is a major operating division of the</a:t>
            </a:r>
          </a:p>
          <a:p>
            <a:r>
              <a:rPr lang="en-US"/>
              <a:t>The Department of Health And Human Services.</a:t>
            </a:r>
          </a:p>
          <a:p>
            <a:r>
              <a:rPr lang="en-US"/>
              <a:t>Provides credible health information.</a:t>
            </a:r>
          </a:p>
        </p:txBody>
      </p:sp>
      <p:sp>
        <p:nvSpPr>
          <p:cNvPr id="7" name="Slide Number Placeholder 5"/>
          <p:cNvSpPr>
            <a:spLocks noGrp="1"/>
          </p:cNvSpPr>
          <p:nvPr>
            <p:ph type="sldNum" sz="quarter" idx="12"/>
          </p:nvPr>
        </p:nvSpPr>
        <p:spPr/>
        <p:txBody>
          <a:bodyPr/>
          <a:lstStyle/>
          <a:p>
            <a:fld id="{14ABD189-4C4C-4FF6-8174-92B372B1BDB5}" type="slidenum">
              <a:rPr lang="en-US"/>
              <a:pPr/>
              <a:t>16</a:t>
            </a:fld>
            <a:endParaRPr lang="en-US"/>
          </a:p>
        </p:txBody>
      </p:sp>
      <p:pic>
        <p:nvPicPr>
          <p:cNvPr id="15367" name="Picture 7" descr="cdc_logo">
            <a:hlinkClick r:id="rId2"/>
          </p:cNvPr>
          <p:cNvPicPr>
            <a:picLocks noChangeAspect="1" noChangeArrowheads="1"/>
          </p:cNvPicPr>
          <p:nvPr/>
        </p:nvPicPr>
        <p:blipFill>
          <a:blip r:embed="rId3" cstate="print"/>
          <a:srcRect/>
          <a:stretch>
            <a:fillRect/>
          </a:stretch>
        </p:blipFill>
        <p:spPr bwMode="auto">
          <a:xfrm>
            <a:off x="2209800" y="4343400"/>
            <a:ext cx="3209925" cy="1828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858962"/>
          </a:xfrm>
        </p:spPr>
        <p:txBody>
          <a:bodyPr/>
          <a:lstStyle/>
          <a:p>
            <a:r>
              <a:rPr lang="en-US"/>
              <a:t>Food and Drug Administration</a:t>
            </a:r>
            <a:br>
              <a:rPr lang="en-US"/>
            </a:br>
            <a:r>
              <a:rPr lang="en-US"/>
              <a:t>(FDA)</a:t>
            </a:r>
          </a:p>
        </p:txBody>
      </p:sp>
      <p:sp>
        <p:nvSpPr>
          <p:cNvPr id="16387" name="Rectangle 3"/>
          <p:cNvSpPr>
            <a:spLocks noGrp="1" noChangeArrowheads="1"/>
          </p:cNvSpPr>
          <p:nvPr>
            <p:ph idx="1"/>
          </p:nvPr>
        </p:nvSpPr>
        <p:spPr>
          <a:xfrm>
            <a:off x="457200" y="2362200"/>
            <a:ext cx="8229600" cy="3763963"/>
          </a:xfrm>
        </p:spPr>
        <p:txBody>
          <a:bodyPr/>
          <a:lstStyle/>
          <a:p>
            <a:r>
              <a:rPr lang="en-US"/>
              <a:t>Responsible for regulating and maintaining </a:t>
            </a:r>
          </a:p>
          <a:p>
            <a:r>
              <a:rPr lang="en-US"/>
              <a:t>Safe food and drugs safe consumption.</a:t>
            </a:r>
          </a:p>
          <a:p>
            <a:r>
              <a:rPr lang="en-US"/>
              <a:t>There is a lot of controversy about how well they do this.</a:t>
            </a:r>
          </a:p>
        </p:txBody>
      </p:sp>
      <p:sp>
        <p:nvSpPr>
          <p:cNvPr id="7" name="Slide Number Placeholder 5"/>
          <p:cNvSpPr>
            <a:spLocks noGrp="1"/>
          </p:cNvSpPr>
          <p:nvPr>
            <p:ph type="sldNum" sz="quarter" idx="12"/>
          </p:nvPr>
        </p:nvSpPr>
        <p:spPr/>
        <p:txBody>
          <a:bodyPr/>
          <a:lstStyle/>
          <a:p>
            <a:fld id="{D6F76BB1-2FE4-4771-B0D7-B7EB8D1BDFD2}" type="slidenum">
              <a:rPr lang="en-US"/>
              <a:pPr/>
              <a:t>17</a:t>
            </a:fld>
            <a:endParaRPr lang="en-US"/>
          </a:p>
        </p:txBody>
      </p:sp>
      <p:pic>
        <p:nvPicPr>
          <p:cNvPr id="16389" name="Picture 5" descr="fda-logo">
            <a:hlinkClick r:id="rId2"/>
          </p:cNvPr>
          <p:cNvPicPr>
            <a:picLocks noChangeAspect="1" noChangeArrowheads="1"/>
          </p:cNvPicPr>
          <p:nvPr/>
        </p:nvPicPr>
        <p:blipFill>
          <a:blip r:embed="rId3" cstate="print"/>
          <a:srcRect/>
          <a:stretch>
            <a:fillRect/>
          </a:stretch>
        </p:blipFill>
        <p:spPr bwMode="auto">
          <a:xfrm>
            <a:off x="6705600" y="4572000"/>
            <a:ext cx="1905000" cy="154146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706562"/>
          </a:xfrm>
        </p:spPr>
        <p:txBody>
          <a:bodyPr/>
          <a:lstStyle/>
          <a:p>
            <a:r>
              <a:rPr lang="en-US" dirty="0"/>
              <a:t>World Health Organization</a:t>
            </a:r>
            <a:br>
              <a:rPr lang="en-US" dirty="0"/>
            </a:br>
            <a:r>
              <a:rPr lang="en-US" dirty="0"/>
              <a:t>(WHO)</a:t>
            </a:r>
          </a:p>
        </p:txBody>
      </p:sp>
      <p:sp>
        <p:nvSpPr>
          <p:cNvPr id="17411" name="Rectangle 3"/>
          <p:cNvSpPr>
            <a:spLocks noGrp="1" noChangeArrowheads="1"/>
          </p:cNvSpPr>
          <p:nvPr>
            <p:ph idx="1"/>
          </p:nvPr>
        </p:nvSpPr>
        <p:spPr>
          <a:xfrm>
            <a:off x="914400" y="2332037"/>
            <a:ext cx="8229600" cy="4525963"/>
          </a:xfrm>
        </p:spPr>
        <p:txBody>
          <a:bodyPr/>
          <a:lstStyle/>
          <a:p>
            <a:pPr>
              <a:lnSpc>
                <a:spcPct val="80000"/>
              </a:lnSpc>
            </a:pPr>
            <a:r>
              <a:rPr lang="en-US" sz="2800" dirty="0"/>
              <a:t>Identify priority health and nutrition-related issues and ensuring that these are properly addressed in   any part of the world</a:t>
            </a:r>
            <a:r>
              <a:rPr lang="en-US" sz="2800" dirty="0" smtClean="0"/>
              <a:t>.</a:t>
            </a:r>
          </a:p>
          <a:p>
            <a:pPr>
              <a:lnSpc>
                <a:spcPct val="80000"/>
              </a:lnSpc>
              <a:buNone/>
            </a:pPr>
            <a:endParaRPr lang="en-US" sz="2800" dirty="0"/>
          </a:p>
          <a:p>
            <a:pPr>
              <a:lnSpc>
                <a:spcPct val="80000"/>
              </a:lnSpc>
            </a:pPr>
            <a:r>
              <a:rPr lang="en-US" sz="2800" dirty="0"/>
              <a:t>Strengthening health and nutrition surveillance systems to enable monitoring of any changes, early warning of deterioration, and immediate life-saving action through outbreak response. </a:t>
            </a:r>
          </a:p>
        </p:txBody>
      </p:sp>
      <p:sp>
        <p:nvSpPr>
          <p:cNvPr id="6" name="Slide Number Placeholder 5"/>
          <p:cNvSpPr>
            <a:spLocks noGrp="1"/>
          </p:cNvSpPr>
          <p:nvPr>
            <p:ph type="sldNum" sz="quarter" idx="12"/>
          </p:nvPr>
        </p:nvSpPr>
        <p:spPr/>
        <p:txBody>
          <a:bodyPr/>
          <a:lstStyle/>
          <a:p>
            <a:fld id="{3AE83617-F547-48DF-A46A-B94D0BE6C604}"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706562"/>
          </a:xfrm>
        </p:spPr>
        <p:txBody>
          <a:bodyPr/>
          <a:lstStyle/>
          <a:p>
            <a:r>
              <a:rPr lang="en-US" dirty="0"/>
              <a:t>World Health Organization</a:t>
            </a:r>
            <a:br>
              <a:rPr lang="en-US" dirty="0"/>
            </a:br>
            <a:r>
              <a:rPr lang="en-US" dirty="0"/>
              <a:t>(WHO</a:t>
            </a:r>
            <a:r>
              <a:rPr lang="en-US" dirty="0" smtClean="0"/>
              <a:t>)</a:t>
            </a:r>
            <a:endParaRPr lang="en-US" dirty="0"/>
          </a:p>
        </p:txBody>
      </p:sp>
      <p:sp>
        <p:nvSpPr>
          <p:cNvPr id="17411" name="Rectangle 3"/>
          <p:cNvSpPr>
            <a:spLocks noGrp="1" noChangeArrowheads="1"/>
          </p:cNvSpPr>
          <p:nvPr>
            <p:ph idx="1"/>
          </p:nvPr>
        </p:nvSpPr>
        <p:spPr>
          <a:xfrm>
            <a:off x="914400" y="2133600"/>
            <a:ext cx="8229600" cy="4144963"/>
          </a:xfrm>
        </p:spPr>
        <p:txBody>
          <a:bodyPr/>
          <a:lstStyle/>
          <a:p>
            <a:pPr>
              <a:lnSpc>
                <a:spcPct val="80000"/>
              </a:lnSpc>
            </a:pPr>
            <a:r>
              <a:rPr lang="en-US" sz="2800" dirty="0" smtClean="0"/>
              <a:t>Ensuring </a:t>
            </a:r>
            <a:r>
              <a:rPr lang="en-US" sz="2800" dirty="0"/>
              <a:t>control of preventable ill health particularly communicable and vaccine-preventable diseases. </a:t>
            </a:r>
          </a:p>
          <a:p>
            <a:pPr>
              <a:lnSpc>
                <a:spcPct val="80000"/>
              </a:lnSpc>
            </a:pPr>
            <a:endParaRPr lang="en-US" sz="2800" dirty="0" smtClean="0"/>
          </a:p>
          <a:p>
            <a:pPr>
              <a:lnSpc>
                <a:spcPct val="80000"/>
              </a:lnSpc>
            </a:pPr>
            <a:r>
              <a:rPr lang="en-US" sz="2800" dirty="0" smtClean="0"/>
              <a:t>Ensuring </a:t>
            </a:r>
            <a:r>
              <a:rPr lang="en-US" sz="2800" dirty="0"/>
              <a:t>that risks related to the environment are recognized and properly managed. </a:t>
            </a:r>
          </a:p>
          <a:p>
            <a:pPr>
              <a:lnSpc>
                <a:spcPct val="80000"/>
              </a:lnSpc>
            </a:pPr>
            <a:endParaRPr lang="en-US" sz="2800" dirty="0"/>
          </a:p>
        </p:txBody>
      </p:sp>
      <p:sp>
        <p:nvSpPr>
          <p:cNvPr id="6" name="Slide Number Placeholder 5"/>
          <p:cNvSpPr>
            <a:spLocks noGrp="1"/>
          </p:cNvSpPr>
          <p:nvPr>
            <p:ph type="sldNum" sz="quarter" idx="12"/>
          </p:nvPr>
        </p:nvSpPr>
        <p:spPr/>
        <p:txBody>
          <a:bodyPr/>
          <a:lstStyle/>
          <a:p>
            <a:fld id="{3AE83617-F547-48DF-A46A-B94D0BE6C604}"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a:t>What measures are taken to prevent infectious diseases?</a:t>
            </a:r>
          </a:p>
        </p:txBody>
      </p:sp>
      <p:sp>
        <p:nvSpPr>
          <p:cNvPr id="3075" name="Rectangle 3"/>
          <p:cNvSpPr>
            <a:spLocks noGrp="1" noChangeArrowheads="1"/>
          </p:cNvSpPr>
          <p:nvPr>
            <p:ph idx="1"/>
          </p:nvPr>
        </p:nvSpPr>
        <p:spPr>
          <a:xfrm>
            <a:off x="457200" y="1371600"/>
            <a:ext cx="8229600" cy="4983163"/>
          </a:xfrm>
        </p:spPr>
        <p:txBody>
          <a:bodyPr/>
          <a:lstStyle/>
          <a:p>
            <a:pPr>
              <a:buNone/>
            </a:pPr>
            <a:r>
              <a:rPr lang="en-US" dirty="0" smtClean="0"/>
              <a:t>Maintain </a:t>
            </a:r>
            <a:r>
              <a:rPr lang="en-US" dirty="0"/>
              <a:t>safe </a:t>
            </a:r>
            <a:r>
              <a:rPr lang="en-US" dirty="0" smtClean="0"/>
              <a:t>water</a:t>
            </a:r>
          </a:p>
          <a:p>
            <a:pPr>
              <a:buNone/>
            </a:pPr>
            <a:endParaRPr lang="en-US" dirty="0"/>
          </a:p>
          <a:p>
            <a:pPr>
              <a:buNone/>
            </a:pPr>
            <a:r>
              <a:rPr lang="en-US" dirty="0"/>
              <a:t> Water is purified by the following methods</a:t>
            </a:r>
            <a:r>
              <a:rPr lang="en-US" dirty="0" smtClean="0"/>
              <a:t>:</a:t>
            </a:r>
          </a:p>
          <a:p>
            <a:pPr>
              <a:buNone/>
            </a:pPr>
            <a:endParaRPr lang="en-US" dirty="0"/>
          </a:p>
          <a:p>
            <a:pPr>
              <a:buNone/>
            </a:pPr>
            <a:r>
              <a:rPr lang="en-US" dirty="0"/>
              <a:t>Settling</a:t>
            </a:r>
          </a:p>
          <a:p>
            <a:pPr>
              <a:buNone/>
            </a:pPr>
            <a:endParaRPr lang="en-US" dirty="0"/>
          </a:p>
          <a:p>
            <a:pPr>
              <a:buNone/>
            </a:pPr>
            <a:r>
              <a:rPr lang="en-US" dirty="0"/>
              <a:t>Filtration</a:t>
            </a:r>
          </a:p>
          <a:p>
            <a:pPr>
              <a:buNone/>
            </a:pPr>
            <a:endParaRPr lang="en-US" dirty="0"/>
          </a:p>
          <a:p>
            <a:pPr>
              <a:buNone/>
            </a:pPr>
            <a:r>
              <a:rPr lang="en-US" dirty="0"/>
              <a:t>Chlorination</a:t>
            </a:r>
          </a:p>
        </p:txBody>
      </p:sp>
      <p:sp>
        <p:nvSpPr>
          <p:cNvPr id="6" name="Slide Number Placeholder 5"/>
          <p:cNvSpPr>
            <a:spLocks noGrp="1"/>
          </p:cNvSpPr>
          <p:nvPr>
            <p:ph type="sldNum" sz="quarter" idx="12"/>
          </p:nvPr>
        </p:nvSpPr>
        <p:spPr/>
        <p:txBody>
          <a:bodyPr/>
          <a:lstStyle/>
          <a:p>
            <a:fld id="{27E82940-347D-4DE7-BB53-E2310430793A}"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411162"/>
          </a:xfrm>
        </p:spPr>
        <p:txBody>
          <a:bodyPr/>
          <a:lstStyle/>
          <a:p>
            <a:endParaRPr lang="en-US" sz="4000"/>
          </a:p>
        </p:txBody>
      </p:sp>
      <p:sp>
        <p:nvSpPr>
          <p:cNvPr id="20483" name="Rectangle 3"/>
          <p:cNvSpPr>
            <a:spLocks noGrp="1" noChangeArrowheads="1"/>
          </p:cNvSpPr>
          <p:nvPr>
            <p:ph idx="1"/>
          </p:nvPr>
        </p:nvSpPr>
        <p:spPr>
          <a:xfrm>
            <a:off x="457200" y="2027237"/>
            <a:ext cx="8229600" cy="4830763"/>
          </a:xfrm>
        </p:spPr>
        <p:txBody>
          <a:bodyPr/>
          <a:lstStyle/>
          <a:p>
            <a:pPr>
              <a:lnSpc>
                <a:spcPct val="80000"/>
              </a:lnSpc>
            </a:pPr>
            <a:r>
              <a:rPr lang="en-US" sz="2600" dirty="0"/>
              <a:t>Ensuring access to basic, good quality, preventive and curative care including essential drugs and vaccines for all, with special focus on the especially vulnerable - the elderly, the very young, pregnant women, the disabled and the chronically ill. </a:t>
            </a:r>
          </a:p>
          <a:p>
            <a:pPr>
              <a:lnSpc>
                <a:spcPct val="80000"/>
              </a:lnSpc>
            </a:pPr>
            <a:endParaRPr lang="en-US" sz="2600" dirty="0" smtClean="0"/>
          </a:p>
          <a:p>
            <a:pPr>
              <a:lnSpc>
                <a:spcPct val="80000"/>
              </a:lnSpc>
            </a:pPr>
            <a:r>
              <a:rPr lang="en-US" sz="2600" dirty="0" smtClean="0"/>
              <a:t>Ensuring </a:t>
            </a:r>
            <a:r>
              <a:rPr lang="en-US" sz="2600" dirty="0"/>
              <a:t>access to basic, good quality, preventive and curative care including essential drugs and vaccines for all, with special focus on the especially vulnerable - the elderly, the very young, pregnant women, the disabled and the chronically ill. </a:t>
            </a:r>
          </a:p>
          <a:p>
            <a:pPr>
              <a:lnSpc>
                <a:spcPct val="80000"/>
              </a:lnSpc>
            </a:pPr>
            <a:r>
              <a:rPr lang="en-US" sz="2400" dirty="0"/>
              <a:t>. </a:t>
            </a:r>
          </a:p>
          <a:p>
            <a:pPr>
              <a:lnSpc>
                <a:spcPct val="80000"/>
              </a:lnSpc>
            </a:pPr>
            <a:endParaRPr lang="en-US" sz="2400" dirty="0"/>
          </a:p>
          <a:p>
            <a:pPr>
              <a:lnSpc>
                <a:spcPct val="80000"/>
              </a:lnSpc>
            </a:pPr>
            <a:endParaRPr lang="en-US" sz="2400" dirty="0"/>
          </a:p>
        </p:txBody>
      </p:sp>
      <p:sp>
        <p:nvSpPr>
          <p:cNvPr id="6" name="Slide Number Placeholder 5"/>
          <p:cNvSpPr>
            <a:spLocks noGrp="1"/>
          </p:cNvSpPr>
          <p:nvPr>
            <p:ph type="sldNum" sz="quarter" idx="12"/>
          </p:nvPr>
        </p:nvSpPr>
        <p:spPr/>
        <p:txBody>
          <a:bodyPr/>
          <a:lstStyle/>
          <a:p>
            <a:fld id="{08CF8F8C-EED0-4D52-9079-47915B4A2FE4}" type="slidenum">
              <a:rPr lang="en-US"/>
              <a:pPr/>
              <a:t>20</a:t>
            </a:fld>
            <a:endParaRPr lang="en-US"/>
          </a:p>
        </p:txBody>
      </p:sp>
      <p:sp>
        <p:nvSpPr>
          <p:cNvPr id="7" name="Rectangle 2"/>
          <p:cNvSpPr txBox="1">
            <a:spLocks noChangeArrowheads="1"/>
          </p:cNvSpPr>
          <p:nvPr/>
        </p:nvSpPr>
        <p:spPr bwMode="auto">
          <a:xfrm>
            <a:off x="457200" y="274638"/>
            <a:ext cx="8229600" cy="1706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World Health Organization</a:t>
            </a:r>
            <a:br>
              <a:rPr kumimoji="0" lang="en-US" sz="4400" b="0" i="0" u="none" strike="noStrike" kern="0" cap="none" spc="0" normalizeH="0" baseline="0" noProof="0" smtClean="0">
                <a:ln>
                  <a:noFill/>
                </a:ln>
                <a:solidFill>
                  <a:schemeClr val="tx2"/>
                </a:solidFill>
                <a:effectLst/>
                <a:uLnTx/>
                <a:uFillTx/>
                <a:latin typeface="+mj-lt"/>
                <a:ea typeface="+mj-ea"/>
                <a:cs typeface="+mj-cs"/>
              </a:rPr>
            </a:br>
            <a:r>
              <a:rPr kumimoji="0" lang="en-US" sz="4400" b="0" i="0" u="none" strike="noStrike" kern="0" cap="none" spc="0" normalizeH="0" baseline="0" noProof="0" smtClean="0">
                <a:ln>
                  <a:noFill/>
                </a:ln>
                <a:solidFill>
                  <a:schemeClr val="tx2"/>
                </a:solidFill>
                <a:effectLst/>
                <a:uLnTx/>
                <a:uFillTx/>
                <a:latin typeface="+mj-lt"/>
                <a:ea typeface="+mj-ea"/>
                <a:cs typeface="+mj-cs"/>
              </a:rPr>
              <a:t>(WHO)</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18435" name="Rectangle 3"/>
          <p:cNvSpPr>
            <a:spLocks noGrp="1" noChangeArrowheads="1"/>
          </p:cNvSpPr>
          <p:nvPr>
            <p:ph idx="1"/>
          </p:nvPr>
        </p:nvSpPr>
        <p:spPr>
          <a:xfrm>
            <a:off x="457200" y="1828800"/>
            <a:ext cx="8686800" cy="4525963"/>
          </a:xfrm>
        </p:spPr>
        <p:txBody>
          <a:bodyPr/>
          <a:lstStyle/>
          <a:p>
            <a:pPr>
              <a:lnSpc>
                <a:spcPct val="80000"/>
              </a:lnSpc>
            </a:pPr>
            <a:r>
              <a:rPr lang="en-US" sz="2600" dirty="0"/>
              <a:t>Advocating and negotiating for secure humanitarian access, and neutrality and protection of health workers, and the operation of services and structures as integral parts of public health provision. </a:t>
            </a:r>
            <a:endParaRPr lang="en-US" sz="2600" dirty="0" smtClean="0"/>
          </a:p>
          <a:p>
            <a:pPr>
              <a:lnSpc>
                <a:spcPct val="80000"/>
              </a:lnSpc>
              <a:buNone/>
            </a:pPr>
            <a:endParaRPr lang="en-US" sz="2600" dirty="0"/>
          </a:p>
          <a:p>
            <a:pPr>
              <a:lnSpc>
                <a:spcPct val="80000"/>
              </a:lnSpc>
            </a:pPr>
            <a:r>
              <a:rPr lang="en-US" sz="2600" dirty="0"/>
              <a:t>Ensuring that the lessons learnt in a crisis are used to improve health sector preparedness for future crises and disaster reduction. </a:t>
            </a:r>
            <a:endParaRPr lang="en-US" sz="2600" dirty="0" smtClean="0"/>
          </a:p>
          <a:p>
            <a:pPr>
              <a:lnSpc>
                <a:spcPct val="80000"/>
              </a:lnSpc>
              <a:buNone/>
            </a:pPr>
            <a:endParaRPr lang="en-US" sz="2600" dirty="0"/>
          </a:p>
          <a:p>
            <a:pPr>
              <a:lnSpc>
                <a:spcPct val="80000"/>
              </a:lnSpc>
            </a:pPr>
            <a:r>
              <a:rPr lang="en-US" sz="2600" dirty="0"/>
              <a:t>Defining an integrated health policy for preparedness, emergency response and post conflict, for a coherent health sector development resilient to emergencies, to link relief efforts with national capacities and initiate future health system reform. </a:t>
            </a:r>
          </a:p>
          <a:p>
            <a:pPr>
              <a:lnSpc>
                <a:spcPct val="80000"/>
              </a:lnSpc>
              <a:buNone/>
            </a:pPr>
            <a:r>
              <a:rPr lang="en-US" sz="2400" dirty="0"/>
              <a:t/>
            </a:r>
            <a:br>
              <a:rPr lang="en-US" sz="2400" dirty="0"/>
            </a:br>
            <a:endParaRPr lang="en-US" sz="2400" dirty="0"/>
          </a:p>
        </p:txBody>
      </p:sp>
      <p:sp>
        <p:nvSpPr>
          <p:cNvPr id="6" name="Slide Number Placeholder 5"/>
          <p:cNvSpPr>
            <a:spLocks noGrp="1"/>
          </p:cNvSpPr>
          <p:nvPr>
            <p:ph type="sldNum" sz="quarter" idx="12"/>
          </p:nvPr>
        </p:nvSpPr>
        <p:spPr/>
        <p:txBody>
          <a:bodyPr/>
          <a:lstStyle/>
          <a:p>
            <a:fld id="{E2F31A2B-5F5F-492B-8B26-55A71AD1EFB8}" type="slidenum">
              <a:rPr lang="en-US"/>
              <a:pPr/>
              <a:t>21</a:t>
            </a:fld>
            <a:endParaRPr lang="en-US"/>
          </a:p>
        </p:txBody>
      </p:sp>
      <p:sp>
        <p:nvSpPr>
          <p:cNvPr id="7" name="Rectangle 2"/>
          <p:cNvSpPr txBox="1">
            <a:spLocks noChangeArrowheads="1"/>
          </p:cNvSpPr>
          <p:nvPr/>
        </p:nvSpPr>
        <p:spPr bwMode="auto">
          <a:xfrm>
            <a:off x="381000" y="0"/>
            <a:ext cx="8229600" cy="1706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mj-lt"/>
                <a:ea typeface="+mj-ea"/>
                <a:cs typeface="+mj-cs"/>
              </a:rPr>
              <a:t>World Health Organization</a:t>
            </a:r>
            <a:br>
              <a:rPr kumimoji="0" lang="en-US" sz="4400" b="0" i="0" u="none" strike="noStrike" kern="0" cap="none" spc="0" normalizeH="0" baseline="0" noProof="0" dirty="0" smtClean="0">
                <a:ln>
                  <a:noFill/>
                </a:ln>
                <a:solidFill>
                  <a:schemeClr val="tx2"/>
                </a:solidFill>
                <a:effectLst/>
                <a:uLnTx/>
                <a:uFillTx/>
                <a:latin typeface="+mj-lt"/>
                <a:ea typeface="+mj-ea"/>
                <a:cs typeface="+mj-cs"/>
              </a:rPr>
            </a:br>
            <a:r>
              <a:rPr kumimoji="0" lang="en-US" sz="4400" b="0" i="0" u="none" strike="noStrike" kern="0" cap="none" spc="0" normalizeH="0" baseline="0" noProof="0" dirty="0" smtClean="0">
                <a:ln>
                  <a:noFill/>
                </a:ln>
                <a:solidFill>
                  <a:schemeClr val="tx2"/>
                </a:solidFill>
                <a:effectLst/>
                <a:uLnTx/>
                <a:uFillTx/>
                <a:latin typeface="+mj-lt"/>
                <a:ea typeface="+mj-ea"/>
                <a:cs typeface="+mj-cs"/>
              </a:rPr>
              <a:t>(WHO)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Our Food Safety</a:t>
            </a:r>
          </a:p>
        </p:txBody>
      </p:sp>
      <p:sp>
        <p:nvSpPr>
          <p:cNvPr id="5123" name="Rectangle 3"/>
          <p:cNvSpPr>
            <a:spLocks noGrp="1" noChangeArrowheads="1"/>
          </p:cNvSpPr>
          <p:nvPr>
            <p:ph idx="1"/>
          </p:nvPr>
        </p:nvSpPr>
        <p:spPr/>
        <p:txBody>
          <a:bodyPr/>
          <a:lstStyle/>
          <a:p>
            <a:r>
              <a:rPr lang="en-US" dirty="0"/>
              <a:t>The US has set the standards for our food.</a:t>
            </a:r>
          </a:p>
          <a:p>
            <a:r>
              <a:rPr lang="en-US" dirty="0"/>
              <a:t>They regulate the inspection </a:t>
            </a:r>
            <a:r>
              <a:rPr lang="en-US" dirty="0" smtClean="0"/>
              <a:t>plants </a:t>
            </a:r>
            <a:r>
              <a:rPr lang="en-US" dirty="0"/>
              <a:t>of our food.</a:t>
            </a:r>
          </a:p>
          <a:p>
            <a:r>
              <a:rPr lang="en-US" dirty="0"/>
              <a:t>They regulate how food is to be handled</a:t>
            </a:r>
          </a:p>
          <a:p>
            <a:r>
              <a:rPr lang="en-US" dirty="0"/>
              <a:t>They regulate how it is to prepared and distributed. </a:t>
            </a:r>
          </a:p>
        </p:txBody>
      </p:sp>
      <p:sp>
        <p:nvSpPr>
          <p:cNvPr id="6" name="Slide Number Placeholder 5"/>
          <p:cNvSpPr>
            <a:spLocks noGrp="1"/>
          </p:cNvSpPr>
          <p:nvPr>
            <p:ph type="sldNum" sz="quarter" idx="12"/>
          </p:nvPr>
        </p:nvSpPr>
        <p:spPr/>
        <p:txBody>
          <a:bodyPr/>
          <a:lstStyle/>
          <a:p>
            <a:fld id="{0FE14AA0-1989-4BBD-A544-57F017F8E7C6}"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Vaccination Programs</a:t>
            </a:r>
          </a:p>
        </p:txBody>
      </p:sp>
      <p:sp>
        <p:nvSpPr>
          <p:cNvPr id="7171" name="Rectangle 3"/>
          <p:cNvSpPr>
            <a:spLocks noGrp="1" noChangeArrowheads="1"/>
          </p:cNvSpPr>
          <p:nvPr>
            <p:ph idx="1"/>
          </p:nvPr>
        </p:nvSpPr>
        <p:spPr>
          <a:xfrm>
            <a:off x="457200" y="1143000"/>
            <a:ext cx="8229600" cy="5715000"/>
          </a:xfrm>
        </p:spPr>
        <p:txBody>
          <a:bodyPr/>
          <a:lstStyle/>
          <a:p>
            <a:pPr>
              <a:lnSpc>
                <a:spcPct val="90000"/>
              </a:lnSpc>
            </a:pPr>
            <a:r>
              <a:rPr lang="en-US" sz="2800" dirty="0"/>
              <a:t>Vaccination programs require that children get certain vaccinations before they start school</a:t>
            </a:r>
            <a:r>
              <a:rPr lang="en-US" sz="2800" dirty="0" smtClean="0"/>
              <a:t>.</a:t>
            </a:r>
          </a:p>
          <a:p>
            <a:pPr>
              <a:lnSpc>
                <a:spcPct val="90000"/>
              </a:lnSpc>
              <a:buNone/>
            </a:pPr>
            <a:endParaRPr lang="en-US" sz="2800" dirty="0"/>
          </a:p>
          <a:p>
            <a:pPr>
              <a:lnSpc>
                <a:spcPct val="90000"/>
              </a:lnSpc>
            </a:pPr>
            <a:r>
              <a:rPr lang="en-US" sz="2800" dirty="0"/>
              <a:t>The reason vaccination programs work is due to the pathogen not being able to reproduce itself enough to maintain a disease in the population</a:t>
            </a:r>
            <a:r>
              <a:rPr lang="en-US" sz="2800" dirty="0" smtClean="0"/>
              <a:t>.</a:t>
            </a:r>
            <a:endParaRPr lang="en-US" sz="2800" dirty="0"/>
          </a:p>
        </p:txBody>
      </p:sp>
      <p:sp>
        <p:nvSpPr>
          <p:cNvPr id="6" name="Slide Number Placeholder 5"/>
          <p:cNvSpPr>
            <a:spLocks noGrp="1"/>
          </p:cNvSpPr>
          <p:nvPr>
            <p:ph type="sldNum" sz="quarter" idx="12"/>
          </p:nvPr>
        </p:nvSpPr>
        <p:spPr/>
        <p:txBody>
          <a:bodyPr/>
          <a:lstStyle/>
          <a:p>
            <a:fld id="{7852CCB2-2B6A-4DB9-A365-94AB12B2FB2B}"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Vaccination Programs</a:t>
            </a:r>
          </a:p>
        </p:txBody>
      </p:sp>
      <p:sp>
        <p:nvSpPr>
          <p:cNvPr id="7171" name="Rectangle 3"/>
          <p:cNvSpPr>
            <a:spLocks noGrp="1" noChangeArrowheads="1"/>
          </p:cNvSpPr>
          <p:nvPr>
            <p:ph idx="1"/>
          </p:nvPr>
        </p:nvSpPr>
        <p:spPr>
          <a:xfrm>
            <a:off x="609600" y="1524000"/>
            <a:ext cx="8229600" cy="5334000"/>
          </a:xfrm>
        </p:spPr>
        <p:txBody>
          <a:bodyPr/>
          <a:lstStyle/>
          <a:p>
            <a:pPr>
              <a:lnSpc>
                <a:spcPct val="90000"/>
              </a:lnSpc>
            </a:pPr>
            <a:r>
              <a:rPr lang="en-US" sz="2800" dirty="0" smtClean="0"/>
              <a:t>Hepatitis </a:t>
            </a:r>
            <a:r>
              <a:rPr lang="en-US" sz="2800" dirty="0"/>
              <a:t>B, Rotavirus</a:t>
            </a:r>
          </a:p>
          <a:p>
            <a:pPr>
              <a:lnSpc>
                <a:spcPct val="90000"/>
              </a:lnSpc>
            </a:pPr>
            <a:r>
              <a:rPr lang="en-US" sz="2800" dirty="0" err="1"/>
              <a:t>Diphteria</a:t>
            </a:r>
            <a:r>
              <a:rPr lang="en-US" sz="2800" dirty="0"/>
              <a:t> ,Tetanus, </a:t>
            </a:r>
            <a:r>
              <a:rPr lang="en-US" sz="2800" dirty="0" err="1"/>
              <a:t>Pertussis</a:t>
            </a:r>
            <a:endParaRPr lang="en-US" sz="2800" dirty="0"/>
          </a:p>
          <a:p>
            <a:pPr>
              <a:lnSpc>
                <a:spcPct val="90000"/>
              </a:lnSpc>
            </a:pPr>
            <a:r>
              <a:rPr lang="en-US" sz="2800" dirty="0" err="1"/>
              <a:t>Hib</a:t>
            </a:r>
            <a:r>
              <a:rPr lang="en-US" sz="2800" dirty="0"/>
              <a:t> ( </a:t>
            </a:r>
            <a:r>
              <a:rPr lang="en-US" sz="2800" dirty="0" err="1"/>
              <a:t>Haemophilus</a:t>
            </a:r>
            <a:r>
              <a:rPr lang="en-US" sz="2800" dirty="0"/>
              <a:t> </a:t>
            </a:r>
            <a:r>
              <a:rPr lang="en-US" sz="2800" dirty="0" err="1"/>
              <a:t>influenzae</a:t>
            </a:r>
            <a:r>
              <a:rPr lang="en-US" sz="2800" dirty="0"/>
              <a:t> type b)</a:t>
            </a:r>
          </a:p>
          <a:p>
            <a:pPr>
              <a:lnSpc>
                <a:spcPct val="90000"/>
              </a:lnSpc>
            </a:pPr>
            <a:r>
              <a:rPr lang="en-US" sz="2800" dirty="0" err="1"/>
              <a:t>Pneumoccal</a:t>
            </a:r>
            <a:r>
              <a:rPr lang="en-US" sz="2800" dirty="0"/>
              <a:t>, Polio</a:t>
            </a:r>
          </a:p>
          <a:p>
            <a:pPr>
              <a:lnSpc>
                <a:spcPct val="90000"/>
              </a:lnSpc>
            </a:pPr>
            <a:r>
              <a:rPr lang="en-US" sz="2800" dirty="0" err="1"/>
              <a:t>Measeals</a:t>
            </a:r>
            <a:r>
              <a:rPr lang="en-US" sz="2800" dirty="0"/>
              <a:t>, Mumps, rubella</a:t>
            </a:r>
          </a:p>
          <a:p>
            <a:pPr>
              <a:lnSpc>
                <a:spcPct val="90000"/>
              </a:lnSpc>
            </a:pPr>
            <a:r>
              <a:rPr lang="en-US" sz="2800" dirty="0" err="1"/>
              <a:t>Varicella</a:t>
            </a:r>
            <a:endParaRPr lang="en-US" sz="2800" dirty="0"/>
          </a:p>
          <a:p>
            <a:pPr>
              <a:lnSpc>
                <a:spcPct val="90000"/>
              </a:lnSpc>
            </a:pPr>
            <a:r>
              <a:rPr lang="en-US" sz="2800" dirty="0"/>
              <a:t>Hepatitis A, </a:t>
            </a:r>
            <a:r>
              <a:rPr lang="en-US" sz="2800" dirty="0" err="1"/>
              <a:t>Meningoccal</a:t>
            </a:r>
            <a:endParaRPr lang="en-US" sz="2800" dirty="0"/>
          </a:p>
        </p:txBody>
      </p:sp>
      <p:sp>
        <p:nvSpPr>
          <p:cNvPr id="6" name="Slide Number Placeholder 5"/>
          <p:cNvSpPr>
            <a:spLocks noGrp="1"/>
          </p:cNvSpPr>
          <p:nvPr>
            <p:ph type="sldNum" sz="quarter" idx="12"/>
          </p:nvPr>
        </p:nvSpPr>
        <p:spPr/>
        <p:txBody>
          <a:bodyPr/>
          <a:lstStyle/>
          <a:p>
            <a:fld id="{7852CCB2-2B6A-4DB9-A365-94AB12B2FB2B}"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Animal Control Programs</a:t>
            </a:r>
          </a:p>
        </p:txBody>
      </p:sp>
      <p:sp>
        <p:nvSpPr>
          <p:cNvPr id="25603" name="Rectangle 3"/>
          <p:cNvSpPr>
            <a:spLocks noGrp="1" noChangeArrowheads="1"/>
          </p:cNvSpPr>
          <p:nvPr>
            <p:ph idx="1"/>
          </p:nvPr>
        </p:nvSpPr>
        <p:spPr/>
        <p:txBody>
          <a:bodyPr/>
          <a:lstStyle/>
          <a:p>
            <a:r>
              <a:rPr lang="en-US" dirty="0"/>
              <a:t>Inspecting the animals</a:t>
            </a:r>
          </a:p>
          <a:p>
            <a:endParaRPr lang="en-US" dirty="0"/>
          </a:p>
          <a:p>
            <a:r>
              <a:rPr lang="en-US" dirty="0"/>
              <a:t>How rapid animals are destroyed</a:t>
            </a:r>
            <a:r>
              <a:rPr lang="en-US" dirty="0" smtClean="0"/>
              <a:t>.</a:t>
            </a:r>
          </a:p>
          <a:p>
            <a:pPr>
              <a:buNone/>
            </a:pPr>
            <a:endParaRPr lang="en-US" dirty="0"/>
          </a:p>
          <a:p>
            <a:r>
              <a:rPr lang="en-US" dirty="0"/>
              <a:t>How to </a:t>
            </a:r>
            <a:r>
              <a:rPr lang="en-US" dirty="0" smtClean="0"/>
              <a:t>control rats</a:t>
            </a:r>
            <a:endParaRPr lang="en-US" dirty="0"/>
          </a:p>
        </p:txBody>
      </p:sp>
      <p:sp>
        <p:nvSpPr>
          <p:cNvPr id="6" name="Slide Number Placeholder 5"/>
          <p:cNvSpPr>
            <a:spLocks noGrp="1"/>
          </p:cNvSpPr>
          <p:nvPr>
            <p:ph type="sldNum" sz="quarter" idx="12"/>
          </p:nvPr>
        </p:nvSpPr>
        <p:spPr/>
        <p:txBody>
          <a:bodyPr/>
          <a:lstStyle/>
          <a:p>
            <a:fld id="{2EDBA256-1EC6-49EF-A4DD-F45571189DEB}"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Pesticides</a:t>
            </a:r>
          </a:p>
        </p:txBody>
      </p:sp>
      <p:sp>
        <p:nvSpPr>
          <p:cNvPr id="8195" name="Rectangle 3"/>
          <p:cNvSpPr>
            <a:spLocks noGrp="1" noChangeArrowheads="1"/>
          </p:cNvSpPr>
          <p:nvPr>
            <p:ph idx="1"/>
          </p:nvPr>
        </p:nvSpPr>
        <p:spPr/>
        <p:txBody>
          <a:bodyPr/>
          <a:lstStyle/>
          <a:p>
            <a:r>
              <a:rPr lang="en-US" sz="2800" dirty="0"/>
              <a:t>Used on crops</a:t>
            </a:r>
          </a:p>
          <a:p>
            <a:endParaRPr lang="en-US" sz="2800" dirty="0"/>
          </a:p>
          <a:p>
            <a:r>
              <a:rPr lang="en-US" sz="2800" dirty="0"/>
              <a:t>Used around our homes.</a:t>
            </a:r>
          </a:p>
          <a:p>
            <a:endParaRPr lang="en-US" sz="2800" dirty="0"/>
          </a:p>
          <a:p>
            <a:r>
              <a:rPr lang="en-US" sz="2800" dirty="0"/>
              <a:t>Control </a:t>
            </a:r>
            <a:r>
              <a:rPr lang="en-US" sz="2800" dirty="0" smtClean="0"/>
              <a:t>rat </a:t>
            </a:r>
            <a:r>
              <a:rPr lang="en-US" sz="2800" dirty="0"/>
              <a:t>populations in developed areas.</a:t>
            </a:r>
          </a:p>
          <a:p>
            <a:endParaRPr lang="en-US" sz="2800" dirty="0"/>
          </a:p>
          <a:p>
            <a:r>
              <a:rPr lang="en-US" sz="2800" dirty="0"/>
              <a:t>Control mosquitoes by spraying strategies to kill them.</a:t>
            </a:r>
          </a:p>
        </p:txBody>
      </p:sp>
      <p:sp>
        <p:nvSpPr>
          <p:cNvPr id="6" name="Slide Number Placeholder 5"/>
          <p:cNvSpPr>
            <a:spLocks noGrp="1"/>
          </p:cNvSpPr>
          <p:nvPr>
            <p:ph type="sldNum" sz="quarter" idx="12"/>
          </p:nvPr>
        </p:nvSpPr>
        <p:spPr/>
        <p:txBody>
          <a:bodyPr/>
          <a:lstStyle/>
          <a:p>
            <a:fld id="{E9F40C34-3E11-45AB-92C5-66DD43C85353}"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68362"/>
          </a:xfrm>
        </p:spPr>
        <p:txBody>
          <a:bodyPr/>
          <a:lstStyle/>
          <a:p>
            <a:r>
              <a:rPr lang="en-US" sz="4000" dirty="0" smtClean="0"/>
              <a:t>Rodent Problems</a:t>
            </a:r>
            <a:endParaRPr lang="en-US" sz="4000" dirty="0"/>
          </a:p>
        </p:txBody>
      </p:sp>
      <p:sp>
        <p:nvSpPr>
          <p:cNvPr id="9219" name="Rectangle 3"/>
          <p:cNvSpPr>
            <a:spLocks noGrp="1" noChangeArrowheads="1"/>
          </p:cNvSpPr>
          <p:nvPr>
            <p:ph idx="1"/>
          </p:nvPr>
        </p:nvSpPr>
        <p:spPr>
          <a:xfrm>
            <a:off x="457200" y="1447800"/>
            <a:ext cx="8229600" cy="4678363"/>
          </a:xfrm>
        </p:spPr>
        <p:txBody>
          <a:bodyPr/>
          <a:lstStyle/>
          <a:p>
            <a:r>
              <a:rPr lang="en-US" sz="2800" dirty="0"/>
              <a:t>Who's Responsible for Preventing and Responding to Rats?</a:t>
            </a:r>
          </a:p>
          <a:p>
            <a:r>
              <a:rPr lang="en-US" sz="2800" dirty="0"/>
              <a:t>Property Owners</a:t>
            </a:r>
          </a:p>
          <a:p>
            <a:r>
              <a:rPr lang="en-US" sz="2800" dirty="0"/>
              <a:t>Tenants</a:t>
            </a:r>
          </a:p>
          <a:p>
            <a:r>
              <a:rPr lang="en-US" sz="2800" dirty="0"/>
              <a:t>The New York City Department of Health &amp; Mental Hygiene</a:t>
            </a:r>
          </a:p>
          <a:p>
            <a:r>
              <a:rPr lang="en-US" sz="2800" dirty="0"/>
              <a:t>Everyone</a:t>
            </a:r>
          </a:p>
          <a:p>
            <a:endParaRPr lang="en-US" dirty="0"/>
          </a:p>
        </p:txBody>
      </p:sp>
      <p:sp>
        <p:nvSpPr>
          <p:cNvPr id="6" name="Slide Number Placeholder 5"/>
          <p:cNvSpPr>
            <a:spLocks noGrp="1"/>
          </p:cNvSpPr>
          <p:nvPr>
            <p:ph type="sldNum" sz="quarter" idx="12"/>
          </p:nvPr>
        </p:nvSpPr>
        <p:spPr/>
        <p:txBody>
          <a:bodyPr/>
          <a:lstStyle/>
          <a:p>
            <a:fld id="{129DCFB6-82EE-4E6D-B095-C6663FB4C6B6}"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idx="1"/>
          </p:nvPr>
        </p:nvSpPr>
        <p:spPr/>
        <p:txBody>
          <a:bodyPr/>
          <a:lstStyle/>
          <a:p>
            <a:r>
              <a:rPr lang="en-US" sz="2800" dirty="0"/>
              <a:t>Property owners and businesses must maintain their garbage—the number one source for rats to get their essential food—in containers that are rodent-proof until it's picked up.</a:t>
            </a:r>
            <a:br>
              <a:rPr lang="en-US" sz="2800" dirty="0"/>
            </a:br>
            <a:r>
              <a:rPr lang="en-US" sz="2800" dirty="0"/>
              <a:t/>
            </a:r>
            <a:br>
              <a:rPr lang="en-US" sz="2800" dirty="0"/>
            </a:br>
            <a:endParaRPr lang="en-US" sz="2800" dirty="0"/>
          </a:p>
          <a:p>
            <a:r>
              <a:rPr lang="en-US" sz="2800" dirty="0"/>
              <a:t>Tenants must do the same in the houses and apartments, and also ensure that they do not litter their yards or the street.</a:t>
            </a:r>
            <a:br>
              <a:rPr lang="en-US" sz="2800" dirty="0"/>
            </a:br>
            <a:endParaRPr lang="en-US" sz="2800" dirty="0"/>
          </a:p>
        </p:txBody>
      </p:sp>
      <p:sp>
        <p:nvSpPr>
          <p:cNvPr id="7" name="Slide Number Placeholder 5"/>
          <p:cNvSpPr>
            <a:spLocks noGrp="1"/>
          </p:cNvSpPr>
          <p:nvPr>
            <p:ph type="sldNum" sz="quarter" idx="12"/>
          </p:nvPr>
        </p:nvSpPr>
        <p:spPr/>
        <p:txBody>
          <a:bodyPr/>
          <a:lstStyle/>
          <a:p>
            <a:fld id="{5B5192D6-876E-48DD-B3D8-AD2730206B8A}" type="slidenum">
              <a:rPr lang="en-US"/>
              <a:pPr/>
              <a:t>9</a:t>
            </a:fld>
            <a:endParaRPr lang="en-US"/>
          </a:p>
        </p:txBody>
      </p:sp>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dical surgery team design template">
  <a:themeElements>
    <a:clrScheme name="PPP_SBUSC_PRT_Keyboard_Help 15">
      <a:dk1>
        <a:srgbClr val="808080"/>
      </a:dk1>
      <a:lt1>
        <a:srgbClr val="FFFFFF"/>
      </a:lt1>
      <a:dk2>
        <a:srgbClr val="B2B2B2"/>
      </a:dk2>
      <a:lt2>
        <a:srgbClr val="FFCC00"/>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fontScheme name="PPP_SBUSC_PRT_Keyboard_Hel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BUSC_PRT_Keyboard_Hel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BUSC_PRT_Keyboard_Hel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BUSC_PRT_Keyboard_Hel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BUSC_PRT_Keyboard_Hel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BUSC_PRT_Keyboard_Hel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BUSC_PRT_Keyboard_Hel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BUSC_PRT_Keyboard_Hel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BUSC_PRT_Keyboard_Hel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BUSC_PRT_Keyboard_Hel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BUSC_PRT_Keyboard_Hel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BUSC_PRT_Keyboard_Hel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BUSC_PRT_Keyboard_Help 13">
        <a:dk1>
          <a:srgbClr val="000000"/>
        </a:dk1>
        <a:lt1>
          <a:srgbClr val="B2B2B2"/>
        </a:lt1>
        <a:dk2>
          <a:srgbClr val="0000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4">
        <a:dk1>
          <a:srgbClr val="808080"/>
        </a:dk1>
        <a:lt1>
          <a:srgbClr val="FFFFFF"/>
        </a:lt1>
        <a:dk2>
          <a:srgbClr val="B2B2B2"/>
        </a:dk2>
        <a:lt2>
          <a:srgbClr val="CCECFF"/>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PPP_SBUSC_PRT_Keyboard_Help 15">
        <a:dk1>
          <a:srgbClr val="808080"/>
        </a:dk1>
        <a:lt1>
          <a:srgbClr val="FFFFFF"/>
        </a:lt1>
        <a:dk2>
          <a:srgbClr val="B2B2B2"/>
        </a:dk2>
        <a:lt2>
          <a:srgbClr val="FFCC00"/>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hospital</Template>
  <TotalTime>374</TotalTime>
  <Words>845</Words>
  <Application>Microsoft Office PowerPoint</Application>
  <PresentationFormat>On-screen Show (4:3)</PresentationFormat>
  <Paragraphs>109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Medical surgery team design template</vt:lpstr>
      <vt:lpstr>Infectious Diseases   Role of the Public Health</vt:lpstr>
      <vt:lpstr>What measures are taken to prevent infectious diseases?</vt:lpstr>
      <vt:lpstr>Our Food Safety</vt:lpstr>
      <vt:lpstr>Vaccination Programs</vt:lpstr>
      <vt:lpstr>Vaccination Programs</vt:lpstr>
      <vt:lpstr>Animal Control Programs</vt:lpstr>
      <vt:lpstr>Pesticides</vt:lpstr>
      <vt:lpstr>Rodent Problems</vt:lpstr>
      <vt:lpstr>PowerPoint Presentation</vt:lpstr>
      <vt:lpstr>PowerPoint Presentation</vt:lpstr>
      <vt:lpstr>PowerPoint Presentation</vt:lpstr>
      <vt:lpstr>PowerPoint Presentation</vt:lpstr>
      <vt:lpstr>PowerPoint Presentation</vt:lpstr>
      <vt:lpstr>Public Health Organizations</vt:lpstr>
      <vt:lpstr>National Institutes of Health  (NIH)</vt:lpstr>
      <vt:lpstr>Centers for Disease Control and Prevention</vt:lpstr>
      <vt:lpstr>Food and Drug Administration (FDA)</vt:lpstr>
      <vt:lpstr>World Health Organization (WHO)</vt:lpstr>
      <vt:lpstr>World Health Organization (WHO)</vt:lpstr>
      <vt:lpstr>PowerPoint Presentation</vt:lpstr>
      <vt:lpstr>PowerPoint Presentation</vt:lpstr>
    </vt:vector>
  </TitlesOfParts>
  <Company>WCPSS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BMT-INFECTIONS  PART 2 Role of the public Health</dc:title>
  <dc:creator>Wake County Public Schools</dc:creator>
  <cp:lastModifiedBy>joanne</cp:lastModifiedBy>
  <cp:revision>6</cp:revision>
  <dcterms:created xsi:type="dcterms:W3CDTF">2009-03-18T16:10:37Z</dcterms:created>
  <dcterms:modified xsi:type="dcterms:W3CDTF">2014-10-13T00:45:39Z</dcterms:modified>
</cp:coreProperties>
</file>