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1"/>
  </p:sldMasterIdLst>
  <p:notesMasterIdLst>
    <p:notesMasterId r:id="rId20"/>
  </p:notesMasterIdLst>
  <p:handoutMasterIdLst>
    <p:handoutMasterId r:id="rId21"/>
  </p:handout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3" r:id="rId16"/>
    <p:sldId id="274" r:id="rId17"/>
    <p:sldId id="272" r:id="rId18"/>
    <p:sldId id="275" r:id="rId19"/>
  </p:sldIdLst>
  <p:sldSz cx="9144000" cy="6858000" type="screen4x3"/>
  <p:notesSz cx="6858000" cy="93122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448" y="1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732" y="-72"/>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2812F4-8936-482B-A41A-23ACEA43DB91}"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96A3ABC3-CCF0-45FB-9A72-8889B2D9CBD7}">
      <dgm:prSet phldrT="[Text]"/>
      <dgm:spPr/>
      <dgm:t>
        <a:bodyPr/>
        <a:lstStyle/>
        <a:p>
          <a:r>
            <a:rPr lang="en-US" dirty="0" err="1" smtClean="0"/>
            <a:t>Peri</a:t>
          </a:r>
          <a:r>
            <a:rPr lang="en-US" dirty="0" smtClean="0"/>
            <a:t>-</a:t>
          </a:r>
        </a:p>
        <a:p>
          <a:r>
            <a:rPr lang="en-US" dirty="0" smtClean="0"/>
            <a:t>Means around</a:t>
          </a:r>
          <a:endParaRPr lang="en-US" dirty="0"/>
        </a:p>
      </dgm:t>
    </dgm:pt>
    <dgm:pt modelId="{EA6EE655-BD64-44AD-825D-91CC8A1A4006}" type="parTrans" cxnId="{BD0A083A-8356-48EF-85C1-52D7FE416D45}">
      <dgm:prSet/>
      <dgm:spPr/>
      <dgm:t>
        <a:bodyPr/>
        <a:lstStyle/>
        <a:p>
          <a:endParaRPr lang="en-US"/>
        </a:p>
      </dgm:t>
    </dgm:pt>
    <dgm:pt modelId="{F7B3F077-4ED4-4755-8DB5-3EAC393A3C5D}" type="sibTrans" cxnId="{BD0A083A-8356-48EF-85C1-52D7FE416D45}">
      <dgm:prSet/>
      <dgm:spPr/>
      <dgm:t>
        <a:bodyPr/>
        <a:lstStyle/>
        <a:p>
          <a:endParaRPr lang="en-US"/>
        </a:p>
      </dgm:t>
    </dgm:pt>
    <dgm:pt modelId="{90BF4910-9F40-458D-A9FC-682875949D68}">
      <dgm:prSet phldrT="[Text]"/>
      <dgm:spPr/>
      <dgm:t>
        <a:bodyPr/>
        <a:lstStyle/>
        <a:p>
          <a:r>
            <a:rPr lang="en-US" dirty="0" smtClean="0"/>
            <a:t>-</a:t>
          </a:r>
          <a:r>
            <a:rPr lang="en-US" dirty="0" err="1" smtClean="0"/>
            <a:t>cardi</a:t>
          </a:r>
          <a:r>
            <a:rPr lang="en-US" dirty="0" smtClean="0"/>
            <a:t>-</a:t>
          </a:r>
        </a:p>
        <a:p>
          <a:r>
            <a:rPr lang="en-US" dirty="0" smtClean="0"/>
            <a:t>Means the heart</a:t>
          </a:r>
          <a:endParaRPr lang="en-US" dirty="0"/>
        </a:p>
      </dgm:t>
    </dgm:pt>
    <dgm:pt modelId="{B26A3EFD-8A66-4B58-8296-E471CA86DDD8}" type="parTrans" cxnId="{3CC50084-0B8B-4A16-9F43-BC435EBC7226}">
      <dgm:prSet/>
      <dgm:spPr/>
      <dgm:t>
        <a:bodyPr/>
        <a:lstStyle/>
        <a:p>
          <a:endParaRPr lang="en-US"/>
        </a:p>
      </dgm:t>
    </dgm:pt>
    <dgm:pt modelId="{35C83356-8CC1-42AF-900E-A1C6A44C8343}" type="sibTrans" cxnId="{3CC50084-0B8B-4A16-9F43-BC435EBC7226}">
      <dgm:prSet/>
      <dgm:spPr/>
      <dgm:t>
        <a:bodyPr/>
        <a:lstStyle/>
        <a:p>
          <a:endParaRPr lang="en-US"/>
        </a:p>
      </dgm:t>
    </dgm:pt>
    <dgm:pt modelId="{7951E107-C21D-4033-A586-13A36C86C8D0}">
      <dgm:prSet phldrT="[Text]"/>
      <dgm:spPr/>
      <dgm:t>
        <a:bodyPr/>
        <a:lstStyle/>
        <a:p>
          <a:r>
            <a:rPr lang="en-US" dirty="0" smtClean="0"/>
            <a:t>-it is</a:t>
          </a:r>
        </a:p>
        <a:p>
          <a:r>
            <a:rPr lang="en-US" dirty="0" smtClean="0"/>
            <a:t>Means inflammation</a:t>
          </a:r>
          <a:endParaRPr lang="en-US" dirty="0"/>
        </a:p>
      </dgm:t>
    </dgm:pt>
    <dgm:pt modelId="{58EAD217-74D2-4A03-A855-C391B92F5641}" type="parTrans" cxnId="{7E40751C-E598-4C2A-AFE4-460F825F69D4}">
      <dgm:prSet/>
      <dgm:spPr/>
      <dgm:t>
        <a:bodyPr/>
        <a:lstStyle/>
        <a:p>
          <a:endParaRPr lang="en-US"/>
        </a:p>
      </dgm:t>
    </dgm:pt>
    <dgm:pt modelId="{CC78F89D-294E-4786-939C-329FBEFAFFCB}" type="sibTrans" cxnId="{7E40751C-E598-4C2A-AFE4-460F825F69D4}">
      <dgm:prSet/>
      <dgm:spPr/>
      <dgm:t>
        <a:bodyPr/>
        <a:lstStyle/>
        <a:p>
          <a:endParaRPr lang="en-US"/>
        </a:p>
      </dgm:t>
    </dgm:pt>
    <dgm:pt modelId="{E214BC4A-8DFA-4201-9E60-9AD7EF068743}" type="pres">
      <dgm:prSet presAssocID="{C02812F4-8936-482B-A41A-23ACEA43DB91}" presName="Name0" presStyleCnt="0">
        <dgm:presLayoutVars>
          <dgm:chMax val="11"/>
          <dgm:chPref val="11"/>
          <dgm:dir/>
          <dgm:resizeHandles/>
        </dgm:presLayoutVars>
      </dgm:prSet>
      <dgm:spPr/>
      <dgm:t>
        <a:bodyPr/>
        <a:lstStyle/>
        <a:p>
          <a:endParaRPr lang="en-US"/>
        </a:p>
      </dgm:t>
    </dgm:pt>
    <dgm:pt modelId="{E15928AD-A08D-4501-AB59-0AA841DE3B22}" type="pres">
      <dgm:prSet presAssocID="{7951E107-C21D-4033-A586-13A36C86C8D0}" presName="Accent3" presStyleCnt="0"/>
      <dgm:spPr/>
    </dgm:pt>
    <dgm:pt modelId="{9656BA90-54A2-4F99-AE85-9C627BDB538E}" type="pres">
      <dgm:prSet presAssocID="{7951E107-C21D-4033-A586-13A36C86C8D0}" presName="Accent" presStyleLbl="node1" presStyleIdx="0" presStyleCnt="3"/>
      <dgm:spPr/>
    </dgm:pt>
    <dgm:pt modelId="{541DA852-483A-4C1F-A189-671EEDE7288A}" type="pres">
      <dgm:prSet presAssocID="{7951E107-C21D-4033-A586-13A36C86C8D0}" presName="ParentBackground3" presStyleCnt="0"/>
      <dgm:spPr/>
    </dgm:pt>
    <dgm:pt modelId="{523B3D2A-64E1-41FC-B36B-1F022CB021E7}" type="pres">
      <dgm:prSet presAssocID="{7951E107-C21D-4033-A586-13A36C86C8D0}" presName="ParentBackground" presStyleLbl="fgAcc1" presStyleIdx="0" presStyleCnt="3"/>
      <dgm:spPr/>
      <dgm:t>
        <a:bodyPr/>
        <a:lstStyle/>
        <a:p>
          <a:endParaRPr lang="en-US"/>
        </a:p>
      </dgm:t>
    </dgm:pt>
    <dgm:pt modelId="{5811E26E-9002-44D9-9163-92964B380EAF}" type="pres">
      <dgm:prSet presAssocID="{7951E107-C21D-4033-A586-13A36C86C8D0}" presName="Parent3" presStyleLbl="revTx" presStyleIdx="0" presStyleCnt="0">
        <dgm:presLayoutVars>
          <dgm:chMax val="1"/>
          <dgm:chPref val="1"/>
          <dgm:bulletEnabled val="1"/>
        </dgm:presLayoutVars>
      </dgm:prSet>
      <dgm:spPr/>
      <dgm:t>
        <a:bodyPr/>
        <a:lstStyle/>
        <a:p>
          <a:endParaRPr lang="en-US"/>
        </a:p>
      </dgm:t>
    </dgm:pt>
    <dgm:pt modelId="{71CF632B-F1CE-462D-A7C3-6D8DF41B7A9A}" type="pres">
      <dgm:prSet presAssocID="{90BF4910-9F40-458D-A9FC-682875949D68}" presName="Accent2" presStyleCnt="0"/>
      <dgm:spPr/>
    </dgm:pt>
    <dgm:pt modelId="{7577D0E3-13D1-4DC2-954C-D5FB438A514F}" type="pres">
      <dgm:prSet presAssocID="{90BF4910-9F40-458D-A9FC-682875949D68}" presName="Accent" presStyleLbl="node1" presStyleIdx="1" presStyleCnt="3"/>
      <dgm:spPr/>
    </dgm:pt>
    <dgm:pt modelId="{9A1534F2-E9C5-44AA-B4CB-70C3522A0AB8}" type="pres">
      <dgm:prSet presAssocID="{90BF4910-9F40-458D-A9FC-682875949D68}" presName="ParentBackground2" presStyleCnt="0"/>
      <dgm:spPr/>
    </dgm:pt>
    <dgm:pt modelId="{071C3CD2-D63E-48E6-AFDA-B46AA0C8ED3E}" type="pres">
      <dgm:prSet presAssocID="{90BF4910-9F40-458D-A9FC-682875949D68}" presName="ParentBackground" presStyleLbl="fgAcc1" presStyleIdx="1" presStyleCnt="3" custLinFactNeighborX="-467" custLinFactNeighborY="1200"/>
      <dgm:spPr/>
      <dgm:t>
        <a:bodyPr/>
        <a:lstStyle/>
        <a:p>
          <a:endParaRPr lang="en-US"/>
        </a:p>
      </dgm:t>
    </dgm:pt>
    <dgm:pt modelId="{AA61EC30-A014-4572-BE1C-3BEB7DDE75D8}" type="pres">
      <dgm:prSet presAssocID="{90BF4910-9F40-458D-A9FC-682875949D68}" presName="Parent2" presStyleLbl="revTx" presStyleIdx="0" presStyleCnt="0">
        <dgm:presLayoutVars>
          <dgm:chMax val="1"/>
          <dgm:chPref val="1"/>
          <dgm:bulletEnabled val="1"/>
        </dgm:presLayoutVars>
      </dgm:prSet>
      <dgm:spPr/>
      <dgm:t>
        <a:bodyPr/>
        <a:lstStyle/>
        <a:p>
          <a:endParaRPr lang="en-US"/>
        </a:p>
      </dgm:t>
    </dgm:pt>
    <dgm:pt modelId="{426A8D27-371D-4492-BAD4-00E19393297B}" type="pres">
      <dgm:prSet presAssocID="{96A3ABC3-CCF0-45FB-9A72-8889B2D9CBD7}" presName="Accent1" presStyleCnt="0"/>
      <dgm:spPr/>
    </dgm:pt>
    <dgm:pt modelId="{5E6470F3-6985-436C-9EBA-89AB85D09595}" type="pres">
      <dgm:prSet presAssocID="{96A3ABC3-CCF0-45FB-9A72-8889B2D9CBD7}" presName="Accent" presStyleLbl="node1" presStyleIdx="2" presStyleCnt="3"/>
      <dgm:spPr/>
    </dgm:pt>
    <dgm:pt modelId="{87237885-83F4-49C9-8D4E-796B9C356B8E}" type="pres">
      <dgm:prSet presAssocID="{96A3ABC3-CCF0-45FB-9A72-8889B2D9CBD7}" presName="ParentBackground1" presStyleCnt="0"/>
      <dgm:spPr/>
    </dgm:pt>
    <dgm:pt modelId="{48E2C833-4A31-4E8C-960F-1B4108981FDD}" type="pres">
      <dgm:prSet presAssocID="{96A3ABC3-CCF0-45FB-9A72-8889B2D9CBD7}" presName="ParentBackground" presStyleLbl="fgAcc1" presStyleIdx="2" presStyleCnt="3"/>
      <dgm:spPr/>
      <dgm:t>
        <a:bodyPr/>
        <a:lstStyle/>
        <a:p>
          <a:endParaRPr lang="en-US"/>
        </a:p>
      </dgm:t>
    </dgm:pt>
    <dgm:pt modelId="{BB10FE3D-3E7B-42DB-BBA4-3BAB902077A8}" type="pres">
      <dgm:prSet presAssocID="{96A3ABC3-CCF0-45FB-9A72-8889B2D9CBD7}" presName="Parent1" presStyleLbl="revTx" presStyleIdx="0" presStyleCnt="0">
        <dgm:presLayoutVars>
          <dgm:chMax val="1"/>
          <dgm:chPref val="1"/>
          <dgm:bulletEnabled val="1"/>
        </dgm:presLayoutVars>
      </dgm:prSet>
      <dgm:spPr/>
      <dgm:t>
        <a:bodyPr/>
        <a:lstStyle/>
        <a:p>
          <a:endParaRPr lang="en-US"/>
        </a:p>
      </dgm:t>
    </dgm:pt>
  </dgm:ptLst>
  <dgm:cxnLst>
    <dgm:cxn modelId="{3CC50084-0B8B-4A16-9F43-BC435EBC7226}" srcId="{C02812F4-8936-482B-A41A-23ACEA43DB91}" destId="{90BF4910-9F40-458D-A9FC-682875949D68}" srcOrd="1" destOrd="0" parTransId="{B26A3EFD-8A66-4B58-8296-E471CA86DDD8}" sibTransId="{35C83356-8CC1-42AF-900E-A1C6A44C8343}"/>
    <dgm:cxn modelId="{66380F4B-C76A-40D4-B86D-726C7E12C636}" type="presOf" srcId="{96A3ABC3-CCF0-45FB-9A72-8889B2D9CBD7}" destId="{BB10FE3D-3E7B-42DB-BBA4-3BAB902077A8}" srcOrd="1" destOrd="0" presId="urn:microsoft.com/office/officeart/2011/layout/CircleProcess"/>
    <dgm:cxn modelId="{495566A1-AFBF-41A3-B0F0-2CAA04CCE112}" type="presOf" srcId="{C02812F4-8936-482B-A41A-23ACEA43DB91}" destId="{E214BC4A-8DFA-4201-9E60-9AD7EF068743}" srcOrd="0" destOrd="0" presId="urn:microsoft.com/office/officeart/2011/layout/CircleProcess"/>
    <dgm:cxn modelId="{4CF35BDB-FC03-4B22-9A82-EC8E69B7F680}" type="presOf" srcId="{96A3ABC3-CCF0-45FB-9A72-8889B2D9CBD7}" destId="{48E2C833-4A31-4E8C-960F-1B4108981FDD}" srcOrd="0" destOrd="0" presId="urn:microsoft.com/office/officeart/2011/layout/CircleProcess"/>
    <dgm:cxn modelId="{CDED9B48-7DDB-4D32-BB8F-CA21AE022009}" type="presOf" srcId="{90BF4910-9F40-458D-A9FC-682875949D68}" destId="{AA61EC30-A014-4572-BE1C-3BEB7DDE75D8}" srcOrd="1" destOrd="0" presId="urn:microsoft.com/office/officeart/2011/layout/CircleProcess"/>
    <dgm:cxn modelId="{763734A1-E22F-4A4D-8E6B-4544A7A989F5}" type="presOf" srcId="{7951E107-C21D-4033-A586-13A36C86C8D0}" destId="{523B3D2A-64E1-41FC-B36B-1F022CB021E7}" srcOrd="0" destOrd="0" presId="urn:microsoft.com/office/officeart/2011/layout/CircleProcess"/>
    <dgm:cxn modelId="{1829690A-EDAA-4008-9E6A-09CF8CC196EB}" type="presOf" srcId="{7951E107-C21D-4033-A586-13A36C86C8D0}" destId="{5811E26E-9002-44D9-9163-92964B380EAF}" srcOrd="1" destOrd="0" presId="urn:microsoft.com/office/officeart/2011/layout/CircleProcess"/>
    <dgm:cxn modelId="{4785A12D-9E44-4473-9A4B-86CE15A0A80D}" type="presOf" srcId="{90BF4910-9F40-458D-A9FC-682875949D68}" destId="{071C3CD2-D63E-48E6-AFDA-B46AA0C8ED3E}" srcOrd="0" destOrd="0" presId="urn:microsoft.com/office/officeart/2011/layout/CircleProcess"/>
    <dgm:cxn modelId="{7E40751C-E598-4C2A-AFE4-460F825F69D4}" srcId="{C02812F4-8936-482B-A41A-23ACEA43DB91}" destId="{7951E107-C21D-4033-A586-13A36C86C8D0}" srcOrd="2" destOrd="0" parTransId="{58EAD217-74D2-4A03-A855-C391B92F5641}" sibTransId="{CC78F89D-294E-4786-939C-329FBEFAFFCB}"/>
    <dgm:cxn modelId="{BD0A083A-8356-48EF-85C1-52D7FE416D45}" srcId="{C02812F4-8936-482B-A41A-23ACEA43DB91}" destId="{96A3ABC3-CCF0-45FB-9A72-8889B2D9CBD7}" srcOrd="0" destOrd="0" parTransId="{EA6EE655-BD64-44AD-825D-91CC8A1A4006}" sibTransId="{F7B3F077-4ED4-4755-8DB5-3EAC393A3C5D}"/>
    <dgm:cxn modelId="{E2FE4743-AEA8-4E30-AB8D-38C43E44171B}" type="presParOf" srcId="{E214BC4A-8DFA-4201-9E60-9AD7EF068743}" destId="{E15928AD-A08D-4501-AB59-0AA841DE3B22}" srcOrd="0" destOrd="0" presId="urn:microsoft.com/office/officeart/2011/layout/CircleProcess"/>
    <dgm:cxn modelId="{5EF572B4-501B-4983-91B4-108AD1FB3759}" type="presParOf" srcId="{E15928AD-A08D-4501-AB59-0AA841DE3B22}" destId="{9656BA90-54A2-4F99-AE85-9C627BDB538E}" srcOrd="0" destOrd="0" presId="urn:microsoft.com/office/officeart/2011/layout/CircleProcess"/>
    <dgm:cxn modelId="{DC0104FA-21B2-4270-BD5A-0B1ED4A552E2}" type="presParOf" srcId="{E214BC4A-8DFA-4201-9E60-9AD7EF068743}" destId="{541DA852-483A-4C1F-A189-671EEDE7288A}" srcOrd="1" destOrd="0" presId="urn:microsoft.com/office/officeart/2011/layout/CircleProcess"/>
    <dgm:cxn modelId="{76F32E0B-BCE4-456A-AE24-8B5D35E9B7E3}" type="presParOf" srcId="{541DA852-483A-4C1F-A189-671EEDE7288A}" destId="{523B3D2A-64E1-41FC-B36B-1F022CB021E7}" srcOrd="0" destOrd="0" presId="urn:microsoft.com/office/officeart/2011/layout/CircleProcess"/>
    <dgm:cxn modelId="{03AA2943-94C0-4A2D-B56B-B0140E88897C}" type="presParOf" srcId="{E214BC4A-8DFA-4201-9E60-9AD7EF068743}" destId="{5811E26E-9002-44D9-9163-92964B380EAF}" srcOrd="2" destOrd="0" presId="urn:microsoft.com/office/officeart/2011/layout/CircleProcess"/>
    <dgm:cxn modelId="{D5B6A377-DBAC-4AB6-A0BE-1AA8B593AEEF}" type="presParOf" srcId="{E214BC4A-8DFA-4201-9E60-9AD7EF068743}" destId="{71CF632B-F1CE-462D-A7C3-6D8DF41B7A9A}" srcOrd="3" destOrd="0" presId="urn:microsoft.com/office/officeart/2011/layout/CircleProcess"/>
    <dgm:cxn modelId="{AC2E7E2C-06AA-41F7-9D86-518FF7ED7396}" type="presParOf" srcId="{71CF632B-F1CE-462D-A7C3-6D8DF41B7A9A}" destId="{7577D0E3-13D1-4DC2-954C-D5FB438A514F}" srcOrd="0" destOrd="0" presId="urn:microsoft.com/office/officeart/2011/layout/CircleProcess"/>
    <dgm:cxn modelId="{DEE6FE37-C303-4AE0-9078-EC824720F556}" type="presParOf" srcId="{E214BC4A-8DFA-4201-9E60-9AD7EF068743}" destId="{9A1534F2-E9C5-44AA-B4CB-70C3522A0AB8}" srcOrd="4" destOrd="0" presId="urn:microsoft.com/office/officeart/2011/layout/CircleProcess"/>
    <dgm:cxn modelId="{0CC8BA50-06A4-41AB-A947-6DE9C6265674}" type="presParOf" srcId="{9A1534F2-E9C5-44AA-B4CB-70C3522A0AB8}" destId="{071C3CD2-D63E-48E6-AFDA-B46AA0C8ED3E}" srcOrd="0" destOrd="0" presId="urn:microsoft.com/office/officeart/2011/layout/CircleProcess"/>
    <dgm:cxn modelId="{AD87A368-DCB0-417A-9846-3D09020A3F17}" type="presParOf" srcId="{E214BC4A-8DFA-4201-9E60-9AD7EF068743}" destId="{AA61EC30-A014-4572-BE1C-3BEB7DDE75D8}" srcOrd="5" destOrd="0" presId="urn:microsoft.com/office/officeart/2011/layout/CircleProcess"/>
    <dgm:cxn modelId="{B13C17F6-EABC-43E2-BE49-7E56847A27F3}" type="presParOf" srcId="{E214BC4A-8DFA-4201-9E60-9AD7EF068743}" destId="{426A8D27-371D-4492-BAD4-00E19393297B}" srcOrd="6" destOrd="0" presId="urn:microsoft.com/office/officeart/2011/layout/CircleProcess"/>
    <dgm:cxn modelId="{F5D334E5-E3F9-48E3-9C34-B071963E2945}" type="presParOf" srcId="{426A8D27-371D-4492-BAD4-00E19393297B}" destId="{5E6470F3-6985-436C-9EBA-89AB85D09595}" srcOrd="0" destOrd="0" presId="urn:microsoft.com/office/officeart/2011/layout/CircleProcess"/>
    <dgm:cxn modelId="{5FB976D4-2B03-4501-BBB8-98203FA7A79F}" type="presParOf" srcId="{E214BC4A-8DFA-4201-9E60-9AD7EF068743}" destId="{87237885-83F4-49C9-8D4E-796B9C356B8E}" srcOrd="7" destOrd="0" presId="urn:microsoft.com/office/officeart/2011/layout/CircleProcess"/>
    <dgm:cxn modelId="{04E4E031-3CD1-4935-B92B-21C33BD7F5DA}" type="presParOf" srcId="{87237885-83F4-49C9-8D4E-796B9C356B8E}" destId="{48E2C833-4A31-4E8C-960F-1B4108981FDD}" srcOrd="0" destOrd="0" presId="urn:microsoft.com/office/officeart/2011/layout/CircleProcess"/>
    <dgm:cxn modelId="{A5DD0D65-F6EA-404F-A958-0F5C09FD6EEB}" type="presParOf" srcId="{E214BC4A-8DFA-4201-9E60-9AD7EF068743}" destId="{BB10FE3D-3E7B-42DB-BBA4-3BAB902077A8}"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6BA90-54A2-4F99-AE85-9C627BDB538E}">
      <dsp:nvSpPr>
        <dsp:cNvPr id="0" name=""/>
        <dsp:cNvSpPr/>
      </dsp:nvSpPr>
      <dsp:spPr>
        <a:xfrm>
          <a:off x="5289841" y="894413"/>
          <a:ext cx="2325951" cy="232638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3B3D2A-64E1-41FC-B36B-1F022CB021E7}">
      <dsp:nvSpPr>
        <dsp:cNvPr id="0" name=""/>
        <dsp:cNvSpPr/>
      </dsp:nvSpPr>
      <dsp:spPr>
        <a:xfrm>
          <a:off x="5367070" y="971972"/>
          <a:ext cx="2171493" cy="217126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-it is</a:t>
          </a:r>
        </a:p>
        <a:p>
          <a:pPr lvl="0" algn="ctr" defTabSz="800100">
            <a:lnSpc>
              <a:spcPct val="90000"/>
            </a:lnSpc>
            <a:spcBef>
              <a:spcPct val="0"/>
            </a:spcBef>
            <a:spcAft>
              <a:spcPct val="35000"/>
            </a:spcAft>
          </a:pPr>
          <a:r>
            <a:rPr lang="en-US" sz="1800" kern="1200" dirty="0" smtClean="0"/>
            <a:t>Means inflammation</a:t>
          </a:r>
          <a:endParaRPr lang="en-US" sz="1800" kern="1200" dirty="0"/>
        </a:p>
      </dsp:txBody>
      <dsp:txXfrm>
        <a:off x="5677499" y="1282211"/>
        <a:ext cx="1550634" cy="1550785"/>
      </dsp:txXfrm>
    </dsp:sp>
    <dsp:sp modelId="{7577D0E3-13D1-4DC2-954C-D5FB438A514F}">
      <dsp:nvSpPr>
        <dsp:cNvPr id="0" name=""/>
        <dsp:cNvSpPr/>
      </dsp:nvSpPr>
      <dsp:spPr>
        <a:xfrm rot="2700000">
          <a:off x="2888704" y="897225"/>
          <a:ext cx="2320349" cy="2320349"/>
        </a:xfrm>
        <a:prstGeom prst="teardrop">
          <a:avLst>
            <a:gd name="adj" fmla="val 1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1C3CD2-D63E-48E6-AFDA-B46AA0C8ED3E}">
      <dsp:nvSpPr>
        <dsp:cNvPr id="0" name=""/>
        <dsp:cNvSpPr/>
      </dsp:nvSpPr>
      <dsp:spPr>
        <a:xfrm>
          <a:off x="2952991" y="998027"/>
          <a:ext cx="2171493" cy="217126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t>
          </a:r>
          <a:r>
            <a:rPr lang="en-US" sz="1800" kern="1200" dirty="0" err="1" smtClean="0"/>
            <a:t>cardi</a:t>
          </a:r>
          <a:r>
            <a:rPr lang="en-US" sz="1800" kern="1200" dirty="0" smtClean="0"/>
            <a:t>-</a:t>
          </a:r>
        </a:p>
        <a:p>
          <a:pPr lvl="0" algn="ctr" defTabSz="800100">
            <a:lnSpc>
              <a:spcPct val="90000"/>
            </a:lnSpc>
            <a:spcBef>
              <a:spcPct val="0"/>
            </a:spcBef>
            <a:spcAft>
              <a:spcPct val="35000"/>
            </a:spcAft>
          </a:pPr>
          <a:r>
            <a:rPr lang="en-US" sz="1800" kern="1200" dirty="0" smtClean="0"/>
            <a:t>Means the heart</a:t>
          </a:r>
          <a:endParaRPr lang="en-US" sz="1800" kern="1200" dirty="0"/>
        </a:p>
      </dsp:txBody>
      <dsp:txXfrm>
        <a:off x="3263421" y="1308266"/>
        <a:ext cx="1550634" cy="1550785"/>
      </dsp:txXfrm>
    </dsp:sp>
    <dsp:sp modelId="{5E6470F3-6985-436C-9EBA-89AB85D09595}">
      <dsp:nvSpPr>
        <dsp:cNvPr id="0" name=""/>
        <dsp:cNvSpPr/>
      </dsp:nvSpPr>
      <dsp:spPr>
        <a:xfrm rot="2700000">
          <a:off x="484767" y="897225"/>
          <a:ext cx="2320349" cy="2320349"/>
        </a:xfrm>
        <a:prstGeom prst="teardrop">
          <a:avLst>
            <a:gd name="adj" fmla="val 1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E2C833-4A31-4E8C-960F-1B4108981FDD}">
      <dsp:nvSpPr>
        <dsp:cNvPr id="0" name=""/>
        <dsp:cNvSpPr/>
      </dsp:nvSpPr>
      <dsp:spPr>
        <a:xfrm>
          <a:off x="559195" y="971972"/>
          <a:ext cx="2171493" cy="217126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Peri</a:t>
          </a:r>
          <a:r>
            <a:rPr lang="en-US" sz="1800" kern="1200" dirty="0" smtClean="0"/>
            <a:t>-</a:t>
          </a:r>
        </a:p>
        <a:p>
          <a:pPr lvl="0" algn="ctr" defTabSz="800100">
            <a:lnSpc>
              <a:spcPct val="90000"/>
            </a:lnSpc>
            <a:spcBef>
              <a:spcPct val="0"/>
            </a:spcBef>
            <a:spcAft>
              <a:spcPct val="35000"/>
            </a:spcAft>
          </a:pPr>
          <a:r>
            <a:rPr lang="en-US" sz="1800" kern="1200" dirty="0" smtClean="0"/>
            <a:t>Means around</a:t>
          </a:r>
          <a:endParaRPr lang="en-US" sz="1800" kern="1200" dirty="0"/>
        </a:p>
      </dsp:txBody>
      <dsp:txXfrm>
        <a:off x="869624" y="1282211"/>
        <a:ext cx="1550634" cy="1550785"/>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222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2228" name="Rectangle 4"/>
          <p:cNvSpPr>
            <a:spLocks noGrp="1" noChangeArrowheads="1"/>
          </p:cNvSpPr>
          <p:nvPr>
            <p:ph type="ftr" sz="quarter" idx="2"/>
          </p:nvPr>
        </p:nvSpPr>
        <p:spPr bwMode="auto">
          <a:xfrm>
            <a:off x="0"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2229" name="Rectangle 5"/>
          <p:cNvSpPr>
            <a:spLocks noGrp="1" noChangeArrowheads="1"/>
          </p:cNvSpPr>
          <p:nvPr>
            <p:ph type="sldNum" sz="quarter" idx="3"/>
          </p:nvPr>
        </p:nvSpPr>
        <p:spPr bwMode="auto">
          <a:xfrm>
            <a:off x="3884613"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28D29C8-4CB6-4F75-B9E9-290F704FF6CC}" type="slidenum">
              <a:rPr lang="en-US"/>
              <a:pPr>
                <a:defRPr/>
              </a:pPr>
              <a:t>‹#›</a:t>
            </a:fld>
            <a:endParaRPr lang="en-US"/>
          </a:p>
        </p:txBody>
      </p:sp>
    </p:spTree>
    <p:extLst>
      <p:ext uri="{BB962C8B-B14F-4D97-AF65-F5344CB8AC3E}">
        <p14:creationId xmlns:p14="http://schemas.microsoft.com/office/powerpoint/2010/main" val="3944867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315"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422775"/>
            <a:ext cx="5029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319" name="Rectangle 7"/>
          <p:cNvSpPr>
            <a:spLocks noGrp="1" noChangeArrowheads="1"/>
          </p:cNvSpPr>
          <p:nvPr>
            <p:ph type="sldNum" sz="quarter" idx="5"/>
          </p:nvPr>
        </p:nvSpPr>
        <p:spPr bwMode="auto">
          <a:xfrm>
            <a:off x="388620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7C70D60-985A-4A43-881A-10ADFAE2E26F}" type="slidenum">
              <a:rPr lang="en-US"/>
              <a:pPr>
                <a:defRPr/>
              </a:pPr>
              <a:t>‹#›</a:t>
            </a:fld>
            <a:endParaRPr lang="en-US"/>
          </a:p>
        </p:txBody>
      </p:sp>
    </p:spTree>
    <p:extLst>
      <p:ext uri="{BB962C8B-B14F-4D97-AF65-F5344CB8AC3E}">
        <p14:creationId xmlns:p14="http://schemas.microsoft.com/office/powerpoint/2010/main" val="1522568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E7E233F-58DF-4511-BC5C-B506F7066F0F}" type="slidenum">
              <a:rPr lang="en-US"/>
              <a:pPr/>
              <a:t>1</a:t>
            </a:fld>
            <a:endParaRPr lang="en-US"/>
          </a:p>
        </p:txBody>
      </p:sp>
      <p:sp>
        <p:nvSpPr>
          <p:cNvPr id="21507" name="Rectangle 2"/>
          <p:cNvSpPr>
            <a:spLocks noGrp="1" noRot="1" noChangeAspect="1" noChangeArrowheads="1" noTextEdit="1"/>
          </p:cNvSpPr>
          <p:nvPr>
            <p:ph type="sldImg"/>
          </p:nvPr>
        </p:nvSpPr>
        <p:spPr>
          <a:ln/>
        </p:spPr>
      </p:sp>
      <p:sp>
        <p:nvSpPr>
          <p:cNvPr id="21508" name="Text Box 4"/>
          <p:cNvSpPr txBox="1">
            <a:spLocks noChangeArrowheads="1"/>
          </p:cNvSpPr>
          <p:nvPr/>
        </p:nvSpPr>
        <p:spPr bwMode="auto">
          <a:xfrm>
            <a:off x="152400" y="5029200"/>
            <a:ext cx="6524625" cy="3330575"/>
          </a:xfrm>
          <a:prstGeom prst="rect">
            <a:avLst/>
          </a:prstGeom>
          <a:noFill/>
          <a:ln w="9525">
            <a:noFill/>
            <a:miter lim="800000"/>
            <a:headEnd/>
            <a:tailEnd/>
          </a:ln>
        </p:spPr>
        <p:txBody>
          <a:bodyPr>
            <a:spAutoFit/>
          </a:bodyPr>
          <a:lstStyle/>
          <a:p>
            <a:r>
              <a:rPr lang="en-US" sz="1600"/>
              <a:t>Imagine yourself in a foreign country where you do not speak the language.  Even simple conversations would be difficult.  For example, what if you need</a:t>
            </a:r>
          </a:p>
          <a:p>
            <a:r>
              <a:rPr lang="en-US" sz="1600"/>
              <a:t>to explain how to sew a dress to someone who does not know what certain words like baste, zipper, and stitch mean?  No matter how intelligent you are, you would look pretty silly making sounds and gestures to explain simple sewing procedures.  </a:t>
            </a:r>
          </a:p>
          <a:p>
            <a:endParaRPr lang="en-US" sz="1600"/>
          </a:p>
          <a:p>
            <a:r>
              <a:rPr lang="en-US" sz="1600"/>
              <a:t>Each profession has its own language and jargon that makes it difficult  for others to fully understand what is being said.  (Comic)  It is important to realize, however, that this specialized language is needed in order to communicate accurately and concisely.  You have chosen to pursue an interest in the medical profession and it is important that you learn to “speak the lingo.”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A28355B-8E74-46CC-8DEF-1F34FA216653}" type="slidenum">
              <a:rPr lang="en-US"/>
              <a:pPr/>
              <a:t>10</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72FD643-1EE6-4F58-9555-3C27DE5D7F4B}" type="slidenum">
              <a:rPr lang="en-US"/>
              <a:pPr/>
              <a:t>11</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BA495BB8-FBDE-4C13-A255-29C37269752A}" type="slidenum">
              <a:rPr lang="en-US"/>
              <a:pPr/>
              <a:t>12</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3D12557-248F-4163-AE4E-CFCA6EF15E89}" type="slidenum">
              <a:rPr lang="en-US"/>
              <a:pPr/>
              <a:t>13</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sz="1600" smtClean="0"/>
              <a:t>(Click) The combining form consists of the word root and a connecting vowel to make it easier to pronounce and atach another root word or suffix </a:t>
            </a:r>
          </a:p>
          <a:p>
            <a:r>
              <a:rPr lang="en-US" sz="1600" smtClean="0"/>
              <a:t>(Click) The combining form for heart is </a:t>
            </a:r>
            <a:r>
              <a:rPr lang="en-US" sz="1600" i="1" smtClean="0"/>
              <a:t>cardi/o</a:t>
            </a:r>
          </a:p>
          <a:p>
            <a:r>
              <a:rPr lang="en-US" sz="1600" smtClean="0"/>
              <a:t>(Click) The combining form associated with cells is </a:t>
            </a:r>
            <a:r>
              <a:rPr lang="en-US" sz="1600" i="1" smtClean="0"/>
              <a:t>cyt/o</a:t>
            </a:r>
          </a:p>
          <a:p>
            <a:r>
              <a:rPr lang="en-US" sz="1600" smtClean="0"/>
              <a:t>(Click)  The combining term associated with tissue is </a:t>
            </a:r>
            <a:r>
              <a:rPr lang="en-US" sz="1600" i="1" smtClean="0"/>
              <a:t>hist/o</a:t>
            </a:r>
          </a:p>
          <a:p>
            <a:endParaRPr lang="en-US" sz="1600" i="1" smtClean="0"/>
          </a:p>
          <a:p>
            <a:r>
              <a:rPr lang="en-US" sz="1600" smtClean="0"/>
              <a:t>Once again the terms </a:t>
            </a:r>
            <a:r>
              <a:rPr lang="en-US" sz="1600" i="1" smtClean="0"/>
              <a:t>cyt</a:t>
            </a:r>
            <a:r>
              <a:rPr lang="en-US" sz="1600" smtClean="0"/>
              <a:t> and </a:t>
            </a:r>
            <a:r>
              <a:rPr lang="en-US" sz="1600" i="1" smtClean="0"/>
              <a:t>hist </a:t>
            </a:r>
            <a:r>
              <a:rPr lang="en-US" sz="1600" smtClean="0"/>
              <a:t>represent the word roots or foundations.  The combining forms can not be put together with prefixes, suffixes, and other root words to produce a multitude of medical terms.</a:t>
            </a:r>
            <a:endParaRPr lang="en-US" sz="1600" i="1" smtClean="0"/>
          </a:p>
          <a:p>
            <a:r>
              <a:rPr lang="en-US" sz="1600" smtClean="0"/>
              <a:t> </a:t>
            </a:r>
          </a:p>
          <a:p>
            <a:endParaRPr lang="en-US" sz="1600" smtClean="0"/>
          </a:p>
          <a:p>
            <a:endParaRPr lang="en-US" sz="16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808AD45-9854-4522-96ED-2DB8C67BE355}" type="slidenum">
              <a:rPr lang="en-US"/>
              <a:pPr/>
              <a:t>14</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sz="1600" smtClean="0"/>
              <a:t>(Click)There are some basic rules which determine when the combining vowel is used and is not used.  </a:t>
            </a:r>
          </a:p>
          <a:p>
            <a:r>
              <a:rPr lang="en-US" sz="1600" smtClean="0"/>
              <a:t>(Click) The combining vowel is not used when the suffix begins with a vowel.  </a:t>
            </a:r>
          </a:p>
          <a:p>
            <a:r>
              <a:rPr lang="en-US" sz="1600" smtClean="0"/>
              <a:t>	</a:t>
            </a:r>
            <a:r>
              <a:rPr lang="en-US" sz="1600" i="1" smtClean="0"/>
              <a:t>Neur/o </a:t>
            </a:r>
            <a:r>
              <a:rPr lang="en-US" sz="1600" smtClean="0"/>
              <a:t>-nerve</a:t>
            </a:r>
          </a:p>
          <a:p>
            <a:r>
              <a:rPr lang="en-US" sz="1600" smtClean="0"/>
              <a:t>	</a:t>
            </a:r>
            <a:r>
              <a:rPr lang="en-US" sz="1600" i="1" smtClean="0"/>
              <a:t>-it is - </a:t>
            </a:r>
            <a:r>
              <a:rPr lang="en-US" sz="1600" smtClean="0"/>
              <a:t>inflammation</a:t>
            </a:r>
          </a:p>
          <a:p>
            <a:r>
              <a:rPr lang="en-US" sz="1600" smtClean="0"/>
              <a:t>	</a:t>
            </a:r>
            <a:r>
              <a:rPr lang="en-US" sz="1600" i="1" smtClean="0"/>
              <a:t>Neuritis - </a:t>
            </a:r>
            <a:r>
              <a:rPr lang="en-US" sz="1600" smtClean="0"/>
              <a:t>inflammation of nerves or a nerve</a:t>
            </a:r>
          </a:p>
          <a:p>
            <a:r>
              <a:rPr lang="en-US" sz="1600" smtClean="0"/>
              <a:t>(Click)  The combining vowel is used when the suffix begins with a consonant.</a:t>
            </a:r>
          </a:p>
          <a:p>
            <a:r>
              <a:rPr lang="en-US" sz="1600" smtClean="0"/>
              <a:t>	</a:t>
            </a:r>
            <a:r>
              <a:rPr lang="en-US" sz="1600" i="1" smtClean="0"/>
              <a:t>Neur/o - </a:t>
            </a:r>
            <a:r>
              <a:rPr lang="en-US" sz="1600" smtClean="0"/>
              <a:t>means nerve or nerves</a:t>
            </a:r>
          </a:p>
          <a:p>
            <a:r>
              <a:rPr lang="en-US" sz="1600" smtClean="0"/>
              <a:t>	</a:t>
            </a:r>
            <a:r>
              <a:rPr lang="en-US" sz="1600" i="1" smtClean="0"/>
              <a:t>-plasty - </a:t>
            </a:r>
            <a:r>
              <a:rPr lang="en-US" sz="1600" smtClean="0"/>
              <a:t>suffix means surgical repair</a:t>
            </a:r>
          </a:p>
          <a:p>
            <a:r>
              <a:rPr lang="en-US" sz="1600" smtClean="0"/>
              <a:t>	</a:t>
            </a:r>
            <a:r>
              <a:rPr lang="en-US" sz="1600" i="1" smtClean="0"/>
              <a:t>Neuroplasty - </a:t>
            </a:r>
            <a:r>
              <a:rPr lang="en-US" sz="1600" smtClean="0"/>
              <a:t>surgical repair of the nerve</a:t>
            </a:r>
          </a:p>
          <a:p>
            <a:endParaRPr lang="en-US" sz="1600" smtClean="0"/>
          </a:p>
          <a:p>
            <a:r>
              <a:rPr lang="en-US" sz="1600" smtClean="0"/>
              <a:t>Practice Sheet for homework.</a:t>
            </a:r>
          </a:p>
          <a:p>
            <a:endParaRPr lang="en-US" sz="16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8C1FAED-1CEB-4893-9E5F-0DD77C070C4D}" type="slidenum">
              <a:rPr lang="en-US"/>
              <a:pPr/>
              <a:t>17</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8C46513-C4B6-4642-ABC4-778FBC31FFB6}" type="slidenum">
              <a:rPr lang="en-US"/>
              <a:pPr/>
              <a:t>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304800" y="4422775"/>
            <a:ext cx="6019800" cy="4191000"/>
          </a:xfrm>
          <a:noFill/>
          <a:ln/>
        </p:spPr>
        <p:txBody>
          <a:bodyPr/>
          <a:lstStyle/>
          <a:p>
            <a:r>
              <a:rPr lang="en-US" sz="1400" b="1" smtClean="0"/>
              <a:t>What’s in a word?  </a:t>
            </a:r>
            <a:r>
              <a:rPr lang="en-US" sz="1600" smtClean="0"/>
              <a:t>The answer is a lot if it is a medical term.  Each medical term has a basic </a:t>
            </a:r>
            <a:r>
              <a:rPr lang="en-US" sz="1600" i="1" u="sng" smtClean="0"/>
              <a:t>word root</a:t>
            </a:r>
            <a:r>
              <a:rPr lang="en-US" sz="1600" smtClean="0"/>
              <a:t> or stem that usually comes from the Greek or Latin language.  In fact 75% percent of medical terms are based on either Greek or Latin words.(Click)  The Greeks were the founders of modern medicine, although Latin has become the universal source of medical language.  Hippocrates was a Greek physician who lived from 460 to 377 B.C. and whose vital role in medicine is still recognized today.  He is called the “Father of Medicine” and is credited with establishing early ethical standards for physicians. </a:t>
            </a:r>
          </a:p>
          <a:p>
            <a:endParaRPr lang="en-US" sz="1600" smtClean="0"/>
          </a:p>
          <a:p>
            <a:r>
              <a:rPr lang="en-US" sz="1600" smtClean="0"/>
              <a:t>Defining medical terms is a lot like a puzzle.  Most medical terms are a combination of two or more word parts or elements.  The identification of a word involves a search for the meaning of each of its parts.  When they are translated separately and combined into a word, the parts give the essential meaning of the entire word.  (Give example- Tonsilitis, Hysterectomy` Osteoarthritis, Cardiomegaly.)</a:t>
            </a:r>
          </a:p>
          <a:p>
            <a:endParaRPr lang="en-US" sz="1400"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9006956-B00D-4021-A34D-593D8FB871EF}" type="slidenum">
              <a:rPr lang="en-US"/>
              <a:pPr/>
              <a:t>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381000" y="4422775"/>
            <a:ext cx="6019800" cy="4191000"/>
          </a:xfrm>
          <a:noFill/>
          <a:ln/>
        </p:spPr>
        <p:txBody>
          <a:bodyPr/>
          <a:lstStyle/>
          <a:p>
            <a:r>
              <a:rPr lang="en-US" sz="1600" smtClean="0"/>
              <a:t>The fundamental method of building a medical vocabulary consists of breaking down a word and identifying its elements:  prefix, suffix, root or roots, and combining form.</a:t>
            </a:r>
          </a:p>
          <a:p>
            <a:endParaRPr lang="en-US" sz="1600" smtClean="0"/>
          </a:p>
          <a:p>
            <a:r>
              <a:rPr lang="en-US" sz="1600" b="1" u="sng" smtClean="0"/>
              <a:t>Root (Click)</a:t>
            </a:r>
          </a:p>
          <a:p>
            <a:r>
              <a:rPr lang="en-US" sz="1600" smtClean="0"/>
              <a:t>A root is the foundation, or basic meaning of a word  (click) and may appear with a prefix, or a suffix, or between a prefix and suffix.  Prefixes and suffixes can never stand alone; they must always be attached to a root. (click) The word root for heart is </a:t>
            </a:r>
            <a:r>
              <a:rPr lang="en-US" sz="1600" i="1" u="sng" smtClean="0"/>
              <a:t>cardi.</a:t>
            </a:r>
            <a:r>
              <a:rPr lang="en-US" sz="1600" smtClean="0"/>
              <a:t>  However, the term </a:t>
            </a:r>
            <a:r>
              <a:rPr lang="en-US" sz="1600" i="1" u="sng" smtClean="0"/>
              <a:t>cardi</a:t>
            </a:r>
            <a:r>
              <a:rPr lang="en-US" sz="1600" smtClean="0"/>
              <a:t> is not normally used by itself.  It is commonly combined with another root word, prefix, or suffix to from a complete medical word.  </a:t>
            </a:r>
          </a:p>
          <a:p>
            <a:r>
              <a:rPr lang="en-US" sz="1600" smtClean="0"/>
              <a:t>(Look at list of root words)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AAB4800-AB97-4AC8-A975-3466DD0F75B1}" type="slidenum">
              <a:rPr lang="en-US"/>
              <a:pPr/>
              <a:t>4</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381000" y="4422775"/>
            <a:ext cx="6172200" cy="4191000"/>
          </a:xfrm>
          <a:noFill/>
          <a:ln/>
        </p:spPr>
        <p:txBody>
          <a:bodyPr/>
          <a:lstStyle/>
          <a:p>
            <a:r>
              <a:rPr lang="en-US" sz="1600" smtClean="0"/>
              <a:t>(Click) A prefix is a part of a word that precedes the word root and changes its meaning.(click)  Prefixes usually, but not always, indicate location, time, or number.  </a:t>
            </a:r>
          </a:p>
          <a:p>
            <a:endParaRPr lang="en-US" sz="1600" smtClean="0"/>
          </a:p>
          <a:p>
            <a:endParaRPr lang="en-US" sz="1600" smtClean="0"/>
          </a:p>
          <a:p>
            <a:endParaRPr lang="en-US" sz="1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30B0A1A-ECE0-49F1-B54D-9377BBA58573}" type="slidenum">
              <a:rPr lang="en-US"/>
              <a:pPr/>
              <a:t>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r>
              <a:rPr lang="en-US" sz="1600" smtClean="0"/>
              <a:t>(Click) A suffix is the word ending that follows the word root and changes its meaning. (Click)  Suffixes usually, but not always, indicate the procedure, condition, disorder, or disease,</a:t>
            </a:r>
          </a:p>
          <a:p>
            <a:r>
              <a:rPr lang="en-US" sz="1600" smtClean="0"/>
              <a:t>(click)</a:t>
            </a:r>
          </a:p>
          <a:p>
            <a:r>
              <a:rPr lang="en-US" sz="1600" i="1" smtClean="0"/>
              <a:t>Tonsil - </a:t>
            </a:r>
            <a:r>
              <a:rPr lang="en-US" sz="1600" smtClean="0"/>
              <a:t>root word means tonsil.</a:t>
            </a:r>
          </a:p>
          <a:p>
            <a:r>
              <a:rPr lang="en-US" sz="1600" i="1" smtClean="0"/>
              <a:t>-itis - </a:t>
            </a:r>
            <a:r>
              <a:rPr lang="en-US" sz="1600" smtClean="0"/>
              <a:t>suffix means inflammation.</a:t>
            </a:r>
          </a:p>
          <a:p>
            <a:r>
              <a:rPr lang="en-US" sz="1600" i="1" smtClean="0"/>
              <a:t>Tonsilitis - </a:t>
            </a:r>
            <a:r>
              <a:rPr lang="en-US" sz="1600" smtClean="0"/>
              <a:t>means inflammation of the tonsils.</a:t>
            </a:r>
          </a:p>
          <a:p>
            <a:endParaRPr lang="en-US" sz="1600" smtClean="0"/>
          </a:p>
          <a:p>
            <a:r>
              <a:rPr lang="en-US" sz="1600" smtClean="0"/>
              <a:t>(Click through others and give examples)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4B0B11A-4C9E-4B7E-8534-6FA48B7E55F9}" type="slidenum">
              <a:rPr lang="en-US"/>
              <a:pPr/>
              <a:t>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lang="en-US" sz="1600" i="1" smtClean="0"/>
              <a:t> (Click)Cardi -</a:t>
            </a:r>
            <a:r>
              <a:rPr lang="en-US" sz="1600" smtClean="0"/>
              <a:t>root word means heart</a:t>
            </a:r>
          </a:p>
          <a:p>
            <a:r>
              <a:rPr lang="en-US" sz="1600" i="1" smtClean="0"/>
              <a:t> (Click) -ology - </a:t>
            </a:r>
            <a:r>
              <a:rPr lang="en-US" sz="1600" smtClean="0"/>
              <a:t>suffix means the study of</a:t>
            </a:r>
          </a:p>
          <a:p>
            <a:r>
              <a:rPr lang="en-US" sz="1600" i="1" smtClean="0"/>
              <a:t> (Click) Cardiology - </a:t>
            </a:r>
            <a:r>
              <a:rPr lang="en-US" sz="1600" smtClean="0"/>
              <a:t>the study of the heart</a:t>
            </a:r>
          </a:p>
          <a:p>
            <a:endParaRPr lang="en-US" sz="1600" smtClean="0"/>
          </a:p>
          <a:p>
            <a:r>
              <a:rPr lang="en-US" sz="1600" i="1" smtClean="0"/>
              <a:t>Natal - </a:t>
            </a:r>
            <a:r>
              <a:rPr lang="en-US" sz="1600" smtClean="0"/>
              <a:t>root word means birth</a:t>
            </a:r>
          </a:p>
          <a:p>
            <a:r>
              <a:rPr lang="en-US" sz="1600" i="1" smtClean="0"/>
              <a:t>-ology - </a:t>
            </a:r>
            <a:r>
              <a:rPr lang="en-US" sz="1600" smtClean="0"/>
              <a:t>suffix means study of</a:t>
            </a:r>
          </a:p>
          <a:p>
            <a:r>
              <a:rPr lang="en-US" sz="1600" i="1" smtClean="0"/>
              <a:t>Natalogy - </a:t>
            </a:r>
            <a:r>
              <a:rPr lang="en-US" sz="1600" smtClean="0"/>
              <a:t>the study of birth.</a:t>
            </a:r>
            <a:endParaRPr lang="en-US" sz="1600" i="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23074D6-2B2C-4E22-BF32-F19022AAAD0B}" type="slidenum">
              <a:rPr lang="en-US"/>
              <a:pPr/>
              <a:t>7</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F379F14-A314-4054-9F9A-21668E70DB9B}" type="slidenum">
              <a:rPr lang="en-US"/>
              <a:pPr/>
              <a:t>8</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A9A9492-02A1-4BF3-9B67-E489A29ED6DD}" type="slidenum">
              <a:rPr lang="en-US"/>
              <a:pPr/>
              <a:t>9</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A533F2A2-1188-43FD-A670-602D6E3B42B9}"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795712-2EE6-4C52-A2A4-B91379B28FAD}"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AFF1C3-95A0-4604-B9F0-444BABA1FB0A}"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385158-06E3-4539-9E05-D790DB8DC758}" type="slidenum">
              <a:rPr lang="en-US"/>
              <a:pPr>
                <a:defRPr/>
              </a:pPr>
              <a:t>‹#›</a:t>
            </a:fld>
            <a:endParaRPr lang="en-US"/>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AD1F02-5984-4530-9C04-25D19CE9E7BE}" type="slidenum">
              <a:rPr lang="en-US"/>
              <a:pPr>
                <a:defRPr/>
              </a:pPr>
              <a:t>‹#›</a:t>
            </a:fld>
            <a:endParaRPr lang="en-US"/>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77CD19-CC9E-413D-8962-EB06F0BEFCA8}"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1FC240-402C-4074-BAA4-C4689CC64091}"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FE1C8C-4745-493C-A4EB-8F39B9EF5321}"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770479C-C2B8-4E8B-A57A-2599C8495E74}"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911FFBB-F768-4A3A-A59F-94AF3413F303}"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FD31315-A1A3-4E6C-AD39-9BA834CD18C3}"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5E1D8AC-B895-402B-8ABE-0B302DDEE6C2}"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A324E3D-B136-4C95-A40B-866ECBCF2E32}"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pPr>
              <a:defRPr/>
            </a:pPr>
            <a:fld id="{8E9F2147-E0CF-4B0A-B3CC-9A4B43F96436}" type="slidenum">
              <a:rPr lang="en-US" smtClean="0"/>
              <a:pPr>
                <a:defRPr/>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298AEB2F-9DB1-4D83-B3BC-65DAD89D3D4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transition>
    <p:dissolve/>
  </p:transition>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quizlet.com/9845841/anatomy-prefixes-suffixes-combination-forms-flash-card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a:defRPr/>
            </a:pPr>
            <a:r>
              <a:rPr lang="en-US" sz="5300" dirty="0" smtClean="0">
                <a:latin typeface="Parade" pitchFamily="66" charset="0"/>
              </a:rPr>
              <a:t>Medical </a:t>
            </a:r>
            <a:r>
              <a:rPr lang="en-US" sz="4400" dirty="0" smtClean="0">
                <a:latin typeface="Parade" pitchFamily="66" charset="0"/>
              </a:rPr>
              <a:t>Terminology</a:t>
            </a:r>
            <a:endParaRPr lang="en-US" sz="4400" dirty="0" smtClean="0"/>
          </a:p>
        </p:txBody>
      </p:sp>
      <p:sp>
        <p:nvSpPr>
          <p:cNvPr id="2051" name="Rectangle 3"/>
          <p:cNvSpPr>
            <a:spLocks noGrp="1" noChangeArrowheads="1"/>
          </p:cNvSpPr>
          <p:nvPr>
            <p:ph type="subTitle" idx="1"/>
          </p:nvPr>
        </p:nvSpPr>
        <p:spPr>
          <a:xfrm>
            <a:off x="4953000" y="4800600"/>
            <a:ext cx="2895600" cy="1219200"/>
          </a:xfrm>
        </p:spPr>
        <p:txBody>
          <a:bodyPr/>
          <a:lstStyle/>
          <a:p>
            <a:pPr>
              <a:defRPr/>
            </a:pPr>
            <a:r>
              <a:rPr lang="en-US" smtClean="0"/>
              <a:t>The Basics!</a:t>
            </a:r>
            <a:endParaRPr lang="en-US" dirty="0" smtClean="0"/>
          </a:p>
        </p:txBody>
      </p:sp>
      <p:pic>
        <p:nvPicPr>
          <p:cNvPr id="1035" name="Picture 11" descr="C:\Program Files\Microsoft Office\MEDIA\CAGCAT10\j018600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066800"/>
            <a:ext cx="3074517" cy="495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457200"/>
            <a:ext cx="3352800" cy="1066800"/>
          </a:xfrm>
        </p:spPr>
        <p:txBody>
          <a:bodyPr/>
          <a:lstStyle/>
          <a:p>
            <a:pPr>
              <a:defRPr/>
            </a:pPr>
            <a:r>
              <a:rPr lang="en-US" sz="4800" dirty="0" smtClean="0"/>
              <a:t>leukocyte</a:t>
            </a:r>
          </a:p>
        </p:txBody>
      </p:sp>
      <p:pic>
        <p:nvPicPr>
          <p:cNvPr id="15364" name="Picture 6" descr="j0211492[1]"/>
          <p:cNvPicPr>
            <a:picLocks noGrp="1" noChangeAspect="1" noChangeArrowheads="1"/>
          </p:cNvPicPr>
          <p:nvPr>
            <p:ph type="clipArt" sz="half" idx="1"/>
          </p:nvPr>
        </p:nvPicPr>
        <p:blipFill>
          <a:blip r:embed="rId3" cstate="print"/>
          <a:srcRect r="50000" b="14972"/>
          <a:stretch>
            <a:fillRect/>
          </a:stretch>
        </p:blipFill>
        <p:spPr>
          <a:xfrm>
            <a:off x="838200" y="1981199"/>
            <a:ext cx="2827338" cy="3657601"/>
          </a:xfrm>
        </p:spPr>
      </p:pic>
      <p:sp>
        <p:nvSpPr>
          <p:cNvPr id="21508" name="Rectangle 4"/>
          <p:cNvSpPr>
            <a:spLocks noGrp="1" noChangeArrowheads="1"/>
          </p:cNvSpPr>
          <p:nvPr>
            <p:ph type="body" sz="half" idx="2"/>
          </p:nvPr>
        </p:nvSpPr>
        <p:spPr>
          <a:xfrm>
            <a:off x="3962400" y="2133600"/>
            <a:ext cx="4572000" cy="2438400"/>
          </a:xfrm>
        </p:spPr>
        <p:txBody>
          <a:bodyPr/>
          <a:lstStyle/>
          <a:p>
            <a:pPr>
              <a:defRPr/>
            </a:pPr>
            <a:r>
              <a:rPr lang="en-US" dirty="0" err="1" smtClean="0"/>
              <a:t>leuko</a:t>
            </a:r>
            <a:r>
              <a:rPr lang="en-US" dirty="0" smtClean="0"/>
              <a:t>- prefix means white</a:t>
            </a:r>
          </a:p>
          <a:p>
            <a:pPr>
              <a:spcBef>
                <a:spcPct val="60000"/>
              </a:spcBef>
              <a:defRPr/>
            </a:pPr>
            <a:r>
              <a:rPr lang="en-US" dirty="0" err="1" smtClean="0"/>
              <a:t>cyte</a:t>
            </a:r>
            <a:r>
              <a:rPr lang="en-US" dirty="0" smtClean="0"/>
              <a:t> - root word means cell</a:t>
            </a:r>
          </a:p>
          <a:p>
            <a:pPr>
              <a:spcBef>
                <a:spcPct val="60000"/>
              </a:spcBef>
              <a:defRPr/>
            </a:pPr>
            <a:r>
              <a:rPr lang="en-US" dirty="0" smtClean="0"/>
              <a:t>leukocyte means white cell</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457200"/>
            <a:ext cx="3276600" cy="1143000"/>
          </a:xfrm>
        </p:spPr>
        <p:txBody>
          <a:bodyPr/>
          <a:lstStyle/>
          <a:p>
            <a:pPr>
              <a:defRPr/>
            </a:pPr>
            <a:r>
              <a:rPr lang="en-US" sz="5400" dirty="0" smtClean="0"/>
              <a:t>hepatitis</a:t>
            </a:r>
          </a:p>
        </p:txBody>
      </p:sp>
      <p:sp>
        <p:nvSpPr>
          <p:cNvPr id="22531" name="Rectangle 3"/>
          <p:cNvSpPr>
            <a:spLocks noGrp="1" noChangeArrowheads="1"/>
          </p:cNvSpPr>
          <p:nvPr>
            <p:ph type="body" sz="half" idx="1"/>
          </p:nvPr>
        </p:nvSpPr>
        <p:spPr>
          <a:xfrm>
            <a:off x="914400" y="2362200"/>
            <a:ext cx="4267200" cy="3048000"/>
          </a:xfrm>
        </p:spPr>
        <p:txBody>
          <a:bodyPr/>
          <a:lstStyle/>
          <a:p>
            <a:pPr>
              <a:defRPr/>
            </a:pPr>
            <a:r>
              <a:rPr lang="en-US" dirty="0" err="1" smtClean="0"/>
              <a:t>hepat</a:t>
            </a:r>
            <a:r>
              <a:rPr lang="en-US" dirty="0" smtClean="0"/>
              <a:t> - root word means liver</a:t>
            </a:r>
          </a:p>
          <a:p>
            <a:pPr>
              <a:spcBef>
                <a:spcPct val="60000"/>
              </a:spcBef>
              <a:defRPr/>
            </a:pPr>
            <a:r>
              <a:rPr lang="en-US" dirty="0" smtClean="0"/>
              <a:t>-</a:t>
            </a:r>
            <a:r>
              <a:rPr lang="en-US" dirty="0" err="1" smtClean="0"/>
              <a:t>itis</a:t>
            </a:r>
            <a:r>
              <a:rPr lang="en-US" dirty="0" smtClean="0"/>
              <a:t> - suffix means inflammation</a:t>
            </a:r>
          </a:p>
          <a:p>
            <a:pPr>
              <a:spcBef>
                <a:spcPct val="60000"/>
              </a:spcBef>
              <a:defRPr/>
            </a:pPr>
            <a:r>
              <a:rPr lang="en-US" dirty="0" smtClean="0"/>
              <a:t>hepatitis - means inflammation of the liver</a:t>
            </a:r>
          </a:p>
        </p:txBody>
      </p:sp>
      <p:pic>
        <p:nvPicPr>
          <p:cNvPr id="8197" name="Picture 5" descr="C:\Users\joanne\AppData\Local\Microsoft\Windows\Temporary Internet Files\Content.IE5\AR63LVBE\MC900438737[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1295400"/>
            <a:ext cx="3028950"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par>
                          <p:cTn id="21" fill="hold">
                            <p:stCondLst>
                              <p:cond delay="500"/>
                            </p:stCondLst>
                            <p:childTnLst>
                              <p:par>
                                <p:cTn id="22" presetID="2" presetClass="entr" presetSubtype="1" fill="hold" grpId="0" nodeType="afterEffect">
                                  <p:stCondLst>
                                    <p:cond delay="0"/>
                                  </p:stCondLst>
                                  <p:childTnLst>
                                    <p:set>
                                      <p:cBhvr>
                                        <p:cTn id="23" dur="1" fill="hold">
                                          <p:stCondLst>
                                            <p:cond delay="0"/>
                                          </p:stCondLst>
                                        </p:cTn>
                                        <p:tgtEl>
                                          <p:spTgt spid="22530"/>
                                        </p:tgtEl>
                                        <p:attrNameLst>
                                          <p:attrName>style.visibility</p:attrName>
                                        </p:attrNameLst>
                                      </p:cBhvr>
                                      <p:to>
                                        <p:strVal val="visible"/>
                                      </p:to>
                                    </p:set>
                                    <p:anim calcmode="lin" valueType="num">
                                      <p:cBhvr additive="base">
                                        <p:cTn id="24" dur="500" fill="hold"/>
                                        <p:tgtEl>
                                          <p:spTgt spid="22530"/>
                                        </p:tgtEl>
                                        <p:attrNameLst>
                                          <p:attrName>ppt_x</p:attrName>
                                        </p:attrNameLst>
                                      </p:cBhvr>
                                      <p:tavLst>
                                        <p:tav tm="0">
                                          <p:val>
                                            <p:strVal val="#ppt_x"/>
                                          </p:val>
                                        </p:tav>
                                        <p:tav tm="100000">
                                          <p:val>
                                            <p:strVal val="#ppt_x"/>
                                          </p:val>
                                        </p:tav>
                                      </p:tavLst>
                                    </p:anim>
                                    <p:anim calcmode="lin" valueType="num">
                                      <p:cBhvr additive="base">
                                        <p:cTn id="25" dur="500" fill="hold"/>
                                        <p:tgtEl>
                                          <p:spTgt spid="2253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90600" y="762000"/>
            <a:ext cx="4214310" cy="1143000"/>
          </a:xfrm>
        </p:spPr>
        <p:txBody>
          <a:bodyPr/>
          <a:lstStyle/>
          <a:p>
            <a:pPr>
              <a:defRPr/>
            </a:pPr>
            <a:r>
              <a:rPr lang="en-US" sz="5400" dirty="0" err="1" smtClean="0"/>
              <a:t>neuroplasty</a:t>
            </a:r>
            <a:endParaRPr lang="en-US" sz="5400" dirty="0" smtClean="0"/>
          </a:p>
        </p:txBody>
      </p:sp>
      <p:sp>
        <p:nvSpPr>
          <p:cNvPr id="24579" name="Rectangle 3"/>
          <p:cNvSpPr>
            <a:spLocks noGrp="1" noChangeArrowheads="1"/>
          </p:cNvSpPr>
          <p:nvPr>
            <p:ph idx="1"/>
          </p:nvPr>
        </p:nvSpPr>
        <p:spPr>
          <a:xfrm>
            <a:off x="3581400" y="2133600"/>
            <a:ext cx="4038600" cy="3733800"/>
          </a:xfrm>
        </p:spPr>
        <p:txBody>
          <a:bodyPr/>
          <a:lstStyle/>
          <a:p>
            <a:pPr>
              <a:spcBef>
                <a:spcPct val="60000"/>
              </a:spcBef>
              <a:defRPr/>
            </a:pPr>
            <a:r>
              <a:rPr lang="en-US" dirty="0" smtClean="0"/>
              <a:t>neuro - root word means nerve or nerves</a:t>
            </a:r>
          </a:p>
          <a:p>
            <a:pPr>
              <a:spcBef>
                <a:spcPct val="60000"/>
              </a:spcBef>
              <a:defRPr/>
            </a:pPr>
            <a:r>
              <a:rPr lang="en-US" dirty="0" smtClean="0"/>
              <a:t>-</a:t>
            </a:r>
            <a:r>
              <a:rPr lang="en-US" dirty="0" err="1" smtClean="0"/>
              <a:t>plasty</a:t>
            </a:r>
            <a:r>
              <a:rPr lang="en-US" dirty="0" smtClean="0"/>
              <a:t> - suffix means surgical repair</a:t>
            </a:r>
          </a:p>
          <a:p>
            <a:pPr>
              <a:spcBef>
                <a:spcPct val="60000"/>
              </a:spcBef>
              <a:defRPr/>
            </a:pPr>
            <a:r>
              <a:rPr lang="en-US" dirty="0" err="1" smtClean="0"/>
              <a:t>neuroplasty</a:t>
            </a:r>
            <a:r>
              <a:rPr lang="en-US" dirty="0" smtClean="0"/>
              <a:t> means surgical repair of the nerve</a:t>
            </a:r>
          </a:p>
        </p:txBody>
      </p:sp>
      <p:pic>
        <p:nvPicPr>
          <p:cNvPr id="9222" name="Picture 6" descr="C:\Users\joanne\AppData\Local\Microsoft\Windows\Temporary Internet Files\Content.IE5\ZNKUTAMC\MC90043872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2286000"/>
            <a:ext cx="2286000"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685800"/>
            <a:ext cx="4724400" cy="990600"/>
          </a:xfrm>
        </p:spPr>
        <p:txBody>
          <a:bodyPr/>
          <a:lstStyle/>
          <a:p>
            <a:pPr>
              <a:defRPr/>
            </a:pPr>
            <a:r>
              <a:rPr lang="en-US" dirty="0" smtClean="0"/>
              <a:t>Combining Forms</a:t>
            </a:r>
          </a:p>
        </p:txBody>
      </p:sp>
      <p:sp>
        <p:nvSpPr>
          <p:cNvPr id="25603" name="Rectangle 3"/>
          <p:cNvSpPr>
            <a:spLocks noGrp="1" noChangeArrowheads="1"/>
          </p:cNvSpPr>
          <p:nvPr>
            <p:ph idx="1"/>
          </p:nvPr>
        </p:nvSpPr>
        <p:spPr>
          <a:xfrm>
            <a:off x="838200" y="2057400"/>
            <a:ext cx="7391400" cy="3352800"/>
          </a:xfrm>
        </p:spPr>
        <p:txBody>
          <a:bodyPr/>
          <a:lstStyle/>
          <a:p>
            <a:pPr>
              <a:spcBef>
                <a:spcPct val="60000"/>
              </a:spcBef>
              <a:defRPr/>
            </a:pPr>
            <a:r>
              <a:rPr lang="en-US" dirty="0" smtClean="0"/>
              <a:t>Combining form consists of the word root and a connecting vowel to make it easier to pronounce and attach another root word or suffix.</a:t>
            </a:r>
          </a:p>
          <a:p>
            <a:pPr>
              <a:spcBef>
                <a:spcPct val="60000"/>
              </a:spcBef>
              <a:defRPr/>
            </a:pPr>
            <a:r>
              <a:rPr lang="en-US" dirty="0" smtClean="0"/>
              <a:t>Combining form for heart is </a:t>
            </a:r>
            <a:r>
              <a:rPr lang="en-US" dirty="0" err="1" smtClean="0"/>
              <a:t>cardi</a:t>
            </a:r>
            <a:endParaRPr lang="en-US" dirty="0" smtClean="0"/>
          </a:p>
          <a:p>
            <a:pPr>
              <a:spcBef>
                <a:spcPct val="60000"/>
              </a:spcBef>
              <a:defRPr/>
            </a:pPr>
            <a:r>
              <a:rPr lang="en-US" dirty="0" smtClean="0"/>
              <a:t>Combining form associated with cells is </a:t>
            </a:r>
            <a:r>
              <a:rPr lang="en-US" dirty="0" err="1" smtClean="0"/>
              <a:t>cyt</a:t>
            </a:r>
            <a:endParaRPr lang="en-US"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838200"/>
            <a:ext cx="7924800" cy="762000"/>
          </a:xfrm>
        </p:spPr>
        <p:txBody>
          <a:bodyPr/>
          <a:lstStyle/>
          <a:p>
            <a:pPr>
              <a:defRPr/>
            </a:pPr>
            <a:r>
              <a:rPr lang="en-US" dirty="0" smtClean="0"/>
              <a:t>Rules for the Combining Vowel</a:t>
            </a:r>
          </a:p>
        </p:txBody>
      </p:sp>
      <p:sp>
        <p:nvSpPr>
          <p:cNvPr id="26627" name="Rectangle 3"/>
          <p:cNvSpPr>
            <a:spLocks noGrp="1" noChangeArrowheads="1"/>
          </p:cNvSpPr>
          <p:nvPr>
            <p:ph idx="1"/>
          </p:nvPr>
        </p:nvSpPr>
        <p:spPr>
          <a:xfrm>
            <a:off x="914400" y="2438400"/>
            <a:ext cx="7239000" cy="2362200"/>
          </a:xfrm>
        </p:spPr>
        <p:txBody>
          <a:bodyPr/>
          <a:lstStyle/>
          <a:p>
            <a:pPr>
              <a:spcBef>
                <a:spcPct val="60000"/>
              </a:spcBef>
              <a:defRPr/>
            </a:pPr>
            <a:r>
              <a:rPr lang="en-US" dirty="0" smtClean="0"/>
              <a:t>The combining vowel is not used when the suffix begins with a vowel.  (neuritis)</a:t>
            </a:r>
          </a:p>
          <a:p>
            <a:pPr>
              <a:spcBef>
                <a:spcPct val="60000"/>
              </a:spcBef>
              <a:defRPr/>
            </a:pPr>
            <a:r>
              <a:rPr lang="en-US" dirty="0" smtClean="0"/>
              <a:t>The combining vowel is used when the suffix begins with a consonant. (</a:t>
            </a:r>
            <a:r>
              <a:rPr lang="en-US" dirty="0" err="1" smtClean="0"/>
              <a:t>neuroplasty</a:t>
            </a:r>
            <a:r>
              <a:rPr lang="en-US" dirty="0" smtClean="0"/>
              <a: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10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10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664"/>
            <a:ext cx="7382434" cy="877336"/>
          </a:xfrm>
        </p:spPr>
        <p:txBody>
          <a:bodyPr>
            <a:normAutofit fontScale="90000"/>
          </a:bodyPr>
          <a:lstStyle/>
          <a:p>
            <a:pPr>
              <a:defRPr/>
            </a:pPr>
            <a:r>
              <a:rPr lang="en-US" dirty="0" smtClean="0"/>
              <a:t>Medical term pronunciation tips</a:t>
            </a:r>
          </a:p>
        </p:txBody>
      </p:sp>
      <p:sp>
        <p:nvSpPr>
          <p:cNvPr id="3" name="Content Placeholder 2"/>
          <p:cNvSpPr>
            <a:spLocks noGrp="1"/>
          </p:cNvSpPr>
          <p:nvPr>
            <p:ph idx="1"/>
          </p:nvPr>
        </p:nvSpPr>
        <p:spPr/>
        <p:txBody>
          <a:bodyPr/>
          <a:lstStyle/>
          <a:p>
            <a:pPr>
              <a:defRPr/>
            </a:pPr>
            <a:r>
              <a:rPr lang="en-US" b="1" i="1" dirty="0" err="1" smtClean="0"/>
              <a:t>ch</a:t>
            </a:r>
            <a:r>
              <a:rPr lang="en-US" dirty="0" smtClean="0"/>
              <a:t> is sometimes pronounced like a </a:t>
            </a:r>
            <a:r>
              <a:rPr lang="en-US" b="1" i="1" dirty="0" smtClean="0"/>
              <a:t>k</a:t>
            </a:r>
            <a:r>
              <a:rPr lang="en-US" dirty="0" smtClean="0"/>
              <a:t> </a:t>
            </a:r>
          </a:p>
          <a:p>
            <a:pPr>
              <a:buFont typeface="Monotype Sorts" pitchFamily="2" charset="2"/>
              <a:buNone/>
              <a:defRPr/>
            </a:pPr>
            <a:r>
              <a:rPr lang="en-US" dirty="0" smtClean="0"/>
              <a:t>		i.e. chemoreceptor, chronic</a:t>
            </a:r>
          </a:p>
          <a:p>
            <a:pPr>
              <a:defRPr/>
            </a:pPr>
            <a:r>
              <a:rPr lang="en-US" b="1" i="1" dirty="0" err="1" smtClean="0"/>
              <a:t>ps</a:t>
            </a:r>
            <a:r>
              <a:rPr lang="en-US" dirty="0" smtClean="0"/>
              <a:t> is pronounced like </a:t>
            </a:r>
            <a:r>
              <a:rPr lang="en-US" b="1" i="1" dirty="0" smtClean="0"/>
              <a:t>s</a:t>
            </a:r>
          </a:p>
          <a:p>
            <a:pPr>
              <a:buFont typeface="Monotype Sorts" pitchFamily="2" charset="2"/>
              <a:buNone/>
              <a:defRPr/>
            </a:pPr>
            <a:r>
              <a:rPr lang="en-US" dirty="0" smtClean="0"/>
              <a:t>		i.e. psychiatry, psychology</a:t>
            </a:r>
          </a:p>
          <a:p>
            <a:pPr>
              <a:defRPr/>
            </a:pPr>
            <a:r>
              <a:rPr lang="en-US" b="1" i="1" dirty="0" err="1" smtClean="0"/>
              <a:t>Pn</a:t>
            </a:r>
            <a:r>
              <a:rPr lang="en-US" dirty="0" smtClean="0"/>
              <a:t> is pronounced with only the </a:t>
            </a:r>
            <a:r>
              <a:rPr lang="en-US" b="1" i="1" dirty="0" smtClean="0"/>
              <a:t>n </a:t>
            </a:r>
            <a:r>
              <a:rPr lang="en-US" dirty="0" smtClean="0"/>
              <a:t>sound</a:t>
            </a:r>
          </a:p>
          <a:p>
            <a:pPr>
              <a:buFont typeface="Monotype Sorts" pitchFamily="2" charset="2"/>
              <a:buNone/>
              <a:defRPr/>
            </a:pPr>
            <a:r>
              <a:rPr lang="en-US" dirty="0" smtClean="0"/>
              <a:t>		i.e. pneumonia, </a:t>
            </a:r>
            <a:r>
              <a:rPr lang="en-US" dirty="0" err="1" smtClean="0"/>
              <a:t>pneumogastric</a:t>
            </a:r>
            <a:endParaRPr lang="en-US" dirty="0" smtClean="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53536"/>
          </a:xfrm>
        </p:spPr>
        <p:txBody>
          <a:bodyPr/>
          <a:lstStyle/>
          <a:p>
            <a:pPr>
              <a:defRPr/>
            </a:pPr>
            <a:r>
              <a:rPr lang="en-US" dirty="0" smtClean="0"/>
              <a:t>More Pronunciation tips</a:t>
            </a:r>
          </a:p>
        </p:txBody>
      </p:sp>
      <p:sp>
        <p:nvSpPr>
          <p:cNvPr id="3" name="Content Placeholder 2"/>
          <p:cNvSpPr>
            <a:spLocks noGrp="1"/>
          </p:cNvSpPr>
          <p:nvPr>
            <p:ph idx="1"/>
          </p:nvPr>
        </p:nvSpPr>
        <p:spPr/>
        <p:txBody>
          <a:bodyPr>
            <a:normAutofit fontScale="85000" lnSpcReduction="20000"/>
          </a:bodyPr>
          <a:lstStyle/>
          <a:p>
            <a:pPr>
              <a:defRPr/>
            </a:pPr>
            <a:r>
              <a:rPr lang="en-US" sz="2400" b="1" i="1" dirty="0" smtClean="0"/>
              <a:t>c</a:t>
            </a:r>
            <a:r>
              <a:rPr lang="en-US" sz="2400" dirty="0" smtClean="0"/>
              <a:t> and </a:t>
            </a:r>
            <a:r>
              <a:rPr lang="en-US" sz="2400" b="1" i="1" dirty="0" smtClean="0"/>
              <a:t>g</a:t>
            </a:r>
            <a:r>
              <a:rPr lang="en-US" sz="2400" dirty="0" smtClean="0"/>
              <a:t> are given the soft sound of</a:t>
            </a:r>
            <a:r>
              <a:rPr lang="en-US" sz="2400" b="1" i="1" dirty="0" smtClean="0"/>
              <a:t> s </a:t>
            </a:r>
            <a:r>
              <a:rPr lang="en-US" sz="2400" dirty="0" smtClean="0"/>
              <a:t>and </a:t>
            </a:r>
            <a:r>
              <a:rPr lang="en-US" sz="2400" b="1" i="1" dirty="0" smtClean="0"/>
              <a:t>j </a:t>
            </a:r>
            <a:r>
              <a:rPr lang="en-US" sz="2400" dirty="0" smtClean="0"/>
              <a:t>respectively</a:t>
            </a:r>
          </a:p>
          <a:p>
            <a:pPr>
              <a:buFont typeface="Monotype Sorts" pitchFamily="2" charset="2"/>
              <a:buNone/>
              <a:defRPr/>
            </a:pPr>
            <a:r>
              <a:rPr lang="en-US" sz="2400" dirty="0" smtClean="0"/>
              <a:t>		i.e. cell, cilia, genetics, </a:t>
            </a:r>
            <a:r>
              <a:rPr lang="en-US" sz="2400" dirty="0" err="1" smtClean="0"/>
              <a:t>Giardia</a:t>
            </a:r>
            <a:endParaRPr lang="en-US" sz="2400" dirty="0" smtClean="0"/>
          </a:p>
          <a:p>
            <a:pPr>
              <a:defRPr/>
            </a:pPr>
            <a:r>
              <a:rPr lang="en-US" sz="2400" b="1" i="1" dirty="0" err="1" smtClean="0"/>
              <a:t>ae</a:t>
            </a:r>
            <a:r>
              <a:rPr lang="en-US" sz="2400" dirty="0" smtClean="0"/>
              <a:t> and </a:t>
            </a:r>
            <a:r>
              <a:rPr lang="en-US" sz="2400" dirty="0" err="1" smtClean="0"/>
              <a:t>oe</a:t>
            </a:r>
            <a:r>
              <a:rPr lang="en-US" sz="2400" dirty="0" smtClean="0"/>
              <a:t> are pronounced </a:t>
            </a:r>
            <a:r>
              <a:rPr lang="en-US" sz="2400" b="1" i="1" dirty="0" err="1" smtClean="0"/>
              <a:t>ee</a:t>
            </a:r>
            <a:endParaRPr lang="en-US" sz="2400" b="1" i="1" dirty="0" smtClean="0"/>
          </a:p>
          <a:p>
            <a:pPr>
              <a:buFont typeface="Monotype Sorts" pitchFamily="2" charset="2"/>
              <a:buNone/>
              <a:defRPr/>
            </a:pPr>
            <a:r>
              <a:rPr lang="en-US" sz="2400" dirty="0" smtClean="0"/>
              <a:t>		i.e. fasciae, </a:t>
            </a:r>
            <a:r>
              <a:rPr lang="en-US" sz="2400" dirty="0" err="1" smtClean="0"/>
              <a:t>coelom</a:t>
            </a:r>
            <a:endParaRPr lang="en-US" sz="2400" dirty="0" smtClean="0"/>
          </a:p>
          <a:p>
            <a:pPr>
              <a:defRPr/>
            </a:pPr>
            <a:r>
              <a:rPr lang="en-US" sz="2400" b="1" i="1" dirty="0" err="1" smtClean="0"/>
              <a:t>i</a:t>
            </a:r>
            <a:r>
              <a:rPr lang="en-US" sz="2400" b="1" i="1" dirty="0" smtClean="0"/>
              <a:t> </a:t>
            </a:r>
            <a:r>
              <a:rPr lang="en-US" sz="2400" dirty="0" smtClean="0"/>
              <a:t>at the end of a word is pronounced </a:t>
            </a:r>
            <a:r>
              <a:rPr lang="en-US" sz="2400" b="1" i="1" dirty="0" smtClean="0"/>
              <a:t>eye</a:t>
            </a:r>
            <a:r>
              <a:rPr lang="en-US" sz="2400" dirty="0" smtClean="0"/>
              <a:t> (to form a plural)</a:t>
            </a:r>
          </a:p>
          <a:p>
            <a:pPr>
              <a:buFont typeface="Monotype Sorts" pitchFamily="2" charset="2"/>
              <a:buNone/>
              <a:defRPr/>
            </a:pPr>
            <a:r>
              <a:rPr lang="en-US" sz="2400" dirty="0" smtClean="0"/>
              <a:t>		i.e. alveoli, </a:t>
            </a:r>
            <a:r>
              <a:rPr lang="en-US" sz="2400" dirty="0" err="1" smtClean="0"/>
              <a:t>glomeruli</a:t>
            </a:r>
            <a:endParaRPr lang="en-US" sz="2400" dirty="0" smtClean="0"/>
          </a:p>
          <a:p>
            <a:pPr>
              <a:defRPr/>
            </a:pPr>
            <a:r>
              <a:rPr lang="en-US" sz="2400" b="1" i="1" dirty="0" err="1" smtClean="0"/>
              <a:t>es</a:t>
            </a:r>
            <a:r>
              <a:rPr lang="en-US" sz="2400" dirty="0" smtClean="0"/>
              <a:t> when forming the final letters of a word, is often pronounced as a separate syllable</a:t>
            </a:r>
          </a:p>
          <a:p>
            <a:pPr>
              <a:buFont typeface="Monotype Sorts" pitchFamily="2" charset="2"/>
              <a:buNone/>
              <a:defRPr/>
            </a:pPr>
            <a:r>
              <a:rPr lang="en-US" sz="2400" dirty="0" smtClean="0"/>
              <a:t>		i.e. </a:t>
            </a:r>
            <a:r>
              <a:rPr lang="en-US" sz="2400" dirty="0" err="1" smtClean="0"/>
              <a:t>nares</a:t>
            </a:r>
            <a:r>
              <a:rPr lang="en-US" sz="2400" dirty="0" smtClean="0"/>
              <a:t> (</a:t>
            </a:r>
            <a:r>
              <a:rPr lang="en-US" sz="2400" dirty="0" err="1" smtClean="0"/>
              <a:t>nah’reez</a:t>
            </a:r>
            <a:r>
              <a:rPr lang="en-US" sz="2400" dirty="0" smtClean="0"/>
              <a:t>)</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38200" y="838200"/>
            <a:ext cx="7024744" cy="1219200"/>
          </a:xfrm>
        </p:spPr>
        <p:txBody>
          <a:bodyPr>
            <a:normAutofit fontScale="90000"/>
          </a:bodyPr>
          <a:lstStyle/>
          <a:p>
            <a:r>
              <a:rPr lang="en-US" dirty="0" smtClean="0"/>
              <a:t>Practice: </a:t>
            </a:r>
            <a:r>
              <a:rPr lang="en-US" dirty="0"/>
              <a:t>Prefixes, suffixes and combination </a:t>
            </a:r>
            <a:r>
              <a:rPr lang="en-US" dirty="0" smtClean="0"/>
              <a:t>forms</a:t>
            </a:r>
          </a:p>
        </p:txBody>
      </p:sp>
      <p:sp>
        <p:nvSpPr>
          <p:cNvPr id="3" name="Content Placeholder 2"/>
          <p:cNvSpPr>
            <a:spLocks noGrp="1"/>
          </p:cNvSpPr>
          <p:nvPr>
            <p:ph idx="1"/>
          </p:nvPr>
        </p:nvSpPr>
        <p:spPr>
          <a:xfrm>
            <a:off x="914400" y="2209801"/>
            <a:ext cx="6777317" cy="2209800"/>
          </a:xfrm>
        </p:spPr>
        <p:txBody>
          <a:bodyPr>
            <a:normAutofit lnSpcReduction="10000"/>
          </a:bodyPr>
          <a:lstStyle/>
          <a:p>
            <a:r>
              <a:rPr lang="en-US" dirty="0" smtClean="0"/>
              <a:t>Make flash cards of terms</a:t>
            </a:r>
          </a:p>
          <a:p>
            <a:r>
              <a:rPr lang="en-US" dirty="0" smtClean="0"/>
              <a:t>Practice on </a:t>
            </a:r>
            <a:r>
              <a:rPr lang="en-US" dirty="0" err="1" smtClean="0"/>
              <a:t>Quizlet</a:t>
            </a:r>
            <a:r>
              <a:rPr lang="en-US" dirty="0" smtClean="0"/>
              <a:t> (it is a fun way to learn):  </a:t>
            </a:r>
            <a:r>
              <a:rPr lang="en-US" dirty="0" smtClean="0">
                <a:hlinkClick r:id="rId3"/>
              </a:rPr>
              <a:t>http</a:t>
            </a:r>
            <a:r>
              <a:rPr lang="en-US" dirty="0">
                <a:hlinkClick r:id="rId3"/>
              </a:rPr>
              <a:t>://quizlet.com/9845841/anatomy-prefixes-suffixes-combination-forms-flash-cards</a:t>
            </a:r>
            <a:r>
              <a:rPr lang="en-US" dirty="0" smtClean="0">
                <a:hlinkClick r:id="rId3"/>
              </a:rPr>
              <a:t>/</a:t>
            </a:r>
            <a:endParaRPr lang="en-US" dirty="0" smtClean="0"/>
          </a:p>
          <a:p>
            <a:pPr lvl="1"/>
            <a:endParaRPr lang="en-US" dirty="0" smtClean="0"/>
          </a:p>
          <a:p>
            <a:endParaRPr lang="en-US" dirty="0"/>
          </a:p>
        </p:txBody>
      </p:sp>
      <p:pic>
        <p:nvPicPr>
          <p:cNvPr id="10247" name="Picture 7" descr="C:\Users\joanne\AppData\Local\Microsoft\Windows\Temporary Internet Files\Content.IE5\FZMW1C4I\MC90043468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4736" y="4419600"/>
            <a:ext cx="1914525" cy="1793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joanne\AppData\Local\Microsoft\Windows\Temporary Internet Files\Content.IE5\ZNKUTAMC\MC9002869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447800"/>
            <a:ext cx="48768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60939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27099" y="685800"/>
            <a:ext cx="7226301" cy="838200"/>
          </a:xfrm>
        </p:spPr>
        <p:txBody>
          <a:bodyPr>
            <a:normAutofit fontScale="90000"/>
          </a:bodyPr>
          <a:lstStyle/>
          <a:p>
            <a:pPr>
              <a:defRPr/>
            </a:pPr>
            <a:r>
              <a:rPr lang="en-US" dirty="0" smtClean="0"/>
              <a:t>Medical terms originated from: </a:t>
            </a:r>
          </a:p>
        </p:txBody>
      </p:sp>
      <p:sp>
        <p:nvSpPr>
          <p:cNvPr id="4099" name="Rectangle 3"/>
          <p:cNvSpPr>
            <a:spLocks noGrp="1" noChangeArrowheads="1"/>
          </p:cNvSpPr>
          <p:nvPr>
            <p:ph type="body" sz="half" idx="1"/>
          </p:nvPr>
        </p:nvSpPr>
        <p:spPr>
          <a:xfrm>
            <a:off x="990600" y="1905000"/>
            <a:ext cx="3810000" cy="4114800"/>
          </a:xfrm>
        </p:spPr>
        <p:txBody>
          <a:bodyPr/>
          <a:lstStyle/>
          <a:p>
            <a:pPr>
              <a:spcBef>
                <a:spcPct val="40000"/>
              </a:spcBef>
              <a:defRPr/>
            </a:pPr>
            <a:r>
              <a:rPr lang="en-US" sz="2800" dirty="0" smtClean="0"/>
              <a:t>Hippocrates was a Greek physician and is known as the “father of medicine.”</a:t>
            </a:r>
          </a:p>
          <a:p>
            <a:pPr>
              <a:spcBef>
                <a:spcPct val="40000"/>
              </a:spcBef>
              <a:defRPr/>
            </a:pPr>
            <a:r>
              <a:rPr lang="en-US" sz="2800" dirty="0" smtClean="0"/>
              <a:t>75% of medical terms are based on either Greek or Latin words.</a:t>
            </a:r>
          </a:p>
          <a:p>
            <a:pPr>
              <a:defRPr/>
            </a:pPr>
            <a:endParaRPr lang="en-US" sz="2800" dirty="0" smtClean="0"/>
          </a:p>
        </p:txBody>
      </p:sp>
      <p:graphicFrame>
        <p:nvGraphicFramePr>
          <p:cNvPr id="2050" name="Object 4"/>
          <p:cNvGraphicFramePr>
            <a:graphicFrameLocks noGrp="1" noChangeAspect="1"/>
          </p:cNvGraphicFramePr>
          <p:nvPr>
            <p:ph type="clipArt" sz="half" idx="2"/>
          </p:nvPr>
        </p:nvGraphicFramePr>
        <p:xfrm>
          <a:off x="5729288" y="3560763"/>
          <a:ext cx="1646237" cy="955675"/>
        </p:xfrm>
        <a:graphic>
          <a:graphicData uri="http://schemas.openxmlformats.org/presentationml/2006/ole">
            <mc:AlternateContent xmlns:mc="http://schemas.openxmlformats.org/markup-compatibility/2006">
              <mc:Choice xmlns:v="urn:schemas-microsoft-com:vml" Requires="v">
                <p:oleObj spid="_x0000_s2065" name="Clip" r:id="rId4" imgW="1646834" imgH="956462" progId="">
                  <p:embed/>
                </p:oleObj>
              </mc:Choice>
              <mc:Fallback>
                <p:oleObj name="Clip" r:id="rId4" imgW="1646834" imgH="956462" progId="">
                  <p:embed/>
                  <p:pic>
                    <p:nvPicPr>
                      <p:cNvPr id="0" name="Picture 16"/>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9288" y="3560763"/>
                        <a:ext cx="1646237"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7" name="Picture 9" descr="C:\Users\joanne\AppData\Local\Microsoft\Windows\Temporary Internet Files\Content.IE5\AR63LVBE\MC90041494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57800" y="2133600"/>
            <a:ext cx="2971801" cy="34327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609600"/>
            <a:ext cx="4648200" cy="914400"/>
          </a:xfrm>
        </p:spPr>
        <p:txBody>
          <a:bodyPr/>
          <a:lstStyle/>
          <a:p>
            <a:pPr>
              <a:defRPr/>
            </a:pPr>
            <a:r>
              <a:rPr lang="en-US" dirty="0" smtClean="0"/>
              <a:t>Root Words</a:t>
            </a:r>
          </a:p>
        </p:txBody>
      </p:sp>
      <p:sp>
        <p:nvSpPr>
          <p:cNvPr id="5123" name="Rectangle 3"/>
          <p:cNvSpPr>
            <a:spLocks noGrp="1" noChangeArrowheads="1"/>
          </p:cNvSpPr>
          <p:nvPr>
            <p:ph sz="quarter" idx="13"/>
          </p:nvPr>
        </p:nvSpPr>
        <p:spPr>
          <a:xfrm>
            <a:off x="914400" y="1981200"/>
            <a:ext cx="3547872" cy="2971800"/>
          </a:xfrm>
        </p:spPr>
        <p:txBody>
          <a:bodyPr/>
          <a:lstStyle/>
          <a:p>
            <a:pPr>
              <a:defRPr/>
            </a:pPr>
            <a:r>
              <a:rPr lang="en-US" dirty="0" smtClean="0"/>
              <a:t>A root is the foundation or basic meaning of a word.</a:t>
            </a:r>
          </a:p>
          <a:p>
            <a:pPr>
              <a:defRPr/>
            </a:pPr>
            <a:r>
              <a:rPr lang="en-US" dirty="0" smtClean="0"/>
              <a:t>May appear with a prefix or suffix, or between a prefix or suffix.</a:t>
            </a:r>
          </a:p>
        </p:txBody>
      </p:sp>
      <p:sp>
        <p:nvSpPr>
          <p:cNvPr id="5124" name="Rectangle 4"/>
          <p:cNvSpPr>
            <a:spLocks noGrp="1" noChangeArrowheads="1"/>
          </p:cNvSpPr>
          <p:nvPr>
            <p:ph sz="quarter" idx="14"/>
          </p:nvPr>
        </p:nvSpPr>
        <p:spPr>
          <a:xfrm>
            <a:off x="4572000" y="1752600"/>
            <a:ext cx="3810000" cy="4114800"/>
          </a:xfrm>
        </p:spPr>
        <p:txBody>
          <a:bodyPr>
            <a:normAutofit fontScale="92500" lnSpcReduction="20000"/>
          </a:bodyPr>
          <a:lstStyle/>
          <a:p>
            <a:pPr>
              <a:defRPr/>
            </a:pPr>
            <a:r>
              <a:rPr lang="en-US" sz="3200" dirty="0" err="1" smtClean="0"/>
              <a:t>cardi</a:t>
            </a:r>
            <a:r>
              <a:rPr lang="en-US" sz="3200" dirty="0" smtClean="0"/>
              <a:t> - root for heart</a:t>
            </a:r>
          </a:p>
          <a:p>
            <a:pPr>
              <a:defRPr/>
            </a:pPr>
            <a:r>
              <a:rPr lang="en-US" sz="3200" dirty="0" err="1" smtClean="0"/>
              <a:t>hepat</a:t>
            </a:r>
            <a:r>
              <a:rPr lang="en-US" sz="3200" dirty="0" smtClean="0"/>
              <a:t>- root for liver</a:t>
            </a:r>
          </a:p>
          <a:p>
            <a:pPr>
              <a:defRPr/>
            </a:pPr>
            <a:r>
              <a:rPr lang="en-US" sz="3200" dirty="0" err="1" smtClean="0"/>
              <a:t>neur</a:t>
            </a:r>
            <a:r>
              <a:rPr lang="en-US" sz="3200" dirty="0" smtClean="0"/>
              <a:t> - root for nerve</a:t>
            </a:r>
          </a:p>
          <a:p>
            <a:pPr>
              <a:defRPr/>
            </a:pPr>
            <a:r>
              <a:rPr lang="en-US" sz="3200" dirty="0" err="1" smtClean="0"/>
              <a:t>nephr</a:t>
            </a:r>
            <a:r>
              <a:rPr lang="en-US" sz="3200" dirty="0" smtClean="0"/>
              <a:t> - root for kidney</a:t>
            </a:r>
          </a:p>
          <a:p>
            <a:pPr>
              <a:defRPr/>
            </a:pPr>
            <a:r>
              <a:rPr lang="en-US" sz="3200" dirty="0" err="1" smtClean="0"/>
              <a:t>cyt</a:t>
            </a:r>
            <a:r>
              <a:rPr lang="en-US" sz="3200" dirty="0" smtClean="0"/>
              <a:t>- root for cell</a:t>
            </a:r>
          </a:p>
        </p:txBody>
      </p:sp>
      <p:pic>
        <p:nvPicPr>
          <p:cNvPr id="3078" name="Picture 6" descr="C:\Users\joanne\AppData\Local\Microsoft\Windows\Temporary Internet Files\Content.IE5\AR63LVBE\MC9003339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4419600"/>
            <a:ext cx="20574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43490" y="609600"/>
            <a:ext cx="3071310" cy="1066800"/>
          </a:xfrm>
        </p:spPr>
        <p:txBody>
          <a:bodyPr>
            <a:normAutofit/>
          </a:bodyPr>
          <a:lstStyle/>
          <a:p>
            <a:pPr>
              <a:defRPr/>
            </a:pPr>
            <a:r>
              <a:rPr lang="en-US" dirty="0" smtClean="0"/>
              <a:t>Prefix</a:t>
            </a:r>
          </a:p>
        </p:txBody>
      </p:sp>
      <p:sp>
        <p:nvSpPr>
          <p:cNvPr id="8195" name="Rectangle 3"/>
          <p:cNvSpPr>
            <a:spLocks noGrp="1" noChangeArrowheads="1"/>
          </p:cNvSpPr>
          <p:nvPr>
            <p:ph sz="quarter" idx="13"/>
          </p:nvPr>
        </p:nvSpPr>
        <p:spPr>
          <a:xfrm>
            <a:off x="990600" y="1981200"/>
            <a:ext cx="3962400" cy="4114800"/>
          </a:xfrm>
        </p:spPr>
        <p:txBody>
          <a:bodyPr/>
          <a:lstStyle/>
          <a:p>
            <a:pPr>
              <a:defRPr/>
            </a:pPr>
            <a:r>
              <a:rPr lang="en-US" dirty="0" smtClean="0"/>
              <a:t>Pre - prefix means before</a:t>
            </a:r>
          </a:p>
          <a:p>
            <a:pPr>
              <a:defRPr/>
            </a:pPr>
            <a:r>
              <a:rPr lang="en-US" dirty="0" err="1" smtClean="0"/>
              <a:t>peri</a:t>
            </a:r>
            <a:r>
              <a:rPr lang="en-US" dirty="0" smtClean="0"/>
              <a:t>- prefix means around</a:t>
            </a:r>
          </a:p>
          <a:p>
            <a:pPr>
              <a:defRPr/>
            </a:pPr>
            <a:r>
              <a:rPr lang="en-US" dirty="0" smtClean="0"/>
              <a:t>hemi - prefix means half</a:t>
            </a:r>
          </a:p>
          <a:p>
            <a:pPr>
              <a:defRPr/>
            </a:pPr>
            <a:r>
              <a:rPr lang="en-US" dirty="0" smtClean="0"/>
              <a:t>macro - prefix means large</a:t>
            </a:r>
          </a:p>
          <a:p>
            <a:pPr>
              <a:defRPr/>
            </a:pPr>
            <a:r>
              <a:rPr lang="en-US" dirty="0" smtClean="0"/>
              <a:t>neo- prefix means new</a:t>
            </a:r>
          </a:p>
          <a:p>
            <a:pPr>
              <a:defRPr/>
            </a:pPr>
            <a:endParaRPr lang="en-US" dirty="0" smtClean="0"/>
          </a:p>
          <a:p>
            <a:pPr>
              <a:defRPr/>
            </a:pPr>
            <a:endParaRPr lang="en-US" dirty="0" smtClean="0"/>
          </a:p>
        </p:txBody>
      </p:sp>
      <p:sp>
        <p:nvSpPr>
          <p:cNvPr id="8196" name="Rectangle 4"/>
          <p:cNvSpPr>
            <a:spLocks noGrp="1" noChangeArrowheads="1"/>
          </p:cNvSpPr>
          <p:nvPr>
            <p:ph sz="quarter" idx="14"/>
          </p:nvPr>
        </p:nvSpPr>
        <p:spPr>
          <a:xfrm>
            <a:off x="5257800" y="1981200"/>
            <a:ext cx="3429000" cy="4114800"/>
          </a:xfrm>
        </p:spPr>
        <p:txBody>
          <a:bodyPr/>
          <a:lstStyle/>
          <a:p>
            <a:pPr>
              <a:defRPr/>
            </a:pPr>
            <a:r>
              <a:rPr lang="en-US" smtClean="0"/>
              <a:t>The prefix is a part of the word that precedes the word root and changes its meaning.</a:t>
            </a:r>
          </a:p>
          <a:p>
            <a:pPr>
              <a:defRPr/>
            </a:pPr>
            <a:r>
              <a:rPr lang="en-US" smtClean="0"/>
              <a:t>Often indicates location, time, or number.</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685800"/>
            <a:ext cx="3376110" cy="1143000"/>
          </a:xfrm>
        </p:spPr>
        <p:txBody>
          <a:bodyPr/>
          <a:lstStyle/>
          <a:p>
            <a:pPr>
              <a:defRPr/>
            </a:pPr>
            <a:r>
              <a:rPr lang="en-US" dirty="0" smtClean="0"/>
              <a:t>Suffix</a:t>
            </a:r>
          </a:p>
        </p:txBody>
      </p:sp>
      <p:sp>
        <p:nvSpPr>
          <p:cNvPr id="10243" name="Rectangle 3"/>
          <p:cNvSpPr>
            <a:spLocks noGrp="1" noChangeArrowheads="1"/>
          </p:cNvSpPr>
          <p:nvPr>
            <p:ph sz="quarter" idx="13"/>
          </p:nvPr>
        </p:nvSpPr>
        <p:spPr/>
        <p:txBody>
          <a:bodyPr/>
          <a:lstStyle/>
          <a:p>
            <a:pPr>
              <a:defRPr/>
            </a:pPr>
            <a:r>
              <a:rPr lang="en-US" smtClean="0"/>
              <a:t>A suffix is the word ending that follows the word root and changes its meaning.</a:t>
            </a:r>
          </a:p>
          <a:p>
            <a:pPr>
              <a:defRPr/>
            </a:pPr>
            <a:r>
              <a:rPr lang="en-US" smtClean="0"/>
              <a:t>Often indicates the procedure, condition, disorder, or disease.</a:t>
            </a:r>
          </a:p>
        </p:txBody>
      </p:sp>
      <p:sp>
        <p:nvSpPr>
          <p:cNvPr id="10244" name="Rectangle 4"/>
          <p:cNvSpPr>
            <a:spLocks noGrp="1" noChangeArrowheads="1"/>
          </p:cNvSpPr>
          <p:nvPr>
            <p:ph sz="quarter" idx="14"/>
          </p:nvPr>
        </p:nvSpPr>
        <p:spPr/>
        <p:txBody>
          <a:bodyPr>
            <a:normAutofit lnSpcReduction="10000"/>
          </a:bodyPr>
          <a:lstStyle/>
          <a:p>
            <a:pPr>
              <a:defRPr/>
            </a:pPr>
            <a:r>
              <a:rPr lang="en-US" smtClean="0"/>
              <a:t>-itis - suffix means inflammation</a:t>
            </a:r>
          </a:p>
          <a:p>
            <a:pPr>
              <a:defRPr/>
            </a:pPr>
            <a:r>
              <a:rPr lang="en-US" smtClean="0"/>
              <a:t>-ology - suffix means the study of</a:t>
            </a:r>
          </a:p>
          <a:p>
            <a:pPr>
              <a:defRPr/>
            </a:pPr>
            <a:r>
              <a:rPr lang="en-US" smtClean="0"/>
              <a:t>- ectomy- suffix means surgical removal-plast- suffix means surgical repair</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19200" y="685800"/>
            <a:ext cx="3048000" cy="914400"/>
          </a:xfrm>
        </p:spPr>
        <p:txBody>
          <a:bodyPr/>
          <a:lstStyle/>
          <a:p>
            <a:pPr>
              <a:defRPr/>
            </a:pPr>
            <a:r>
              <a:rPr lang="en-US" dirty="0" smtClean="0"/>
              <a:t>Cardiology</a:t>
            </a:r>
          </a:p>
        </p:txBody>
      </p:sp>
      <p:sp>
        <p:nvSpPr>
          <p:cNvPr id="16387" name="Rectangle 3"/>
          <p:cNvSpPr>
            <a:spLocks noGrp="1" noChangeArrowheads="1"/>
          </p:cNvSpPr>
          <p:nvPr>
            <p:ph type="body" sz="half" idx="1"/>
          </p:nvPr>
        </p:nvSpPr>
        <p:spPr>
          <a:xfrm>
            <a:off x="1371600" y="1981200"/>
            <a:ext cx="3505200" cy="3657600"/>
          </a:xfrm>
        </p:spPr>
        <p:txBody>
          <a:bodyPr/>
          <a:lstStyle/>
          <a:p>
            <a:pPr>
              <a:spcBef>
                <a:spcPct val="60000"/>
              </a:spcBef>
              <a:defRPr/>
            </a:pPr>
            <a:r>
              <a:rPr lang="en-US" dirty="0" err="1" smtClean="0"/>
              <a:t>Cardi</a:t>
            </a:r>
            <a:r>
              <a:rPr lang="en-US" dirty="0" smtClean="0"/>
              <a:t> - root means heart.</a:t>
            </a:r>
          </a:p>
          <a:p>
            <a:pPr>
              <a:spcBef>
                <a:spcPct val="60000"/>
              </a:spcBef>
              <a:defRPr/>
            </a:pPr>
            <a:r>
              <a:rPr lang="en-US" dirty="0" smtClean="0"/>
              <a:t>-ology - suffix means the study of.</a:t>
            </a:r>
          </a:p>
          <a:p>
            <a:pPr>
              <a:spcBef>
                <a:spcPct val="60000"/>
              </a:spcBef>
              <a:defRPr/>
            </a:pPr>
            <a:r>
              <a:rPr lang="en-US" dirty="0" smtClean="0"/>
              <a:t>Cardiology - the study of the heart.</a:t>
            </a:r>
          </a:p>
        </p:txBody>
      </p:sp>
      <p:graphicFrame>
        <p:nvGraphicFramePr>
          <p:cNvPr id="5122" name="Object 4"/>
          <p:cNvGraphicFramePr>
            <a:graphicFrameLocks noGrp="1" noChangeAspect="1"/>
          </p:cNvGraphicFramePr>
          <p:nvPr>
            <p:ph type="clipArt" sz="half" idx="2"/>
          </p:nvPr>
        </p:nvGraphicFramePr>
        <p:xfrm>
          <a:off x="5257800" y="2687638"/>
          <a:ext cx="3200400" cy="2576512"/>
        </p:xfrm>
        <a:graphic>
          <a:graphicData uri="http://schemas.openxmlformats.org/presentationml/2006/ole">
            <mc:AlternateContent xmlns:mc="http://schemas.openxmlformats.org/markup-compatibility/2006">
              <mc:Choice xmlns:v="urn:schemas-microsoft-com:vml" Requires="v">
                <p:oleObj spid="_x0000_s5133" name="Clip" r:id="rId4" imgW="1817827" imgH="1463954" progId="">
                  <p:embed/>
                </p:oleObj>
              </mc:Choice>
              <mc:Fallback>
                <p:oleObj name="Clip" r:id="rId4" imgW="1817827" imgH="1463954" progId="">
                  <p:embed/>
                  <p:pic>
                    <p:nvPicPr>
                      <p:cNvPr id="0" name="Picture 1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2687638"/>
                        <a:ext cx="3200400" cy="2576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10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additive="base">
                                        <p:cTn id="19" dur="10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grpId="0" nodeType="clickEffect">
                                  <p:stCondLst>
                                    <p:cond delay="0"/>
                                  </p:stCondLst>
                                  <p:childTnLst>
                                    <p:set>
                                      <p:cBhvr>
                                        <p:cTn id="24" dur="1" fill="hold">
                                          <p:stCondLst>
                                            <p:cond delay="0"/>
                                          </p:stCondLst>
                                        </p:cTn>
                                        <p:tgtEl>
                                          <p:spTgt spid="16387">
                                            <p:txEl>
                                              <p:pRg st="2" end="2"/>
                                            </p:txEl>
                                          </p:spTgt>
                                        </p:tgtEl>
                                        <p:attrNameLst>
                                          <p:attrName>style.visibility</p:attrName>
                                        </p:attrNameLst>
                                      </p:cBhvr>
                                      <p:to>
                                        <p:strVal val="visible"/>
                                      </p:to>
                                    </p:set>
                                    <p:anim calcmode="lin" valueType="num">
                                      <p:cBhvr additive="base">
                                        <p:cTn id="25" dur="10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9200" y="381000"/>
            <a:ext cx="2514600" cy="990600"/>
          </a:xfrm>
        </p:spPr>
        <p:txBody>
          <a:bodyPr/>
          <a:lstStyle/>
          <a:p>
            <a:pPr>
              <a:defRPr/>
            </a:pPr>
            <a:r>
              <a:rPr lang="en-US" dirty="0" smtClean="0"/>
              <a:t>Nephritis</a:t>
            </a:r>
          </a:p>
        </p:txBody>
      </p:sp>
      <p:graphicFrame>
        <p:nvGraphicFramePr>
          <p:cNvPr id="6146" name="Object 3"/>
          <p:cNvGraphicFramePr>
            <a:graphicFrameLocks noGrp="1" noChangeAspect="1"/>
          </p:cNvGraphicFramePr>
          <p:nvPr>
            <p:ph type="clipArt" sz="half" idx="1"/>
            <p:extLst>
              <p:ext uri="{D42A27DB-BD31-4B8C-83A1-F6EECF244321}">
                <p14:modId xmlns:p14="http://schemas.microsoft.com/office/powerpoint/2010/main" val="673084941"/>
              </p:ext>
            </p:extLst>
          </p:nvPr>
        </p:nvGraphicFramePr>
        <p:xfrm>
          <a:off x="1219200" y="1752600"/>
          <a:ext cx="2711450" cy="3656013"/>
        </p:xfrm>
        <a:graphic>
          <a:graphicData uri="http://schemas.openxmlformats.org/presentationml/2006/ole">
            <mc:AlternateContent xmlns:mc="http://schemas.openxmlformats.org/markup-compatibility/2006">
              <mc:Choice xmlns:v="urn:schemas-microsoft-com:vml" Requires="v">
                <p:oleObj spid="_x0000_s6156" name="Clip" r:id="rId4" imgW="2544024" imgH="3429754" progId="">
                  <p:embed/>
                </p:oleObj>
              </mc:Choice>
              <mc:Fallback>
                <p:oleObj name="Clip" r:id="rId4" imgW="2544024" imgH="3429754" progId="">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752600"/>
                        <a:ext cx="2711450" cy="3656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2" name="Rectangle 4"/>
          <p:cNvSpPr>
            <a:spLocks noGrp="1" noChangeArrowheads="1"/>
          </p:cNvSpPr>
          <p:nvPr>
            <p:ph type="body" sz="half" idx="2"/>
          </p:nvPr>
        </p:nvSpPr>
        <p:spPr>
          <a:xfrm>
            <a:off x="3962400" y="1981200"/>
            <a:ext cx="4495800" cy="3505200"/>
          </a:xfrm>
        </p:spPr>
        <p:txBody>
          <a:bodyPr/>
          <a:lstStyle/>
          <a:p>
            <a:pPr>
              <a:spcBef>
                <a:spcPct val="60000"/>
              </a:spcBef>
              <a:defRPr/>
            </a:pPr>
            <a:r>
              <a:rPr lang="en-US" dirty="0" err="1" smtClean="0"/>
              <a:t>Nephr</a:t>
            </a:r>
            <a:r>
              <a:rPr lang="en-US" dirty="0" smtClean="0"/>
              <a:t> - root words means kidney</a:t>
            </a:r>
          </a:p>
          <a:p>
            <a:pPr>
              <a:spcBef>
                <a:spcPct val="60000"/>
              </a:spcBef>
              <a:defRPr/>
            </a:pPr>
            <a:r>
              <a:rPr lang="en-US" dirty="0" smtClean="0"/>
              <a:t>-</a:t>
            </a:r>
            <a:r>
              <a:rPr lang="en-US" dirty="0" err="1" smtClean="0"/>
              <a:t>itis</a:t>
            </a:r>
            <a:r>
              <a:rPr lang="en-US" dirty="0" smtClean="0"/>
              <a:t> suffix means inflammation</a:t>
            </a:r>
          </a:p>
          <a:p>
            <a:pPr>
              <a:spcBef>
                <a:spcPct val="60000"/>
              </a:spcBef>
              <a:defRPr/>
            </a:pPr>
            <a:r>
              <a:rPr lang="en-US" dirty="0" smtClean="0"/>
              <a:t>Nephritis means inflammation of the kidney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additive="base">
                                        <p:cTn id="7" dur="5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2">
                                            <p:txEl>
                                              <p:pRg st="1" end="1"/>
                                            </p:txEl>
                                          </p:spTgt>
                                        </p:tgtEl>
                                        <p:attrNameLst>
                                          <p:attrName>style.visibility</p:attrName>
                                        </p:attrNameLst>
                                      </p:cBhvr>
                                      <p:to>
                                        <p:strVal val="visible"/>
                                      </p:to>
                                    </p:set>
                                    <p:anim calcmode="lin" valueType="num">
                                      <p:cBhvr additive="base">
                                        <p:cTn id="13" dur="500" fill="hold"/>
                                        <p:tgtEl>
                                          <p:spTgt spid="174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2">
                                            <p:txEl>
                                              <p:pRg st="2" end="2"/>
                                            </p:txEl>
                                          </p:spTgt>
                                        </p:tgtEl>
                                        <p:attrNameLst>
                                          <p:attrName>style.visibility</p:attrName>
                                        </p:attrNameLst>
                                      </p:cBhvr>
                                      <p:to>
                                        <p:strVal val="visible"/>
                                      </p:to>
                                    </p:set>
                                    <p:anim calcmode="lin" valueType="num">
                                      <p:cBhvr additive="base">
                                        <p:cTn id="19" dur="500" fill="hold"/>
                                        <p:tgtEl>
                                          <p:spTgt spid="174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defRPr/>
            </a:pPr>
            <a:r>
              <a:rPr lang="en-US" dirty="0" smtClean="0"/>
              <a:t>Break down and define the following medical terms.</a:t>
            </a:r>
          </a:p>
        </p:txBody>
      </p:sp>
      <p:sp>
        <p:nvSpPr>
          <p:cNvPr id="18435" name="Rectangle 3"/>
          <p:cNvSpPr>
            <a:spLocks noGrp="1" noChangeArrowheads="1"/>
          </p:cNvSpPr>
          <p:nvPr>
            <p:ph idx="1"/>
          </p:nvPr>
        </p:nvSpPr>
        <p:spPr>
          <a:xfrm>
            <a:off x="1043492" y="2323653"/>
            <a:ext cx="6777317" cy="3086548"/>
          </a:xfrm>
        </p:spPr>
        <p:txBody>
          <a:bodyPr>
            <a:normAutofit/>
          </a:bodyPr>
          <a:lstStyle/>
          <a:p>
            <a:pPr>
              <a:spcBef>
                <a:spcPct val="60000"/>
              </a:spcBef>
              <a:defRPr/>
            </a:pPr>
            <a:r>
              <a:rPr lang="en-US" sz="2800" dirty="0" smtClean="0"/>
              <a:t> pericarditis</a:t>
            </a:r>
          </a:p>
          <a:p>
            <a:pPr>
              <a:spcBef>
                <a:spcPct val="60000"/>
              </a:spcBef>
              <a:defRPr/>
            </a:pPr>
            <a:r>
              <a:rPr lang="en-US" sz="2800" dirty="0" smtClean="0"/>
              <a:t> leukocyte</a:t>
            </a:r>
          </a:p>
          <a:p>
            <a:pPr>
              <a:spcBef>
                <a:spcPct val="60000"/>
              </a:spcBef>
              <a:defRPr/>
            </a:pPr>
            <a:r>
              <a:rPr lang="en-US" sz="2800" dirty="0" smtClean="0"/>
              <a:t> hepatitis</a:t>
            </a:r>
          </a:p>
          <a:p>
            <a:pPr>
              <a:spcBef>
                <a:spcPct val="60000"/>
              </a:spcBef>
              <a:defRPr/>
            </a:pPr>
            <a:r>
              <a:rPr lang="en-US" sz="2800" dirty="0" smtClean="0"/>
              <a:t> </a:t>
            </a:r>
            <a:r>
              <a:rPr lang="en-US" sz="2800" dirty="0" err="1" smtClean="0"/>
              <a:t>neuroplasty</a:t>
            </a:r>
            <a:endParaRPr lang="en-US" sz="28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838200"/>
            <a:ext cx="4267200" cy="1066800"/>
          </a:xfrm>
        </p:spPr>
        <p:txBody>
          <a:bodyPr/>
          <a:lstStyle/>
          <a:p>
            <a:pPr>
              <a:defRPr/>
            </a:pPr>
            <a:r>
              <a:rPr lang="en-US" sz="5400" dirty="0" smtClean="0"/>
              <a:t>pericarditis</a:t>
            </a:r>
          </a:p>
        </p:txBody>
      </p:sp>
      <p:graphicFrame>
        <p:nvGraphicFramePr>
          <p:cNvPr id="2" name="Diagram 1"/>
          <p:cNvGraphicFramePr/>
          <p:nvPr>
            <p:extLst>
              <p:ext uri="{D42A27DB-BD31-4B8C-83A1-F6EECF244321}">
                <p14:modId xmlns:p14="http://schemas.microsoft.com/office/powerpoint/2010/main" val="739192478"/>
              </p:ext>
            </p:extLst>
          </p:nvPr>
        </p:nvGraphicFramePr>
        <p:xfrm>
          <a:off x="685800" y="1676400"/>
          <a:ext cx="7620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898</TotalTime>
  <Words>1250</Words>
  <Application>Microsoft Office PowerPoint</Application>
  <PresentationFormat>On-screen Show (4:3)</PresentationFormat>
  <Paragraphs>146</Paragraphs>
  <Slides>18</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Austin</vt:lpstr>
      <vt:lpstr>Clip</vt:lpstr>
      <vt:lpstr>Medical Terminology</vt:lpstr>
      <vt:lpstr>Medical terms originated from: </vt:lpstr>
      <vt:lpstr>Root Words</vt:lpstr>
      <vt:lpstr>Prefix</vt:lpstr>
      <vt:lpstr>Suffix</vt:lpstr>
      <vt:lpstr>Cardiology</vt:lpstr>
      <vt:lpstr>Nephritis</vt:lpstr>
      <vt:lpstr>Break down and define the following medical terms.</vt:lpstr>
      <vt:lpstr>pericarditis</vt:lpstr>
      <vt:lpstr>leukocyte</vt:lpstr>
      <vt:lpstr>hepatitis</vt:lpstr>
      <vt:lpstr>neuroplasty</vt:lpstr>
      <vt:lpstr>Combining Forms</vt:lpstr>
      <vt:lpstr>Rules for the Combining Vowel</vt:lpstr>
      <vt:lpstr>Medical term pronunciation tips</vt:lpstr>
      <vt:lpstr>More Pronunciation tips</vt:lpstr>
      <vt:lpstr>Practice: Prefixes, suffixes and combination forms</vt:lpstr>
      <vt:lpstr>PowerPoint Presentation</vt:lpstr>
    </vt:vector>
  </TitlesOfParts>
  <Company>Duke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TERMINOLOGY</dc:title>
  <dc:creator>Chuck Beam</dc:creator>
  <cp:lastModifiedBy>Abby</cp:lastModifiedBy>
  <cp:revision>39</cp:revision>
  <cp:lastPrinted>2000-08-21T02:31:33Z</cp:lastPrinted>
  <dcterms:created xsi:type="dcterms:W3CDTF">1999-06-29T00:46:09Z</dcterms:created>
  <dcterms:modified xsi:type="dcterms:W3CDTF">2015-08-19T19:45:29Z</dcterms:modified>
</cp:coreProperties>
</file>