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84" r:id="rId5"/>
    <p:sldId id="259" r:id="rId6"/>
    <p:sldId id="260" r:id="rId7"/>
    <p:sldId id="283"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475" autoAdjust="0"/>
  </p:normalViewPr>
  <p:slideViewPr>
    <p:cSldViewPr>
      <p:cViewPr varScale="1">
        <p:scale>
          <a:sx n="62" d="100"/>
          <a:sy n="62" d="100"/>
        </p:scale>
        <p:origin x="930" y="72"/>
      </p:cViewPr>
      <p:guideLst>
        <p:guide orient="horz" pos="2160"/>
        <p:guide pos="2880"/>
      </p:guideLst>
    </p:cSldViewPr>
  </p:slideViewPr>
  <p:outlineViewPr>
    <p:cViewPr>
      <p:scale>
        <a:sx n="33" d="100"/>
        <a:sy n="33" d="100"/>
      </p:scale>
      <p:origin x="0" y="262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6752316C-EF21-4B73-82E1-48AAFB3B7271}" type="datetimeFigureOut">
              <a:rPr lang="en-US" smtClean="0"/>
              <a:t>10/15/2015</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171D02C-887C-459D-97A5-9E21386930C0}"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52316C-EF21-4B73-82E1-48AAFB3B7271}" type="datetimeFigureOut">
              <a:rPr lang="en-US" smtClean="0"/>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1D02C-887C-459D-97A5-9E21386930C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52316C-EF21-4B73-82E1-48AAFB3B7271}" type="datetimeFigureOut">
              <a:rPr lang="en-US" smtClean="0"/>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1D02C-887C-459D-97A5-9E21386930C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52316C-EF21-4B73-82E1-48AAFB3B7271}" type="datetimeFigureOut">
              <a:rPr lang="en-US" smtClean="0"/>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1D02C-887C-459D-97A5-9E21386930C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52316C-EF21-4B73-82E1-48AAFB3B7271}" type="datetimeFigureOut">
              <a:rPr lang="en-US" smtClean="0"/>
              <a:t>10/15/2015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1D02C-887C-459D-97A5-9E21386930C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6752316C-EF21-4B73-82E1-48AAFB3B7271}" type="datetimeFigureOut">
              <a:rPr lang="en-US" smtClean="0"/>
              <a:t>10/15/2015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71D02C-887C-459D-97A5-9E21386930C0}"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752316C-EF21-4B73-82E1-48AAFB3B7271}" type="datetimeFigureOut">
              <a:rPr lang="en-US" smtClean="0"/>
              <a:t>10/15/2015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71D02C-887C-459D-97A5-9E21386930C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52316C-EF21-4B73-82E1-48AAFB3B7271}" type="datetimeFigureOut">
              <a:rPr lang="en-US" smtClean="0"/>
              <a:t>10/15/2015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71D02C-887C-459D-97A5-9E21386930C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52316C-EF21-4B73-82E1-48AAFB3B7271}" type="datetimeFigureOut">
              <a:rPr lang="en-US" smtClean="0"/>
              <a:t>10/15/2015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71D02C-887C-459D-97A5-9E21386930C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752316C-EF21-4B73-82E1-48AAFB3B7271}" type="datetimeFigureOut">
              <a:rPr lang="en-US" smtClean="0"/>
              <a:t>10/15/2015</a:t>
            </a:fld>
            <a:endParaRPr lang="en-US"/>
          </a:p>
        </p:txBody>
      </p:sp>
      <p:sp>
        <p:nvSpPr>
          <p:cNvPr id="7" name="Slide Number Placeholder 6"/>
          <p:cNvSpPr>
            <a:spLocks noGrp="1"/>
          </p:cNvSpPr>
          <p:nvPr>
            <p:ph type="sldNum" sz="quarter" idx="12"/>
          </p:nvPr>
        </p:nvSpPr>
        <p:spPr/>
        <p:txBody>
          <a:bodyPr/>
          <a:lstStyle/>
          <a:p>
            <a:fld id="{8171D02C-887C-459D-97A5-9E21386930C0}"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52316C-EF21-4B73-82E1-48AAFB3B7271}" type="datetimeFigureOut">
              <a:rPr lang="en-US" smtClean="0"/>
              <a:t>10/15/2015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8171D02C-887C-459D-97A5-9E21386930C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6752316C-EF21-4B73-82E1-48AAFB3B7271}" type="datetimeFigureOut">
              <a:rPr lang="en-US" smtClean="0"/>
              <a:t>10/15/2015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171D02C-887C-459D-97A5-9E21386930C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optn.transplant.hrsa.gove/"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Organ Transplant Process</a:t>
            </a:r>
            <a:endParaRPr lang="en-US" dirty="0"/>
          </a:p>
        </p:txBody>
      </p:sp>
      <p:sp>
        <p:nvSpPr>
          <p:cNvPr id="3" name="Subtitle 2"/>
          <p:cNvSpPr>
            <a:spLocks noGrp="1"/>
          </p:cNvSpPr>
          <p:nvPr>
            <p:ph type="subTitle" idx="1"/>
          </p:nvPr>
        </p:nvSpPr>
        <p:spPr/>
        <p:txBody>
          <a:bodyPr/>
          <a:lstStyle/>
          <a:p>
            <a:r>
              <a:rPr lang="en-US" dirty="0" smtClean="0"/>
              <a:t>Cary High</a:t>
            </a:r>
            <a:endParaRPr lang="en-US" dirty="0"/>
          </a:p>
        </p:txBody>
      </p:sp>
    </p:spTree>
    <p:extLst>
      <p:ext uri="{BB962C8B-B14F-4D97-AF65-F5344CB8AC3E}">
        <p14:creationId xmlns:p14="http://schemas.microsoft.com/office/powerpoint/2010/main" val="36149252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can be a donor?</a:t>
            </a:r>
            <a:endParaRPr lang="en-US" dirty="0"/>
          </a:p>
        </p:txBody>
      </p:sp>
      <p:sp>
        <p:nvSpPr>
          <p:cNvPr id="3" name="Content Placeholder 2"/>
          <p:cNvSpPr>
            <a:spLocks noGrp="1"/>
          </p:cNvSpPr>
          <p:nvPr>
            <p:ph idx="1"/>
          </p:nvPr>
        </p:nvSpPr>
        <p:spPr/>
        <p:txBody>
          <a:bodyPr/>
          <a:lstStyle/>
          <a:p>
            <a:r>
              <a:rPr lang="en-US" dirty="0" smtClean="0"/>
              <a:t>Anyone, regardless of age, medical history or health habits</a:t>
            </a:r>
          </a:p>
          <a:p>
            <a:r>
              <a:rPr lang="en-US" dirty="0" smtClean="0"/>
              <a:t>Organs have to have blood and oxygen to be suitable for transplant so typically only individuals die in the hospital ICU have the potential to be an organ donor. </a:t>
            </a:r>
          </a:p>
          <a:p>
            <a:r>
              <a:rPr lang="en-US" dirty="0" smtClean="0"/>
              <a:t>Tissue and eye donation can occur when death occurs at home. </a:t>
            </a:r>
            <a:endParaRPr lang="en-US" dirty="0"/>
          </a:p>
        </p:txBody>
      </p:sp>
    </p:spTree>
    <p:extLst>
      <p:ext uri="{BB962C8B-B14F-4D97-AF65-F5344CB8AC3E}">
        <p14:creationId xmlns:p14="http://schemas.microsoft.com/office/powerpoint/2010/main" val="42081792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does the process work?</a:t>
            </a:r>
            <a:endParaRPr lang="en-US" dirty="0"/>
          </a:p>
        </p:txBody>
      </p:sp>
      <p:sp>
        <p:nvSpPr>
          <p:cNvPr id="3" name="Content Placeholder 2"/>
          <p:cNvSpPr>
            <a:spLocks noGrp="1"/>
          </p:cNvSpPr>
          <p:nvPr>
            <p:ph idx="1"/>
          </p:nvPr>
        </p:nvSpPr>
        <p:spPr/>
        <p:txBody>
          <a:bodyPr/>
          <a:lstStyle/>
          <a:p>
            <a:r>
              <a:rPr lang="en-US" dirty="0" smtClean="0"/>
              <a:t>Hospitals notify the Organ Procurement Organizations (OPOs) and Tissue/Eye Banks of a death. </a:t>
            </a:r>
          </a:p>
          <a:p>
            <a:r>
              <a:rPr lang="en-US" dirty="0" smtClean="0"/>
              <a:t>If organ or tissue donation is a possibility, NC Donor Registry is checked to verify his/her wishes. </a:t>
            </a:r>
          </a:p>
          <a:p>
            <a:r>
              <a:rPr lang="en-US" dirty="0" smtClean="0"/>
              <a:t>Staff from the agency meets with family to see if the person can be a donor.</a:t>
            </a:r>
            <a:endParaRPr lang="en-US" dirty="0"/>
          </a:p>
        </p:txBody>
      </p:sp>
    </p:spTree>
    <p:extLst>
      <p:ext uri="{BB962C8B-B14F-4D97-AF65-F5344CB8AC3E}">
        <p14:creationId xmlns:p14="http://schemas.microsoft.com/office/powerpoint/2010/main" val="5501295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1715536"/>
          </a:xfrm>
        </p:spPr>
        <p:txBody>
          <a:bodyPr>
            <a:normAutofit fontScale="90000"/>
          </a:bodyPr>
          <a:lstStyle/>
          <a:p>
            <a:r>
              <a:rPr lang="en-US" dirty="0" smtClean="0"/>
              <a:t>How soon do organs and tissues need to be transplanted after recovery?</a:t>
            </a:r>
            <a:endParaRPr lang="en-US" dirty="0"/>
          </a:p>
        </p:txBody>
      </p:sp>
      <p:sp>
        <p:nvSpPr>
          <p:cNvPr id="3" name="Content Placeholder 2"/>
          <p:cNvSpPr>
            <a:spLocks noGrp="1"/>
          </p:cNvSpPr>
          <p:nvPr>
            <p:ph idx="1"/>
          </p:nvPr>
        </p:nvSpPr>
        <p:spPr>
          <a:xfrm>
            <a:off x="1043492" y="2819400"/>
            <a:ext cx="6777317" cy="3013229"/>
          </a:xfrm>
        </p:spPr>
        <p:txBody>
          <a:bodyPr>
            <a:normAutofit lnSpcReduction="10000"/>
          </a:bodyPr>
          <a:lstStyle/>
          <a:p>
            <a:r>
              <a:rPr lang="en-US" dirty="0" smtClean="0"/>
              <a:t>Heart / lungs       4-6 hours</a:t>
            </a:r>
          </a:p>
          <a:p>
            <a:r>
              <a:rPr lang="en-US" dirty="0" smtClean="0"/>
              <a:t>Pancreas		12-24 hours</a:t>
            </a:r>
          </a:p>
          <a:p>
            <a:r>
              <a:rPr lang="en-US" dirty="0" smtClean="0"/>
              <a:t>Liver 		18-24 hours</a:t>
            </a:r>
          </a:p>
          <a:p>
            <a:r>
              <a:rPr lang="en-US" dirty="0" smtClean="0"/>
              <a:t>Kidneys		 48-72 hours</a:t>
            </a:r>
          </a:p>
          <a:p>
            <a:r>
              <a:rPr lang="en-US" dirty="0" smtClean="0"/>
              <a:t>Bone / Skin 	 Two – five years</a:t>
            </a:r>
          </a:p>
          <a:p>
            <a:r>
              <a:rPr lang="en-US" dirty="0" smtClean="0"/>
              <a:t>Corneas		 Can be preserved 7-14 </a:t>
            </a:r>
            <a:r>
              <a:rPr lang="en-US" dirty="0" smtClean="0"/>
              <a:t>                                						days</a:t>
            </a:r>
            <a:endParaRPr lang="en-US" dirty="0"/>
          </a:p>
        </p:txBody>
      </p:sp>
    </p:spTree>
    <p:extLst>
      <p:ext uri="{BB962C8B-B14F-4D97-AF65-F5344CB8AC3E}">
        <p14:creationId xmlns:p14="http://schemas.microsoft.com/office/powerpoint/2010/main" val="14663357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there a cost to my family if I am an organ/tissue donor?</a:t>
            </a:r>
            <a:endParaRPr lang="en-US" dirty="0"/>
          </a:p>
        </p:txBody>
      </p:sp>
      <p:sp>
        <p:nvSpPr>
          <p:cNvPr id="3" name="Content Placeholder 2"/>
          <p:cNvSpPr>
            <a:spLocks noGrp="1"/>
          </p:cNvSpPr>
          <p:nvPr>
            <p:ph idx="1"/>
          </p:nvPr>
        </p:nvSpPr>
        <p:spPr/>
        <p:txBody>
          <a:bodyPr/>
          <a:lstStyle/>
          <a:p>
            <a:r>
              <a:rPr lang="en-US" dirty="0" smtClean="0"/>
              <a:t>No.  All costs related to the donation of organs / tissues are paid for by the recipient’s insurance, Medicare or Medicaid.</a:t>
            </a:r>
            <a:endParaRPr lang="en-US" dirty="0"/>
          </a:p>
        </p:txBody>
      </p:sp>
    </p:spTree>
    <p:extLst>
      <p:ext uri="{BB962C8B-B14F-4D97-AF65-F5344CB8AC3E}">
        <p14:creationId xmlns:p14="http://schemas.microsoft.com/office/powerpoint/2010/main" val="36083191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Does my religion support organ / tissue donation?</a:t>
            </a:r>
            <a:endParaRPr lang="en-US" dirty="0"/>
          </a:p>
        </p:txBody>
      </p:sp>
      <p:sp>
        <p:nvSpPr>
          <p:cNvPr id="3" name="Content Placeholder 2"/>
          <p:cNvSpPr>
            <a:spLocks noGrp="1"/>
          </p:cNvSpPr>
          <p:nvPr>
            <p:ph idx="1"/>
          </p:nvPr>
        </p:nvSpPr>
        <p:spPr/>
        <p:txBody>
          <a:bodyPr/>
          <a:lstStyle/>
          <a:p>
            <a:r>
              <a:rPr lang="en-US" dirty="0" smtClean="0"/>
              <a:t>Most organized religions do. It is considered an act of charity.</a:t>
            </a:r>
            <a:endParaRPr lang="en-US" dirty="0"/>
          </a:p>
        </p:txBody>
      </p:sp>
    </p:spTree>
    <p:extLst>
      <p:ext uri="{BB962C8B-B14F-4D97-AF65-F5344CB8AC3E}">
        <p14:creationId xmlns:p14="http://schemas.microsoft.com/office/powerpoint/2010/main" val="3708718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1639336"/>
          </a:xfrm>
        </p:spPr>
        <p:txBody>
          <a:bodyPr>
            <a:normAutofit fontScale="90000"/>
          </a:bodyPr>
          <a:lstStyle/>
          <a:p>
            <a:r>
              <a:rPr lang="en-US" dirty="0" smtClean="0"/>
              <a:t>Will signing up on the donor registry affect the quality of medical care I receive?</a:t>
            </a:r>
            <a:endParaRPr lang="en-US" dirty="0"/>
          </a:p>
        </p:txBody>
      </p:sp>
      <p:sp>
        <p:nvSpPr>
          <p:cNvPr id="3" name="Content Placeholder 2"/>
          <p:cNvSpPr>
            <a:spLocks noGrp="1"/>
          </p:cNvSpPr>
          <p:nvPr>
            <p:ph idx="1"/>
          </p:nvPr>
        </p:nvSpPr>
        <p:spPr>
          <a:xfrm>
            <a:off x="1043492" y="2819400"/>
            <a:ext cx="6777317" cy="3013229"/>
          </a:xfrm>
        </p:spPr>
        <p:txBody>
          <a:bodyPr/>
          <a:lstStyle/>
          <a:p>
            <a:r>
              <a:rPr lang="en-US" dirty="0" smtClean="0"/>
              <a:t>Absolutely not. Medical care is always based on what is necessary to save a patients life. </a:t>
            </a:r>
            <a:endParaRPr lang="en-US" dirty="0"/>
          </a:p>
        </p:txBody>
      </p:sp>
    </p:spTree>
    <p:extLst>
      <p:ext uri="{BB962C8B-B14F-4D97-AF65-F5344CB8AC3E}">
        <p14:creationId xmlns:p14="http://schemas.microsoft.com/office/powerpoint/2010/main" val="2998722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1563136"/>
          </a:xfrm>
        </p:spPr>
        <p:txBody>
          <a:bodyPr>
            <a:normAutofit fontScale="90000"/>
          </a:bodyPr>
          <a:lstStyle/>
          <a:p>
            <a:r>
              <a:rPr lang="en-US" dirty="0" smtClean="0"/>
              <a:t>How do they match donors and recipients  for organ transplants?</a:t>
            </a:r>
            <a:endParaRPr lang="en-US" dirty="0"/>
          </a:p>
        </p:txBody>
      </p:sp>
      <p:sp>
        <p:nvSpPr>
          <p:cNvPr id="3" name="Content Placeholder 2"/>
          <p:cNvSpPr>
            <a:spLocks noGrp="1"/>
          </p:cNvSpPr>
          <p:nvPr>
            <p:ph idx="1"/>
          </p:nvPr>
        </p:nvSpPr>
        <p:spPr>
          <a:xfrm>
            <a:off x="1043492" y="2743200"/>
            <a:ext cx="6777317" cy="3089429"/>
          </a:xfrm>
        </p:spPr>
        <p:txBody>
          <a:bodyPr/>
          <a:lstStyle/>
          <a:p>
            <a:r>
              <a:rPr lang="en-US" dirty="0" smtClean="0"/>
              <a:t>The United Network for Organ Sharing (UNOS) coordinates this. They look at:</a:t>
            </a:r>
          </a:p>
          <a:p>
            <a:pPr lvl="1"/>
            <a:r>
              <a:rPr lang="en-US" dirty="0" smtClean="0"/>
              <a:t>Blood and tissue type</a:t>
            </a:r>
          </a:p>
          <a:p>
            <a:pPr lvl="1"/>
            <a:r>
              <a:rPr lang="en-US" dirty="0" smtClean="0"/>
              <a:t>Time on waiting list</a:t>
            </a:r>
          </a:p>
          <a:p>
            <a:pPr lvl="1"/>
            <a:r>
              <a:rPr lang="en-US" dirty="0" smtClean="0"/>
              <a:t>Geographical location</a:t>
            </a:r>
            <a:endParaRPr lang="en-US" dirty="0"/>
          </a:p>
        </p:txBody>
      </p:sp>
    </p:spTree>
    <p:extLst>
      <p:ext uri="{BB962C8B-B14F-4D97-AF65-F5344CB8AC3E}">
        <p14:creationId xmlns:p14="http://schemas.microsoft.com/office/powerpoint/2010/main" val="16084749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1486936"/>
          </a:xfrm>
        </p:spPr>
        <p:txBody>
          <a:bodyPr>
            <a:normAutofit fontScale="90000"/>
          </a:bodyPr>
          <a:lstStyle/>
          <a:p>
            <a:r>
              <a:rPr lang="en-US" dirty="0" smtClean="0"/>
              <a:t>Are there any racial barriers to donation and matching organs?</a:t>
            </a:r>
            <a:endParaRPr lang="en-US" dirty="0"/>
          </a:p>
        </p:txBody>
      </p:sp>
      <p:sp>
        <p:nvSpPr>
          <p:cNvPr id="3" name="Content Placeholder 2"/>
          <p:cNvSpPr>
            <a:spLocks noGrp="1"/>
          </p:cNvSpPr>
          <p:nvPr>
            <p:ph idx="1"/>
          </p:nvPr>
        </p:nvSpPr>
        <p:spPr>
          <a:xfrm>
            <a:off x="1043492" y="2590800"/>
            <a:ext cx="6777317" cy="3241829"/>
          </a:xfrm>
        </p:spPr>
        <p:txBody>
          <a:bodyPr>
            <a:normAutofit fontScale="92500" lnSpcReduction="10000"/>
          </a:bodyPr>
          <a:lstStyle/>
          <a:p>
            <a:r>
              <a:rPr lang="en-US" dirty="0" smtClean="0"/>
              <a:t>No. Race is not a barrier, nor is it a criterion for organ matching.</a:t>
            </a:r>
          </a:p>
          <a:p>
            <a:r>
              <a:rPr lang="en-US" dirty="0" smtClean="0"/>
              <a:t>However, patients waiting for kidney transplants are move likely to have an antigen match with a donor of the same race. </a:t>
            </a:r>
          </a:p>
          <a:p>
            <a:pPr lvl="1"/>
            <a:r>
              <a:rPr lang="en-US" dirty="0" smtClean="0"/>
              <a:t>Therefore African-Americans will “match” better with a kidney donated from an African-American than any other race. The same holds true for </a:t>
            </a:r>
            <a:r>
              <a:rPr lang="en-US" dirty="0"/>
              <a:t>A</a:t>
            </a:r>
            <a:r>
              <a:rPr lang="en-US" dirty="0" smtClean="0"/>
              <a:t>sians, etc. </a:t>
            </a:r>
            <a:endParaRPr lang="en-US" dirty="0"/>
          </a:p>
        </p:txBody>
      </p:sp>
    </p:spTree>
    <p:extLst>
      <p:ext uri="{BB962C8B-B14F-4D97-AF65-F5344CB8AC3E}">
        <p14:creationId xmlns:p14="http://schemas.microsoft.com/office/powerpoint/2010/main" val="12518880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I sell organs for money</a:t>
            </a:r>
            <a:endParaRPr lang="en-US" dirty="0"/>
          </a:p>
        </p:txBody>
      </p:sp>
      <p:sp>
        <p:nvSpPr>
          <p:cNvPr id="3" name="Content Placeholder 2"/>
          <p:cNvSpPr>
            <a:spLocks noGrp="1"/>
          </p:cNvSpPr>
          <p:nvPr>
            <p:ph idx="1"/>
          </p:nvPr>
        </p:nvSpPr>
        <p:spPr/>
        <p:txBody>
          <a:bodyPr/>
          <a:lstStyle/>
          <a:p>
            <a:r>
              <a:rPr lang="en-US" dirty="0" smtClean="0"/>
              <a:t>NO! The </a:t>
            </a:r>
            <a:r>
              <a:rPr lang="en-US" b="1" dirty="0" smtClean="0"/>
              <a:t>National Organ Transplant Act </a:t>
            </a:r>
            <a:r>
              <a:rPr lang="en-US" dirty="0" smtClean="0"/>
              <a:t>makes it illegal to sell human organs and tissues in the US.</a:t>
            </a:r>
          </a:p>
          <a:p>
            <a:r>
              <a:rPr lang="en-US" dirty="0" smtClean="0"/>
              <a:t>Violators are subject to fines and imprisonment</a:t>
            </a:r>
            <a:endParaRPr lang="en-US" dirty="0"/>
          </a:p>
        </p:txBody>
      </p:sp>
    </p:spTree>
    <p:extLst>
      <p:ext uri="{BB962C8B-B14F-4D97-AF65-F5344CB8AC3E}">
        <p14:creationId xmlns:p14="http://schemas.microsoft.com/office/powerpoint/2010/main" val="23916150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1715536"/>
          </a:xfrm>
        </p:spPr>
        <p:txBody>
          <a:bodyPr>
            <a:normAutofit fontScale="90000"/>
          </a:bodyPr>
          <a:lstStyle/>
          <a:p>
            <a:r>
              <a:rPr lang="en-US" dirty="0" smtClean="0"/>
              <a:t>If I have a medical condition, like diabetes or heart disease, can I still donate?</a:t>
            </a:r>
            <a:endParaRPr lang="en-US" dirty="0"/>
          </a:p>
        </p:txBody>
      </p:sp>
      <p:sp>
        <p:nvSpPr>
          <p:cNvPr id="3" name="Content Placeholder 2"/>
          <p:cNvSpPr>
            <a:spLocks noGrp="1"/>
          </p:cNvSpPr>
          <p:nvPr>
            <p:ph idx="1"/>
          </p:nvPr>
        </p:nvSpPr>
        <p:spPr>
          <a:xfrm>
            <a:off x="1043492" y="2971800"/>
            <a:ext cx="6777317" cy="2860829"/>
          </a:xfrm>
        </p:spPr>
        <p:txBody>
          <a:bodyPr/>
          <a:lstStyle/>
          <a:p>
            <a:r>
              <a:rPr lang="en-US" dirty="0" smtClean="0"/>
              <a:t>Yes. The transplant coordinators will evaluate the suitability of the organs / tissues at the time for the donation arises.</a:t>
            </a:r>
            <a:endParaRPr lang="en-US" dirty="0"/>
          </a:p>
        </p:txBody>
      </p:sp>
    </p:spTree>
    <p:extLst>
      <p:ext uri="{BB962C8B-B14F-4D97-AF65-F5344CB8AC3E}">
        <p14:creationId xmlns:p14="http://schemas.microsoft.com/office/powerpoint/2010/main" val="25803224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Who can register as a donor?</a:t>
            </a:r>
            <a:endParaRPr lang="en-US" dirty="0"/>
          </a:p>
        </p:txBody>
      </p:sp>
      <p:sp>
        <p:nvSpPr>
          <p:cNvPr id="3" name="Content Placeholder 2"/>
          <p:cNvSpPr>
            <a:spLocks noGrp="1"/>
          </p:cNvSpPr>
          <p:nvPr>
            <p:ph idx="1"/>
          </p:nvPr>
        </p:nvSpPr>
        <p:spPr/>
        <p:txBody>
          <a:bodyPr/>
          <a:lstStyle/>
          <a:p>
            <a:r>
              <a:rPr lang="en-US" dirty="0" smtClean="0"/>
              <a:t>Everyone is eligible</a:t>
            </a:r>
            <a:endParaRPr lang="en-US" dirty="0"/>
          </a:p>
        </p:txBody>
      </p:sp>
      <p:pic>
        <p:nvPicPr>
          <p:cNvPr id="1026" name="Picture 2" descr="http://mediad.publicbroadcasting.net/p/wvxu/files/201404/donate-Tissu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048000"/>
            <a:ext cx="8229600" cy="350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76853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Can I be a donor if I have or have had cancer?</a:t>
            </a:r>
            <a:endParaRPr lang="en-US" dirty="0"/>
          </a:p>
        </p:txBody>
      </p:sp>
      <p:sp>
        <p:nvSpPr>
          <p:cNvPr id="3" name="Content Placeholder 2"/>
          <p:cNvSpPr>
            <a:spLocks noGrp="1"/>
          </p:cNvSpPr>
          <p:nvPr>
            <p:ph idx="1"/>
          </p:nvPr>
        </p:nvSpPr>
        <p:spPr/>
        <p:txBody>
          <a:bodyPr/>
          <a:lstStyle/>
          <a:p>
            <a:r>
              <a:rPr lang="en-US" dirty="0" smtClean="0"/>
              <a:t>People who have had some form of cancer can be eye donors.</a:t>
            </a:r>
          </a:p>
          <a:p>
            <a:r>
              <a:rPr lang="en-US" dirty="0" smtClean="0"/>
              <a:t>They can be an organ / tissue donor if they have been cancer free for at least 5 years.</a:t>
            </a:r>
            <a:endParaRPr lang="en-US" dirty="0"/>
          </a:p>
        </p:txBody>
      </p:sp>
    </p:spTree>
    <p:extLst>
      <p:ext uri="{BB962C8B-B14F-4D97-AF65-F5344CB8AC3E}">
        <p14:creationId xmlns:p14="http://schemas.microsoft.com/office/powerpoint/2010/main" val="9180796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does brain death mean?</a:t>
            </a:r>
            <a:endParaRPr lang="en-US" dirty="0"/>
          </a:p>
        </p:txBody>
      </p:sp>
      <p:sp>
        <p:nvSpPr>
          <p:cNvPr id="3" name="Content Placeholder 2"/>
          <p:cNvSpPr>
            <a:spLocks noGrp="1"/>
          </p:cNvSpPr>
          <p:nvPr>
            <p:ph idx="1"/>
          </p:nvPr>
        </p:nvSpPr>
        <p:spPr/>
        <p:txBody>
          <a:bodyPr/>
          <a:lstStyle/>
          <a:p>
            <a:r>
              <a:rPr lang="en-US" dirty="0" smtClean="0"/>
              <a:t>Complete and irreversible loss of all brain function. </a:t>
            </a:r>
          </a:p>
          <a:p>
            <a:r>
              <a:rPr lang="en-US" dirty="0" smtClean="0"/>
              <a:t>Person has stopped responding to all outside stimuli</a:t>
            </a:r>
          </a:p>
          <a:p>
            <a:r>
              <a:rPr lang="en-US" dirty="0" smtClean="0"/>
              <a:t>The person must be declared brain dead, they are clinically and legally dead</a:t>
            </a:r>
          </a:p>
          <a:p>
            <a:r>
              <a:rPr lang="en-US" dirty="0" smtClean="0"/>
              <a:t>Extensive testing is done to confirm this state.</a:t>
            </a:r>
            <a:endParaRPr lang="en-US" dirty="0"/>
          </a:p>
        </p:txBody>
      </p:sp>
    </p:spTree>
    <p:extLst>
      <p:ext uri="{BB962C8B-B14F-4D97-AF65-F5344CB8AC3E}">
        <p14:creationId xmlns:p14="http://schemas.microsoft.com/office/powerpoint/2010/main" val="16572168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If I am a donor, will there be a delay in funeral services?</a:t>
            </a:r>
            <a:endParaRPr lang="en-US" dirty="0"/>
          </a:p>
        </p:txBody>
      </p:sp>
      <p:sp>
        <p:nvSpPr>
          <p:cNvPr id="3" name="Content Placeholder 2"/>
          <p:cNvSpPr>
            <a:spLocks noGrp="1"/>
          </p:cNvSpPr>
          <p:nvPr>
            <p:ph idx="1"/>
          </p:nvPr>
        </p:nvSpPr>
        <p:spPr/>
        <p:txBody>
          <a:bodyPr/>
          <a:lstStyle/>
          <a:p>
            <a:r>
              <a:rPr lang="en-US" dirty="0" smtClean="0"/>
              <a:t>Not usually. The procedure can be completed and the body released to the funeral home the next day.</a:t>
            </a:r>
            <a:endParaRPr lang="en-US" dirty="0"/>
          </a:p>
        </p:txBody>
      </p:sp>
    </p:spTree>
    <p:extLst>
      <p:ext uri="{BB962C8B-B14F-4D97-AF65-F5344CB8AC3E}">
        <p14:creationId xmlns:p14="http://schemas.microsoft.com/office/powerpoint/2010/main" val="38421375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If I am the donor, can there still be an open casket?</a:t>
            </a:r>
            <a:endParaRPr lang="en-US" dirty="0"/>
          </a:p>
        </p:txBody>
      </p:sp>
      <p:sp>
        <p:nvSpPr>
          <p:cNvPr id="3" name="Content Placeholder 2"/>
          <p:cNvSpPr>
            <a:spLocks noGrp="1"/>
          </p:cNvSpPr>
          <p:nvPr>
            <p:ph idx="1"/>
          </p:nvPr>
        </p:nvSpPr>
        <p:spPr/>
        <p:txBody>
          <a:bodyPr/>
          <a:lstStyle/>
          <a:p>
            <a:r>
              <a:rPr lang="en-US" dirty="0" smtClean="0"/>
              <a:t>Yes. Organs and tissues are recovered surgically, closed and dressed. </a:t>
            </a:r>
            <a:endParaRPr lang="en-US" dirty="0"/>
          </a:p>
        </p:txBody>
      </p:sp>
    </p:spTree>
    <p:extLst>
      <p:ext uri="{BB962C8B-B14F-4D97-AF65-F5344CB8AC3E}">
        <p14:creationId xmlns:p14="http://schemas.microsoft.com/office/powerpoint/2010/main" val="24901371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Does the organ donor’s family get to meet the recipient?</a:t>
            </a:r>
            <a:endParaRPr lang="en-US" dirty="0"/>
          </a:p>
        </p:txBody>
      </p:sp>
      <p:sp>
        <p:nvSpPr>
          <p:cNvPr id="3" name="Content Placeholder 2"/>
          <p:cNvSpPr>
            <a:spLocks noGrp="1"/>
          </p:cNvSpPr>
          <p:nvPr>
            <p:ph idx="1"/>
          </p:nvPr>
        </p:nvSpPr>
        <p:spPr/>
        <p:txBody>
          <a:bodyPr/>
          <a:lstStyle/>
          <a:p>
            <a:r>
              <a:rPr lang="en-US" dirty="0" smtClean="0"/>
              <a:t>A donor’s family will be told the age, sex, state and other general characteristics of recipients. If both the donor family and the recipient agree to release information to one another, they may exchange names, correspond and even meet. The is process is coordinated through the OPO.</a:t>
            </a:r>
            <a:endParaRPr lang="en-US" dirty="0"/>
          </a:p>
        </p:txBody>
      </p:sp>
    </p:spTree>
    <p:extLst>
      <p:ext uri="{BB962C8B-B14F-4D97-AF65-F5344CB8AC3E}">
        <p14:creationId xmlns:p14="http://schemas.microsoft.com/office/powerpoint/2010/main" val="15008271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many people are waiting for organs in our country?</a:t>
            </a:r>
            <a:endParaRPr lang="en-US" dirty="0"/>
          </a:p>
        </p:txBody>
      </p:sp>
      <p:sp>
        <p:nvSpPr>
          <p:cNvPr id="3" name="Content Placeholder 2"/>
          <p:cNvSpPr>
            <a:spLocks noGrp="1"/>
          </p:cNvSpPr>
          <p:nvPr>
            <p:ph idx="1"/>
          </p:nvPr>
        </p:nvSpPr>
        <p:spPr/>
        <p:txBody>
          <a:bodyPr/>
          <a:lstStyle/>
          <a:p>
            <a:r>
              <a:rPr lang="en-US" dirty="0" smtClean="0"/>
              <a:t>In 2014:	120,000 people waiting</a:t>
            </a:r>
          </a:p>
          <a:p>
            <a:r>
              <a:rPr lang="en-US" dirty="0" smtClean="0"/>
              <a:t>4,300 added each month</a:t>
            </a:r>
          </a:p>
          <a:p>
            <a:r>
              <a:rPr lang="en-US" dirty="0" smtClean="0"/>
              <a:t>Current data can be found at:</a:t>
            </a:r>
          </a:p>
          <a:p>
            <a:r>
              <a:rPr lang="en-US" dirty="0" smtClean="0">
                <a:hlinkClick r:id="rId2"/>
              </a:rPr>
              <a:t>http://optn.transplant.hrsa.gove</a:t>
            </a:r>
            <a:endParaRPr lang="en-US" dirty="0" smtClean="0"/>
          </a:p>
          <a:p>
            <a:endParaRPr lang="en-US" dirty="0" smtClean="0"/>
          </a:p>
          <a:p>
            <a:endParaRPr lang="en-US" dirty="0"/>
          </a:p>
        </p:txBody>
      </p:sp>
    </p:spTree>
    <p:extLst>
      <p:ext uri="{BB962C8B-B14F-4D97-AF65-F5344CB8AC3E}">
        <p14:creationId xmlns:p14="http://schemas.microsoft.com/office/powerpoint/2010/main" val="2550851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many people are waiting in NC?</a:t>
            </a:r>
            <a:endParaRPr lang="en-US" dirty="0"/>
          </a:p>
        </p:txBody>
      </p:sp>
      <p:sp>
        <p:nvSpPr>
          <p:cNvPr id="3" name="Content Placeholder 2"/>
          <p:cNvSpPr>
            <a:spLocks noGrp="1"/>
          </p:cNvSpPr>
          <p:nvPr>
            <p:ph idx="1"/>
          </p:nvPr>
        </p:nvSpPr>
        <p:spPr/>
        <p:txBody>
          <a:bodyPr/>
          <a:lstStyle/>
          <a:p>
            <a:r>
              <a:rPr lang="en-US" dirty="0" smtClean="0"/>
              <a:t>Almost 3,300 North Carolinians need life-saving organ transplants</a:t>
            </a:r>
            <a:endParaRPr lang="en-US" dirty="0"/>
          </a:p>
        </p:txBody>
      </p:sp>
    </p:spTree>
    <p:extLst>
      <p:ext uri="{BB962C8B-B14F-4D97-AF65-F5344CB8AC3E}">
        <p14:creationId xmlns:p14="http://schemas.microsoft.com/office/powerpoint/2010/main" val="7315811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many people can be helped by tissue donation?</a:t>
            </a:r>
            <a:endParaRPr lang="en-US" dirty="0"/>
          </a:p>
        </p:txBody>
      </p:sp>
      <p:sp>
        <p:nvSpPr>
          <p:cNvPr id="3" name="Content Placeholder 2"/>
          <p:cNvSpPr>
            <a:spLocks noGrp="1"/>
          </p:cNvSpPr>
          <p:nvPr>
            <p:ph idx="1"/>
          </p:nvPr>
        </p:nvSpPr>
        <p:spPr/>
        <p:txBody>
          <a:bodyPr/>
          <a:lstStyle/>
          <a:p>
            <a:r>
              <a:rPr lang="en-US" dirty="0" smtClean="0"/>
              <a:t>More than 50 people can be helped through one tissue donor.</a:t>
            </a:r>
            <a:endParaRPr lang="en-US" dirty="0"/>
          </a:p>
        </p:txBody>
      </p:sp>
    </p:spTree>
    <p:extLst>
      <p:ext uri="{BB962C8B-B14F-4D97-AF65-F5344CB8AC3E}">
        <p14:creationId xmlns:p14="http://schemas.microsoft.com/office/powerpoint/2010/main" val="35602583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many lives can be saved by one organ donor?</a:t>
            </a:r>
            <a:endParaRPr lang="en-US" dirty="0"/>
          </a:p>
        </p:txBody>
      </p:sp>
      <p:sp>
        <p:nvSpPr>
          <p:cNvPr id="3" name="Content Placeholder 2"/>
          <p:cNvSpPr>
            <a:spLocks noGrp="1"/>
          </p:cNvSpPr>
          <p:nvPr>
            <p:ph idx="1"/>
          </p:nvPr>
        </p:nvSpPr>
        <p:spPr/>
        <p:txBody>
          <a:bodyPr/>
          <a:lstStyle/>
          <a:p>
            <a:r>
              <a:rPr lang="en-US" dirty="0" smtClean="0"/>
              <a:t>One organ donor can save the lives of up to eight people.</a:t>
            </a:r>
            <a:endParaRPr lang="en-US" dirty="0"/>
          </a:p>
        </p:txBody>
      </p:sp>
    </p:spTree>
    <p:extLst>
      <p:ext uri="{BB962C8B-B14F-4D97-AF65-F5344CB8AC3E}">
        <p14:creationId xmlns:p14="http://schemas.microsoft.com/office/powerpoint/2010/main" val="5506983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If I can’t donate blood, can I donate organs?</a:t>
            </a:r>
            <a:endParaRPr lang="en-US" dirty="0"/>
          </a:p>
        </p:txBody>
      </p:sp>
      <p:sp>
        <p:nvSpPr>
          <p:cNvPr id="3" name="Content Placeholder 2"/>
          <p:cNvSpPr>
            <a:spLocks noGrp="1"/>
          </p:cNvSpPr>
          <p:nvPr>
            <p:ph idx="1"/>
          </p:nvPr>
        </p:nvSpPr>
        <p:spPr/>
        <p:txBody>
          <a:bodyPr/>
          <a:lstStyle/>
          <a:p>
            <a:r>
              <a:rPr lang="en-US" dirty="0" smtClean="0"/>
              <a:t>Yes. The restrictions are not the same as those for blood</a:t>
            </a:r>
          </a:p>
          <a:p>
            <a:endParaRPr lang="en-US" dirty="0"/>
          </a:p>
        </p:txBody>
      </p:sp>
      <p:pic>
        <p:nvPicPr>
          <p:cNvPr id="3074" name="Picture 2" descr="http://1.bp.blogspot.com/-RrUqagiCDvw/TwOWX3qe_AI/AAAAAAAAAUo/SdsJ-hzFebs/s1600/Donate+Organ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3352800"/>
            <a:ext cx="4800600" cy="289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31272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I register as a donor?</a:t>
            </a:r>
            <a:endParaRPr lang="en-US" dirty="0"/>
          </a:p>
        </p:txBody>
      </p:sp>
      <p:sp>
        <p:nvSpPr>
          <p:cNvPr id="3" name="Content Placeholder 2"/>
          <p:cNvSpPr>
            <a:spLocks noGrp="1"/>
          </p:cNvSpPr>
          <p:nvPr>
            <p:ph idx="1"/>
          </p:nvPr>
        </p:nvSpPr>
        <p:spPr/>
        <p:txBody>
          <a:bodyPr/>
          <a:lstStyle/>
          <a:p>
            <a:r>
              <a:rPr lang="en-US" dirty="0" smtClean="0"/>
              <a:t>At DMV:</a:t>
            </a:r>
            <a:r>
              <a:rPr lang="en-US" dirty="0"/>
              <a:t> </a:t>
            </a:r>
            <a:r>
              <a:rPr lang="en-US" dirty="0" smtClean="0"/>
              <a:t>a red heart is placed on your license, indicating that you said “yes”</a:t>
            </a:r>
          </a:p>
          <a:p>
            <a:r>
              <a:rPr lang="en-US" dirty="0" smtClean="0"/>
              <a:t>Online: DonateLife.org</a:t>
            </a:r>
          </a:p>
          <a:p>
            <a:r>
              <a:rPr lang="en-US" dirty="0" smtClean="0"/>
              <a:t>Talk to your family about it.</a:t>
            </a:r>
            <a:endParaRPr lang="en-US" dirty="0"/>
          </a:p>
        </p:txBody>
      </p:sp>
    </p:spTree>
    <p:extLst>
      <p:ext uri="{BB962C8B-B14F-4D97-AF65-F5344CB8AC3E}">
        <p14:creationId xmlns:p14="http://schemas.microsoft.com/office/powerpoint/2010/main" val="32076834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3000" y="1219200"/>
            <a:ext cx="6858000" cy="4800599"/>
          </a:xfrm>
        </p:spPr>
      </p:pic>
    </p:spTree>
    <p:extLst>
      <p:ext uri="{BB962C8B-B14F-4D97-AF65-F5344CB8AC3E}">
        <p14:creationId xmlns:p14="http://schemas.microsoft.com/office/powerpoint/2010/main" val="37490865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NC Heart Prevails Law</a:t>
            </a:r>
            <a:endParaRPr lang="en-US" dirty="0"/>
          </a:p>
        </p:txBody>
      </p:sp>
      <p:sp>
        <p:nvSpPr>
          <p:cNvPr id="3" name="Content Placeholder 2"/>
          <p:cNvSpPr>
            <a:spLocks noGrp="1"/>
          </p:cNvSpPr>
          <p:nvPr>
            <p:ph idx="1"/>
          </p:nvPr>
        </p:nvSpPr>
        <p:spPr/>
        <p:txBody>
          <a:bodyPr/>
          <a:lstStyle/>
          <a:p>
            <a:r>
              <a:rPr lang="en-US" dirty="0" smtClean="0"/>
              <a:t>It means that if you are 18 or older and are registered as a  donor at the DMV or online, your wishes cannot be overturned by others.</a:t>
            </a:r>
          </a:p>
          <a:p>
            <a:r>
              <a:rPr lang="en-US" dirty="0" smtClean="0"/>
              <a:t>This relieves the family from having to make this decision on your behalf in a time of stress.</a:t>
            </a:r>
            <a:endParaRPr lang="en-US" dirty="0"/>
          </a:p>
        </p:txBody>
      </p:sp>
    </p:spTree>
    <p:extLst>
      <p:ext uri="{BB962C8B-B14F-4D97-AF65-F5344CB8AC3E}">
        <p14:creationId xmlns:p14="http://schemas.microsoft.com/office/powerpoint/2010/main" val="39671695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I change my mind</a:t>
            </a:r>
            <a:endParaRPr lang="en-US" dirty="0"/>
          </a:p>
        </p:txBody>
      </p:sp>
      <p:sp>
        <p:nvSpPr>
          <p:cNvPr id="3" name="Content Placeholder 2"/>
          <p:cNvSpPr>
            <a:spLocks noGrp="1"/>
          </p:cNvSpPr>
          <p:nvPr>
            <p:ph idx="1"/>
          </p:nvPr>
        </p:nvSpPr>
        <p:spPr/>
        <p:txBody>
          <a:bodyPr/>
          <a:lstStyle/>
          <a:p>
            <a:r>
              <a:rPr lang="en-US" dirty="0" smtClean="0"/>
              <a:t>The online donor record at DonateLife.org/register supersedes your DMV donor record</a:t>
            </a:r>
          </a:p>
          <a:p>
            <a:r>
              <a:rPr lang="en-US" dirty="0" smtClean="0"/>
              <a:t>If you want to remove yourself, go to the NC Donor Registry and follow directions.</a:t>
            </a:r>
            <a:endParaRPr lang="en-US" dirty="0"/>
          </a:p>
        </p:txBody>
      </p:sp>
    </p:spTree>
    <p:extLst>
      <p:ext uri="{BB962C8B-B14F-4D97-AF65-F5344CB8AC3E}">
        <p14:creationId xmlns:p14="http://schemas.microsoft.com/office/powerpoint/2010/main" val="38358237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543" y="0"/>
            <a:ext cx="9307286" cy="6858000"/>
          </a:xfrm>
        </p:spPr>
      </p:pic>
    </p:spTree>
    <p:extLst>
      <p:ext uri="{BB962C8B-B14F-4D97-AF65-F5344CB8AC3E}">
        <p14:creationId xmlns:p14="http://schemas.microsoft.com/office/powerpoint/2010/main" val="32505452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organs can be donated?</a:t>
            </a:r>
            <a:endParaRPr lang="en-US" dirty="0"/>
          </a:p>
        </p:txBody>
      </p:sp>
      <p:sp>
        <p:nvSpPr>
          <p:cNvPr id="3" name="Content Placeholder 2"/>
          <p:cNvSpPr>
            <a:spLocks noGrp="1"/>
          </p:cNvSpPr>
          <p:nvPr>
            <p:ph idx="1"/>
          </p:nvPr>
        </p:nvSpPr>
        <p:spPr/>
        <p:txBody>
          <a:bodyPr/>
          <a:lstStyle/>
          <a:p>
            <a:r>
              <a:rPr lang="en-US" dirty="0" smtClean="0"/>
              <a:t>Heart</a:t>
            </a:r>
          </a:p>
          <a:p>
            <a:r>
              <a:rPr lang="en-US" dirty="0" smtClean="0"/>
              <a:t>Lungs</a:t>
            </a:r>
          </a:p>
          <a:p>
            <a:r>
              <a:rPr lang="en-US" dirty="0" smtClean="0"/>
              <a:t>Liver</a:t>
            </a:r>
          </a:p>
          <a:p>
            <a:r>
              <a:rPr lang="en-US" dirty="0" smtClean="0"/>
              <a:t>Pancreas</a:t>
            </a:r>
          </a:p>
          <a:p>
            <a:r>
              <a:rPr lang="en-US" dirty="0" smtClean="0"/>
              <a:t>Kidneys</a:t>
            </a:r>
          </a:p>
          <a:p>
            <a:r>
              <a:rPr lang="en-US" dirty="0" smtClean="0"/>
              <a:t>intestines</a:t>
            </a:r>
            <a:endParaRPr lang="en-US" dirty="0"/>
          </a:p>
        </p:txBody>
      </p:sp>
    </p:spTree>
    <p:extLst>
      <p:ext uri="{BB962C8B-B14F-4D97-AF65-F5344CB8AC3E}">
        <p14:creationId xmlns:p14="http://schemas.microsoft.com/office/powerpoint/2010/main" val="34200767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tissues can be donated?</a:t>
            </a:r>
            <a:endParaRPr lang="en-US" dirty="0"/>
          </a:p>
        </p:txBody>
      </p:sp>
      <p:sp>
        <p:nvSpPr>
          <p:cNvPr id="3" name="Content Placeholder 2"/>
          <p:cNvSpPr>
            <a:spLocks noGrp="1"/>
          </p:cNvSpPr>
          <p:nvPr>
            <p:ph idx="1"/>
          </p:nvPr>
        </p:nvSpPr>
        <p:spPr/>
        <p:txBody>
          <a:bodyPr/>
          <a:lstStyle/>
          <a:p>
            <a:r>
              <a:rPr lang="en-US" dirty="0" smtClean="0"/>
              <a:t>Skin</a:t>
            </a:r>
          </a:p>
          <a:p>
            <a:r>
              <a:rPr lang="en-US" dirty="0" smtClean="0"/>
              <a:t>Bone</a:t>
            </a:r>
          </a:p>
          <a:p>
            <a:r>
              <a:rPr lang="en-US" dirty="0" smtClean="0"/>
              <a:t>Corneas</a:t>
            </a:r>
          </a:p>
          <a:p>
            <a:r>
              <a:rPr lang="en-US" dirty="0" smtClean="0"/>
              <a:t>Heart valves</a:t>
            </a:r>
          </a:p>
          <a:p>
            <a:r>
              <a:rPr lang="en-US" dirty="0" smtClean="0"/>
              <a:t>veins</a:t>
            </a:r>
            <a:endParaRPr lang="en-US" dirty="0"/>
          </a:p>
        </p:txBody>
      </p:sp>
    </p:spTree>
    <p:extLst>
      <p:ext uri="{BB962C8B-B14F-4D97-AF65-F5344CB8AC3E}">
        <p14:creationId xmlns:p14="http://schemas.microsoft.com/office/powerpoint/2010/main" val="26609816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195</TotalTime>
  <Words>902</Words>
  <Application>Microsoft Office PowerPoint</Application>
  <PresentationFormat>On-screen Show (4:3)</PresentationFormat>
  <Paragraphs>89</Paragraphs>
  <Slides>29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Century Gothic</vt:lpstr>
      <vt:lpstr>Wingdings 2</vt:lpstr>
      <vt:lpstr>Austin</vt:lpstr>
      <vt:lpstr>Organ Transplant Process</vt:lpstr>
      <vt:lpstr>Who can register as a donor?</vt:lpstr>
      <vt:lpstr>How do I register as a donor?</vt:lpstr>
      <vt:lpstr>PowerPoint Presentation</vt:lpstr>
      <vt:lpstr>What is the NC Heart Prevails Law</vt:lpstr>
      <vt:lpstr>What if I change my mind</vt:lpstr>
      <vt:lpstr>PowerPoint Presentation</vt:lpstr>
      <vt:lpstr>What organs can be donated?</vt:lpstr>
      <vt:lpstr>What tissues can be donated?</vt:lpstr>
      <vt:lpstr>Who can be a donor?</vt:lpstr>
      <vt:lpstr>How does the process work?</vt:lpstr>
      <vt:lpstr>How soon do organs and tissues need to be transplanted after recovery?</vt:lpstr>
      <vt:lpstr>Is there a cost to my family if I am an organ/tissue donor?</vt:lpstr>
      <vt:lpstr>Does my religion support organ / tissue donation?</vt:lpstr>
      <vt:lpstr>Will signing up on the donor registry affect the quality of medical care I receive?</vt:lpstr>
      <vt:lpstr>How do they match donors and recipients  for organ transplants?</vt:lpstr>
      <vt:lpstr>Are there any racial barriers to donation and matching organs?</vt:lpstr>
      <vt:lpstr>Can I sell organs for money</vt:lpstr>
      <vt:lpstr>If I have a medical condition, like diabetes or heart disease, can I still donate?</vt:lpstr>
      <vt:lpstr>Can I be a donor if I have or have had cancer?</vt:lpstr>
      <vt:lpstr>What does brain death mean?</vt:lpstr>
      <vt:lpstr>If I am a donor, will there be a delay in funeral services?</vt:lpstr>
      <vt:lpstr>If I am the donor, can there still be an open casket?</vt:lpstr>
      <vt:lpstr>Does the organ donor’s family get to meet the recipient?</vt:lpstr>
      <vt:lpstr>How many people are waiting for organs in our country?</vt:lpstr>
      <vt:lpstr>How many people are waiting in NC?</vt:lpstr>
      <vt:lpstr>How many people can be helped by tissue donation?</vt:lpstr>
      <vt:lpstr>How many lives can be saved by one organ donor?</vt:lpstr>
      <vt:lpstr>If I can’t donate blood, can I donate organs?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 Transplant Process</dc:title>
  <dc:creator>joanne</dc:creator>
  <cp:lastModifiedBy>Abigail Bennett</cp:lastModifiedBy>
  <cp:revision>13</cp:revision>
  <dcterms:created xsi:type="dcterms:W3CDTF">2015-03-18T02:04:48Z</dcterms:created>
  <dcterms:modified xsi:type="dcterms:W3CDTF">2015-10-15T18:02:05Z</dcterms:modified>
</cp:coreProperties>
</file>