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6" r:id="rId2"/>
    <p:sldId id="345" r:id="rId3"/>
    <p:sldId id="315" r:id="rId4"/>
    <p:sldId id="296" r:id="rId5"/>
    <p:sldId id="297" r:id="rId6"/>
    <p:sldId id="341" r:id="rId7"/>
    <p:sldId id="303" r:id="rId8"/>
    <p:sldId id="304" r:id="rId9"/>
    <p:sldId id="302" r:id="rId10"/>
    <p:sldId id="349" r:id="rId11"/>
    <p:sldId id="319" r:id="rId12"/>
    <p:sldId id="348" r:id="rId13"/>
    <p:sldId id="320" r:id="rId14"/>
    <p:sldId id="350" r:id="rId15"/>
    <p:sldId id="305" r:id="rId16"/>
    <p:sldId id="347" r:id="rId17"/>
    <p:sldId id="316" r:id="rId18"/>
    <p:sldId id="323" r:id="rId19"/>
    <p:sldId id="342" r:id="rId20"/>
    <p:sldId id="306" r:id="rId21"/>
    <p:sldId id="308" r:id="rId22"/>
    <p:sldId id="30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 Thomp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2DF9A"/>
    <a:srgbClr val="003366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74" autoAdjust="0"/>
    <p:restoredTop sz="90928" autoAdjust="0"/>
  </p:normalViewPr>
  <p:slideViewPr>
    <p:cSldViewPr>
      <p:cViewPr varScale="1">
        <p:scale>
          <a:sx n="65" d="100"/>
          <a:sy n="65" d="100"/>
        </p:scale>
        <p:origin x="-10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CAF231-746F-423B-972E-8E6BC997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9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9E1EB6-F7BF-485B-ADDA-6D78DA515BE4}" type="datetimeFigureOut">
              <a:rPr lang="en-US"/>
              <a:pPr>
                <a:defRPr/>
              </a:pPr>
              <a:t>02-Jun-2011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BBAD62-4F5A-463B-9029-60B73102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BAD62-4F5A-463B-9029-60B73102ABA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2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5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6" name="Rectangle 21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5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DD508-1C79-4D68-B702-D8D0B93684D3}" type="datetime1">
              <a:rPr lang="en-US" smtClean="0"/>
              <a:t>02-Jun-2011</a:t>
            </a:fld>
            <a:endParaRPr lang="en-US"/>
          </a:p>
        </p:txBody>
      </p:sp>
      <p:sp>
        <p:nvSpPr>
          <p:cNvPr id="108" name="Rectangle 106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109" name="Rectangle 10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CAD5-F087-4DB9-A002-9EB4C3AEC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92B39-1106-42B6-82B3-F0F1198AD19B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8835-F0C3-4B34-B4E7-97B28F4EA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B15FC-5FE8-4815-9B1F-1EEF65E4275B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5913-C25B-4CF5-B6EB-818D334CC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9352-E541-43B4-BAEE-6E3430EEDA19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5957-6B09-4EC6-983F-34F7A7854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8413-56E3-4C81-B942-64EC45C0AE05}" type="datetime1">
              <a:rPr lang="en-US" smtClean="0"/>
              <a:t>02-Jun-2011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467D-3E10-4992-9CED-0827FA5D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FF8E-446B-4FE3-847A-108A9F536097}" type="datetime1">
              <a:rPr lang="en-US" smtClean="0"/>
              <a:t>02-Jun-2011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B5E9-02DE-4832-9D48-859D839C7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06E70-3A6A-4E9F-B2AB-779718D4631F}" type="datetime1">
              <a:rPr lang="en-US" smtClean="0"/>
              <a:t>02-Jun-2011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9F8C9-CB64-4536-A43C-86BC92D5B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08CF-475B-486C-87A7-D51AEE569FC9}" type="datetime1">
              <a:rPr lang="en-US" smtClean="0"/>
              <a:t>02-Jun-2011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598A-B69B-4098-8E4F-810878A1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2259-C99B-4753-B1F2-0C269B6398A1}" type="datetime1">
              <a:rPr lang="en-US" smtClean="0"/>
              <a:t>02-Jun-2011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76BD-5EF2-4866-B497-57015787A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CBCB-E9D4-4E5F-873A-38E84307ACE7}" type="datetime1">
              <a:rPr lang="en-US" smtClean="0"/>
              <a:t>02-Jun-2011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A55C-C433-4706-8956-CBEB1610F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A51A-55B4-437D-99F0-1D980A5EC58B}" type="datetime1">
              <a:rPr lang="en-US" smtClean="0"/>
              <a:t>02-Jun-2011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C2B8-BB8F-470D-97EC-A437BEFC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5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67A6CA2C-AD80-4A87-8273-CA2E3A59BBF1}" type="datetime1">
              <a:rPr lang="en-US" smtClean="0"/>
              <a:t>02-Jun-2011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742EA0F8-831A-41A6-8D25-38E68BC9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438400"/>
            <a:ext cx="7958138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FF00"/>
                </a:solidFill>
                <a:ea typeface="+mj-ea"/>
                <a:cs typeface="+mj-cs"/>
              </a:rPr>
              <a:t>Professional Employment Standards</a:t>
            </a:r>
            <a:endParaRPr lang="en-US" sz="4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14563"/>
            <a:ext cx="6629921" cy="38814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Cover </a:t>
            </a:r>
            <a:r>
              <a:rPr lang="en-US" sz="3600" dirty="0"/>
              <a:t>Letter</a:t>
            </a:r>
          </a:p>
          <a:p>
            <a:pPr lvl="1" eaLnBrk="1" hangingPunct="1">
              <a:defRPr/>
            </a:pPr>
            <a:r>
              <a:rPr lang="en-US" dirty="0" smtClean="0"/>
              <a:t>Letter of introduction </a:t>
            </a:r>
          </a:p>
          <a:p>
            <a:pPr lvl="1" eaLnBrk="1" hangingPunct="1">
              <a:defRPr/>
            </a:pPr>
            <a:r>
              <a:rPr lang="en-US" dirty="0" smtClean="0"/>
              <a:t>Usually accompanied by other employment documents</a:t>
            </a:r>
            <a:endParaRPr lang="en-US" dirty="0"/>
          </a:p>
          <a:p>
            <a:pPr lvl="1" eaLnBrk="1" hangingPunct="1"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2" descr="C:\Documents and Settings\jthompson\Local Settings\Temporary Internet Files\Content.IE5\W1AUESVA\MC9004315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48200"/>
            <a:ext cx="1676921" cy="16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0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Cover Letter Guidelines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853363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Typed on good quality paper</a:t>
            </a:r>
          </a:p>
          <a:p>
            <a:pPr eaLnBrk="1" hangingPunct="1">
              <a:defRPr/>
            </a:pPr>
            <a:r>
              <a:rPr lang="en-US" sz="2800" dirty="0" smtClean="0"/>
              <a:t>Use correct spelling and grammar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FF"/>
                </a:solidFill>
              </a:rPr>
              <a:t>Include: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purpose </a:t>
            </a:r>
            <a:r>
              <a:rPr lang="en-US" dirty="0">
                <a:solidFill>
                  <a:srgbClr val="FFFFFF"/>
                </a:solidFill>
              </a:rPr>
              <a:t>of the </a:t>
            </a:r>
            <a:r>
              <a:rPr lang="en-US" dirty="0" smtClean="0">
                <a:solidFill>
                  <a:srgbClr val="FFFFFF"/>
                </a:solidFill>
              </a:rPr>
              <a:t>letter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interest </a:t>
            </a:r>
            <a:r>
              <a:rPr lang="en-US" dirty="0">
                <a:solidFill>
                  <a:srgbClr val="FFFFFF"/>
                </a:solidFill>
              </a:rPr>
              <a:t>in the </a:t>
            </a:r>
            <a:r>
              <a:rPr lang="en-US" dirty="0" smtClean="0">
                <a:solidFill>
                  <a:srgbClr val="FFFFFF"/>
                </a:solidFill>
              </a:rPr>
              <a:t>position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qualifications </a:t>
            </a:r>
            <a:r>
              <a:rPr lang="en-US" dirty="0">
                <a:solidFill>
                  <a:srgbClr val="FFFFFF"/>
                </a:solidFill>
              </a:rPr>
              <a:t>for </a:t>
            </a:r>
            <a:r>
              <a:rPr lang="en-US" dirty="0" smtClean="0">
                <a:solidFill>
                  <a:srgbClr val="FFFFFF"/>
                </a:solidFill>
              </a:rPr>
              <a:t>position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contact </a:t>
            </a:r>
            <a:r>
              <a:rPr lang="en-US" dirty="0">
                <a:solidFill>
                  <a:srgbClr val="FFFFFF"/>
                </a:solidFill>
              </a:rPr>
              <a:t>information</a:t>
            </a:r>
          </a:p>
          <a:p>
            <a:pPr eaLnBrk="1" hangingPunct="1">
              <a:defRPr/>
            </a:pPr>
            <a:endParaRPr lang="en-US" sz="3600" dirty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 descr="C:\Documents and Settings\jthompson\Local Settings\Temporary Internet Files\Content.IE5\W1AUESVA\MC9004315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48200"/>
            <a:ext cx="1676921" cy="16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14563"/>
            <a:ext cx="6781800" cy="38814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Resume</a:t>
            </a:r>
            <a:r>
              <a:rPr lang="en-US" sz="3600" dirty="0"/>
              <a:t>’</a:t>
            </a:r>
          </a:p>
          <a:p>
            <a:pPr lvl="1" eaLnBrk="1" hangingPunct="1">
              <a:defRPr/>
            </a:pPr>
            <a:r>
              <a:rPr lang="en-US" dirty="0" smtClean="0"/>
              <a:t>Documents background and skills</a:t>
            </a:r>
            <a:endParaRPr lang="en-US" dirty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4100" name="Picture 4" descr="C:\Documents and Settings\jthompson\Local Settings\Temporary Internet Files\Content.IE5\4K1O8BR2\MC900056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69746">
            <a:off x="5878519" y="3897320"/>
            <a:ext cx="1931422" cy="1931422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Resume’ Guidelines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2214563"/>
            <a:ext cx="4876800" cy="3881437"/>
          </a:xfrm>
        </p:spPr>
        <p:txBody>
          <a:bodyPr/>
          <a:lstStyle/>
          <a:p>
            <a:pPr lvl="0" eaLnBrk="1" hangingPunct="1">
              <a:buClr>
                <a:srgbClr val="DDDDDD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To </a:t>
            </a:r>
            <a:r>
              <a:rPr lang="en-US" dirty="0">
                <a:solidFill>
                  <a:srgbClr val="FFFFFF"/>
                </a:solidFill>
              </a:rPr>
              <a:t>include:</a:t>
            </a: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personal identifying </a:t>
            </a:r>
            <a:endParaRPr lang="en-US" dirty="0" smtClean="0">
              <a:solidFill>
                <a:srgbClr val="FFFFFF"/>
              </a:solidFill>
            </a:endParaRPr>
          </a:p>
          <a:p>
            <a:pPr marL="457200" lvl="1" indent="0" eaLnBrk="1" hangingPunct="1">
              <a:buClr>
                <a:srgbClr val="DDDDDD"/>
              </a:buClr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    information</a:t>
            </a:r>
            <a:endParaRPr lang="en-US" dirty="0">
              <a:solidFill>
                <a:srgbClr val="FFFFFF"/>
              </a:solidFill>
            </a:endParaRP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career objective</a:t>
            </a: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Education</a:t>
            </a:r>
          </a:p>
          <a:p>
            <a:pPr lvl="1" eaLnBrk="1" hangingPunct="1">
              <a:buClr>
                <a:srgbClr val="DDDDDD"/>
              </a:buClr>
              <a:defRPr/>
            </a:pPr>
            <a:endParaRPr lang="en-US" dirty="0">
              <a:solidFill>
                <a:srgbClr val="FFFFFF"/>
              </a:solidFill>
            </a:endParaRPr>
          </a:p>
          <a:p>
            <a:pPr eaLnBrk="1" hangingPunct="1">
              <a:buClr>
                <a:srgbClr val="DDDDDD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One </a:t>
            </a:r>
            <a:r>
              <a:rPr lang="en-US" dirty="0">
                <a:solidFill>
                  <a:srgbClr val="FFFFFF"/>
                </a:solidFill>
              </a:rPr>
              <a:t>page in length</a:t>
            </a:r>
          </a:p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buClr>
                <a:srgbClr val="DDDDDD"/>
              </a:buCl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skills</a:t>
            </a:r>
            <a:endParaRPr lang="en-US" dirty="0">
              <a:solidFill>
                <a:srgbClr val="FFFFFF"/>
              </a:solidFill>
            </a:endParaRP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accomplishments</a:t>
            </a:r>
            <a:endParaRPr lang="en-US" dirty="0">
              <a:solidFill>
                <a:srgbClr val="FFFFFF"/>
              </a:solidFill>
            </a:endParaRP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work </a:t>
            </a:r>
            <a:r>
              <a:rPr lang="en-US" dirty="0">
                <a:solidFill>
                  <a:srgbClr val="FFFFFF"/>
                </a:solidFill>
              </a:rPr>
              <a:t>experience</a:t>
            </a:r>
          </a:p>
          <a:p>
            <a:pPr lvl="1" eaLnBrk="1" hangingPunct="1">
              <a:buClr>
                <a:srgbClr val="DDDDDD"/>
              </a:buClr>
              <a:defRPr/>
            </a:pPr>
            <a:r>
              <a:rPr lang="en-US" dirty="0">
                <a:solidFill>
                  <a:srgbClr val="FFFFFF"/>
                </a:solidFill>
              </a:rPr>
              <a:t>references</a:t>
            </a:r>
          </a:p>
          <a:p>
            <a:endParaRPr lang="en-US" dirty="0"/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B5E9-02DE-4832-9D48-859D839C7B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14563"/>
            <a:ext cx="6425697" cy="3881437"/>
          </a:xfrm>
        </p:spPr>
        <p:txBody>
          <a:bodyPr/>
          <a:lstStyle/>
          <a:p>
            <a:pPr marL="0" lvl="0" indent="0" eaLnBrk="1" hangingPunct="1">
              <a:buNone/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Application</a:t>
            </a:r>
            <a:endParaRPr lang="en-US" sz="3600" dirty="0">
              <a:solidFill>
                <a:srgbClr val="FFFFFF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Form or collection of forms provided to a potential employer indicating interests and qualifications for employment</a:t>
            </a:r>
            <a:endParaRPr lang="en-US" dirty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074" name="Picture 2" descr="C:\Documents and Settings\jthompson\Local Settings\Temporary Internet Files\Content.IE5\W1AUESVA\MC900128976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2183394" cy="26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Application Guidelines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795813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Read the directions before you write</a:t>
            </a:r>
          </a:p>
          <a:p>
            <a:pPr eaLnBrk="1" hangingPunct="1">
              <a:defRPr/>
            </a:pPr>
            <a:r>
              <a:rPr lang="en-US" sz="2800" dirty="0" smtClean="0"/>
              <a:t>Print neatly or type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Use </a:t>
            </a:r>
            <a:r>
              <a:rPr lang="en-US" sz="2800" dirty="0">
                <a:solidFill>
                  <a:srgbClr val="FFFFFF"/>
                </a:solidFill>
              </a:rPr>
              <a:t>correct spelling and </a:t>
            </a:r>
            <a:r>
              <a:rPr lang="en-US" sz="2800" dirty="0" smtClean="0">
                <a:solidFill>
                  <a:srgbClr val="FFFFFF"/>
                </a:solidFill>
              </a:rPr>
              <a:t>punctuation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Use </a:t>
            </a:r>
            <a:r>
              <a:rPr lang="en-US" sz="2800" dirty="0">
                <a:solidFill>
                  <a:srgbClr val="FFFFFF"/>
                </a:solidFill>
              </a:rPr>
              <a:t>a black pen, if hand written</a:t>
            </a:r>
          </a:p>
          <a:p>
            <a:pPr eaLnBrk="1" hangingPunct="1">
              <a:defRPr/>
            </a:pPr>
            <a:r>
              <a:rPr lang="en-US" sz="2800" dirty="0" smtClean="0"/>
              <a:t>Fill </a:t>
            </a:r>
            <a:r>
              <a:rPr lang="en-US" sz="2800" dirty="0"/>
              <a:t>out each item neatly and completely</a:t>
            </a:r>
          </a:p>
          <a:p>
            <a:pPr eaLnBrk="1" hangingPunct="1">
              <a:defRPr/>
            </a:pPr>
            <a:r>
              <a:rPr lang="en-US" sz="2800" dirty="0" smtClean="0"/>
              <a:t>Be </a:t>
            </a:r>
            <a:r>
              <a:rPr lang="en-US" sz="2800" dirty="0"/>
              <a:t>sure all information is correct and truthful</a:t>
            </a:r>
          </a:p>
          <a:p>
            <a:pPr eaLnBrk="1" hangingPunct="1">
              <a:defRPr/>
            </a:pPr>
            <a:r>
              <a:rPr lang="en-US" sz="2800" dirty="0"/>
              <a:t>Proofread the completed </a:t>
            </a:r>
            <a:r>
              <a:rPr lang="en-US" sz="2800" dirty="0" smtClean="0"/>
              <a:t>application</a:t>
            </a:r>
            <a:endParaRPr lang="en-US" sz="2800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14563"/>
            <a:ext cx="7853362" cy="38814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 smtClean="0"/>
              <a:t>Interview</a:t>
            </a:r>
            <a:endParaRPr lang="en-US" sz="3600" dirty="0"/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 where questions are asked by the interviewer to get information about the person being interviewed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 descr="C:\Documents and Settings\jthompson\Local Settings\Temporary Internet Files\Content.IE5\TNVVQQJI\MC9000601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786" y="4419600"/>
            <a:ext cx="2480128" cy="172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8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Interview </a:t>
            </a:r>
            <a:r>
              <a:rPr lang="en-US" sz="3200" b="1" dirty="0">
                <a:solidFill>
                  <a:schemeClr val="tx1"/>
                </a:solidFill>
              </a:rPr>
              <a:t>Guidelines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990599" y="2214563"/>
            <a:ext cx="7777163" cy="38814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Have all necessary information</a:t>
            </a:r>
          </a:p>
          <a:p>
            <a:pPr lvl="1" eaLnBrk="1" hangingPunct="1">
              <a:defRPr/>
            </a:pPr>
            <a:r>
              <a:rPr lang="en-US" dirty="0"/>
              <a:t>Social Security number</a:t>
            </a:r>
          </a:p>
          <a:p>
            <a:pPr lvl="1" eaLnBrk="1" hangingPunct="1">
              <a:defRPr/>
            </a:pPr>
            <a:r>
              <a:rPr lang="en-US" dirty="0" smtClean="0"/>
              <a:t>References contact </a:t>
            </a:r>
            <a:r>
              <a:rPr lang="en-US" dirty="0"/>
              <a:t>information </a:t>
            </a: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Dress</a:t>
            </a:r>
            <a:r>
              <a:rPr lang="en-US" sz="3200" dirty="0" smtClean="0"/>
              <a:t> </a:t>
            </a:r>
            <a:r>
              <a:rPr lang="en-US" sz="2800" dirty="0"/>
              <a:t>appropriately</a:t>
            </a:r>
            <a:endParaRPr lang="en-US" sz="3200" dirty="0"/>
          </a:p>
          <a:p>
            <a:pPr eaLnBrk="1" hangingPunct="1">
              <a:defRPr/>
            </a:pPr>
            <a:r>
              <a:rPr lang="en-US" sz="2800" dirty="0"/>
              <a:t>Be prepared for questions</a:t>
            </a:r>
          </a:p>
          <a:p>
            <a:pPr eaLnBrk="1" hangingPunct="1">
              <a:defRPr/>
            </a:pPr>
            <a:r>
              <a:rPr lang="en-US" sz="2800" dirty="0" smtClean="0"/>
              <a:t>Understand i</a:t>
            </a:r>
            <a:r>
              <a:rPr lang="en-US" sz="2800" dirty="0" smtClean="0"/>
              <a:t>nterview </a:t>
            </a:r>
            <a:r>
              <a:rPr lang="en-US" sz="2800" dirty="0"/>
              <a:t>do’s and don'ts 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2" descr="C:\Documents and Settings\jthompson\Local Settings\Temporary Internet Files\Content.IE5\TNVVQQJI\MC9000601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0"/>
            <a:ext cx="1932783" cy="134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Interview </a:t>
            </a:r>
            <a:r>
              <a:rPr lang="en-US" sz="3200" b="1" dirty="0">
                <a:solidFill>
                  <a:schemeClr val="tx1"/>
                </a:solidFill>
              </a:rPr>
              <a:t>Guidelines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981200"/>
            <a:ext cx="7800975" cy="44196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Do:</a:t>
            </a:r>
            <a:endParaRPr lang="en-US" sz="3200" dirty="0"/>
          </a:p>
          <a:p>
            <a:pPr eaLnBrk="1" hangingPunct="1">
              <a:lnSpc>
                <a:spcPct val="125000"/>
              </a:lnSpc>
              <a:defRPr/>
            </a:pPr>
            <a:r>
              <a:rPr lang="en-US" sz="3200" dirty="0" smtClean="0"/>
              <a:t>be </a:t>
            </a:r>
            <a:r>
              <a:rPr lang="en-US" sz="3200" dirty="0"/>
              <a:t>on time – even early </a:t>
            </a:r>
            <a:endParaRPr lang="en-US" sz="3200" dirty="0" smtClean="0"/>
          </a:p>
          <a:p>
            <a:pPr eaLnBrk="1" hangingPunct="1">
              <a:lnSpc>
                <a:spcPct val="125000"/>
              </a:lnSpc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be </a:t>
            </a:r>
            <a:r>
              <a:rPr lang="en-US" sz="3200" dirty="0">
                <a:solidFill>
                  <a:srgbClr val="FFFFFF"/>
                </a:solidFill>
              </a:rPr>
              <a:t>prepared for difficult </a:t>
            </a:r>
            <a:r>
              <a:rPr lang="en-US" sz="3200" dirty="0" smtClean="0">
                <a:solidFill>
                  <a:srgbClr val="FFFFFF"/>
                </a:solidFill>
              </a:rPr>
              <a:t>questions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ask questions about the position/facility</a:t>
            </a:r>
            <a:endParaRPr lang="en-US" sz="3200" dirty="0">
              <a:solidFill>
                <a:srgbClr val="FFFFFF"/>
              </a:solidFill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sz="3200" dirty="0" smtClean="0"/>
              <a:t>send </a:t>
            </a:r>
            <a:r>
              <a:rPr lang="en-US" sz="3200" dirty="0"/>
              <a:t>a follow up </a:t>
            </a:r>
            <a:r>
              <a:rPr lang="en-US" sz="3200" dirty="0" smtClean="0"/>
              <a:t>“Thank You” note </a:t>
            </a:r>
            <a:endParaRPr lang="en-US" sz="3200" dirty="0"/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B5E9-02DE-4832-9D48-859D839C7B2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Interview </a:t>
            </a:r>
            <a:r>
              <a:rPr lang="en-US" sz="3200" b="1" dirty="0">
                <a:solidFill>
                  <a:schemeClr val="tx1"/>
                </a:solidFill>
              </a:rPr>
              <a:t>Guidelines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90600" y="2362200"/>
            <a:ext cx="7777163" cy="3500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Don’t:</a:t>
            </a:r>
            <a:endParaRPr lang="en-US" sz="3200" dirty="0"/>
          </a:p>
          <a:p>
            <a:pPr eaLnBrk="1" hangingPunct="1">
              <a:defRPr/>
            </a:pPr>
            <a:r>
              <a:rPr lang="en-US" sz="3200" dirty="0" smtClean="0"/>
              <a:t>answer discriminatory questions</a:t>
            </a:r>
          </a:p>
          <a:p>
            <a:pPr eaLnBrk="1" hangingPunct="1">
              <a:defRPr/>
            </a:pPr>
            <a:r>
              <a:rPr lang="en-US" sz="3200" dirty="0" smtClean="0"/>
              <a:t>take </a:t>
            </a:r>
            <a:r>
              <a:rPr lang="en-US" sz="3200" dirty="0"/>
              <a:t>a cell phone into the interview</a:t>
            </a:r>
          </a:p>
          <a:p>
            <a:pPr eaLnBrk="1" hangingPunct="1">
              <a:defRPr/>
            </a:pPr>
            <a:r>
              <a:rPr lang="en-US" sz="3200" dirty="0" smtClean="0"/>
              <a:t>chew </a:t>
            </a:r>
            <a:r>
              <a:rPr lang="en-US" sz="3200" dirty="0"/>
              <a:t>gum during interview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FB5E9-02DE-4832-9D48-859D839C7B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Professional Appearance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1.01 Remember elements of healthcare career decision making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Professional appearance creates a positive impression and fosters professionalism.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Clothing and uniform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Personal </a:t>
            </a:r>
            <a:r>
              <a:rPr lang="en-US" dirty="0" smtClean="0"/>
              <a:t>hygiene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Hair and jewelry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</a:t>
            </a:r>
          </a:p>
        </p:txBody>
      </p:sp>
      <p:pic>
        <p:nvPicPr>
          <p:cNvPr id="7" name="Picture 4" descr="j04277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699000"/>
            <a:ext cx="2455863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6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47800" y="533400"/>
            <a:ext cx="7391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Ctr="1"/>
          <a:lstStyle/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  <a:latin typeface="+mj-lt"/>
                <a:cs typeface="Arial" pitchFamily="34" charset="0"/>
              </a:rPr>
              <a:t>Job </a:t>
            </a:r>
            <a:r>
              <a:rPr lang="en-US" sz="4000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Keeping:</a:t>
            </a:r>
            <a:endParaRPr lang="en-US" sz="4000" dirty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en-US" sz="3200" b="1" dirty="0">
                <a:latin typeface="+mj-lt"/>
                <a:cs typeface="Arial" pitchFamily="34" charset="0"/>
              </a:rPr>
              <a:t>Professional Attributes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3000" y="22098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Report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 work on time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Be prepared to work when you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arrive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Promote </a:t>
            </a:r>
            <a:r>
              <a:rPr lang="en-US" sz="3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positive </a:t>
            </a: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attitude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sz="3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efficient and willing to </a:t>
            </a: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learn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3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Practice </a:t>
            </a:r>
            <a:r>
              <a:rPr lang="en-US" sz="3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teamwork</a:t>
            </a:r>
          </a:p>
          <a:p>
            <a:pPr marL="342900" lvl="0" indent="-342900">
              <a:spcBef>
                <a:spcPct val="20000"/>
              </a:spcBef>
              <a:buClr>
                <a:srgbClr val="0000FF"/>
              </a:buClr>
              <a:buSzPct val="75000"/>
              <a:buFont typeface="Wingdings" pitchFamily="2" charset="2"/>
              <a:buChar char="l"/>
              <a:defRPr/>
            </a:pPr>
            <a:endParaRPr lang="en-US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76BD-5EF2-4866-B497-57015787A8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  <a:cs typeface="Arial" pitchFamily="34" charset="0"/>
              </a:rPr>
              <a:t>Job Keeping:</a:t>
            </a:r>
            <a:r>
              <a:rPr lang="en-US" sz="3600" b="1" dirty="0">
                <a:solidFill>
                  <a:srgbClr val="FFFF00"/>
                </a:solidFill>
                <a:cs typeface="Arial" pitchFamily="34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Professional Development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1676399" y="2214563"/>
            <a:ext cx="7091363" cy="3881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Purpose:</a:t>
            </a:r>
          </a:p>
          <a:p>
            <a:pPr eaLnBrk="1" hangingPunct="1"/>
            <a:r>
              <a:rPr lang="en-US" dirty="0" smtClean="0"/>
              <a:t>Commitment to profession</a:t>
            </a:r>
          </a:p>
          <a:p>
            <a:pPr eaLnBrk="1" hangingPunct="1"/>
            <a:r>
              <a:rPr lang="en-US" dirty="0" smtClean="0"/>
              <a:t>Leadership </a:t>
            </a:r>
          </a:p>
          <a:p>
            <a:pPr eaLnBrk="1" hangingPunct="1"/>
            <a:r>
              <a:rPr lang="en-US" dirty="0" smtClean="0"/>
              <a:t>Life long learning </a:t>
            </a:r>
          </a:p>
          <a:p>
            <a:pPr eaLnBrk="1" hangingPunct="1"/>
            <a:r>
              <a:rPr lang="en-US" dirty="0" smtClean="0"/>
              <a:t>Research</a:t>
            </a:r>
          </a:p>
          <a:p>
            <a:pPr eaLnBrk="1" hangingPunct="1"/>
            <a:r>
              <a:rPr lang="en-US" dirty="0" smtClean="0"/>
              <a:t>Scope of practice guidelines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  <a:cs typeface="Arial" pitchFamily="34" charset="0"/>
              </a:rPr>
              <a:t>Job Keeping:</a:t>
            </a:r>
            <a:r>
              <a:rPr lang="en-US" dirty="0">
                <a:solidFill>
                  <a:srgbClr val="FFFF00"/>
                </a:solidFill>
                <a:cs typeface="Arial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cs typeface="Arial" pitchFamily="34" charset="0"/>
              </a:rPr>
            </a:br>
            <a:r>
              <a:rPr lang="en-US" sz="3200" b="1" dirty="0">
                <a:solidFill>
                  <a:schemeClr val="tx1"/>
                </a:solidFill>
              </a:rPr>
              <a:t>Professional Development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1600199" y="2214563"/>
            <a:ext cx="7167563" cy="3881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Professional development is achieved through:</a:t>
            </a:r>
          </a:p>
          <a:p>
            <a:pPr eaLnBrk="1" hangingPunct="1"/>
            <a:r>
              <a:rPr lang="en-US" dirty="0" smtClean="0"/>
              <a:t>Continuing education courses</a:t>
            </a:r>
          </a:p>
          <a:p>
            <a:pPr eaLnBrk="1" hangingPunct="1"/>
            <a:r>
              <a:rPr lang="en-US" dirty="0" smtClean="0"/>
              <a:t>Mentors</a:t>
            </a:r>
          </a:p>
          <a:p>
            <a:pPr eaLnBrk="1" hangingPunct="1"/>
            <a:r>
              <a:rPr lang="en-US" dirty="0" smtClean="0"/>
              <a:t>Professional journals</a:t>
            </a:r>
          </a:p>
          <a:p>
            <a:pPr eaLnBrk="1" hangingPunct="1"/>
            <a:r>
              <a:rPr lang="en-US" dirty="0" smtClean="0"/>
              <a:t>Professional organizations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Professional Appearance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167487"/>
              </p:ext>
            </p:extLst>
          </p:nvPr>
        </p:nvGraphicFramePr>
        <p:xfrm>
          <a:off x="1676400" y="2438400"/>
          <a:ext cx="6095999" cy="3512859"/>
        </p:xfrm>
        <a:graphic>
          <a:graphicData uri="http://schemas.openxmlformats.org/drawingml/2006/table">
            <a:tbl>
              <a:tblPr firstRow="1" firstCol="1" bandRow="1"/>
              <a:tblGrid>
                <a:gridCol w="2143648"/>
                <a:gridCol w="3952351"/>
              </a:tblGrid>
              <a:tr h="897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</a:rPr>
                        <a:t>Uniform/clothing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Neat, clean, wrinkle free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Name badge in site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Closed toe, supportive shoes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/>
                        </a:rPr>
                        <a:t>Personal hygiene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Avoid strong perfumes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Good oral hygiene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Control body odors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Short, clean natural nails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/>
                        </a:rPr>
                        <a:t>Hair and jewelry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Long hair must be pulled back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Jewelry limited to watch and stud earrings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Times New Roman"/>
                        </a:rPr>
                        <a:t>Other </a:t>
                      </a:r>
                      <a:endParaRPr lang="en-US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Avoid excessive makeup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Cover tattoos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Professional Characteristics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620000" cy="3881437"/>
          </a:xfrm>
        </p:spPr>
        <p:txBody>
          <a:bodyPr/>
          <a:lstStyle/>
          <a:p>
            <a:pPr eaLnBrk="1" hangingPunct="1"/>
            <a:r>
              <a:rPr lang="en-US" dirty="0" smtClean="0"/>
              <a:t>Empathy</a:t>
            </a:r>
          </a:p>
          <a:p>
            <a:pPr marL="0" indent="0" eaLnBrk="1" hangingPunct="1">
              <a:buNone/>
            </a:pPr>
            <a:r>
              <a:rPr lang="en-US" dirty="0" smtClean="0"/>
              <a:t>			</a:t>
            </a:r>
          </a:p>
          <a:p>
            <a:pPr eaLnBrk="1" hangingPunct="1"/>
            <a:r>
              <a:rPr lang="en-US" dirty="0" smtClean="0"/>
              <a:t>Honesty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Patience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524" y="2378740"/>
            <a:ext cx="32734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6934"/>
            <a:ext cx="44624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479" y="4953000"/>
            <a:ext cx="494847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Professional Characteristics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2214563"/>
            <a:ext cx="7700963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Enthusiasm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Self-Motivation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Tact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Competence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4648200" y="1600200"/>
            <a:ext cx="4038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endParaRPr lang="en-US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438400"/>
            <a:ext cx="33289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2" y="3657599"/>
            <a:ext cx="26273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800599"/>
            <a:ext cx="3114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Job Seeking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1219199" y="2214563"/>
            <a:ext cx="7548563" cy="388143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Explore job sources</a:t>
            </a:r>
          </a:p>
          <a:p>
            <a:pPr eaLnBrk="1" hangingPunct="1">
              <a:defRPr/>
            </a:pPr>
            <a:r>
              <a:rPr lang="en-US" b="1" dirty="0" smtClean="0"/>
              <a:t>Identify </a:t>
            </a:r>
            <a:r>
              <a:rPr lang="en-US" b="1" dirty="0"/>
              <a:t>places of employment</a:t>
            </a:r>
          </a:p>
          <a:p>
            <a:pPr eaLnBrk="1" hangingPunct="1">
              <a:defRPr/>
            </a:pPr>
            <a:r>
              <a:rPr lang="en-US" b="1" dirty="0" smtClean="0"/>
              <a:t>Complete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cover letter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esume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pplication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interview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1030" name="Picture 6" descr="C:\Documents and Settings\jthompson\Local Settings\Temporary Internet Files\Content.IE5\8TL10BWC\MP9004484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200" b="1" dirty="0">
                <a:solidFill>
                  <a:srgbClr val="FFFFFF"/>
                </a:solidFill>
                <a:ea typeface="+mn-ea"/>
                <a:cs typeface="+mn-cs"/>
              </a:rPr>
              <a:t>Explore job </a:t>
            </a:r>
            <a:r>
              <a:rPr 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sources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447799" y="2514600"/>
            <a:ext cx="7319963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Newspaper ads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Friends and </a:t>
            </a:r>
            <a:r>
              <a:rPr lang="en-US" sz="2800" dirty="0" smtClean="0"/>
              <a:t>relatives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Job </a:t>
            </a:r>
            <a:r>
              <a:rPr lang="en-US" sz="2800" dirty="0" smtClean="0"/>
              <a:t>fairs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School </a:t>
            </a:r>
            <a:r>
              <a:rPr lang="en-US" sz="2800" dirty="0" smtClean="0"/>
              <a:t>counselors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Employment </a:t>
            </a:r>
            <a:r>
              <a:rPr lang="en-US" sz="2800" dirty="0" smtClean="0"/>
              <a:t>agencies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Internet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2050" name="Picture 2" descr="C:\Documents and Settings\jthompson\Local Settings\Temporary Internet Files\Content.IE5\12I8GEFF\MP9004097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1676958" cy="252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200" b="1" dirty="0">
                <a:solidFill>
                  <a:srgbClr val="FFFFFF"/>
                </a:solidFill>
                <a:ea typeface="+mn-ea"/>
                <a:cs typeface="+mn-cs"/>
              </a:rPr>
              <a:t>Identify places of </a:t>
            </a:r>
            <a:r>
              <a:rPr lang="en-US" sz="3200" b="1" dirty="0" smtClean="0">
                <a:solidFill>
                  <a:srgbClr val="FFFFFF"/>
                </a:solidFill>
                <a:ea typeface="+mn-ea"/>
                <a:cs typeface="+mn-cs"/>
              </a:rPr>
              <a:t>employment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667000"/>
            <a:ext cx="7167562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Hospital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Private </a:t>
            </a:r>
            <a:r>
              <a:rPr lang="en-US" sz="2800" dirty="0" smtClean="0"/>
              <a:t>clinic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Home </a:t>
            </a:r>
            <a:r>
              <a:rPr lang="en-US" sz="2800" dirty="0" smtClean="0"/>
              <a:t>health agency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Traveling </a:t>
            </a:r>
            <a:r>
              <a:rPr lang="en-US" sz="2800" dirty="0" smtClean="0"/>
              <a:t>agency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School/University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3074" name="Picture 2" descr="C:\Documents and Settings\jthompson\Local Settings\Temporary Internet Files\Content.IE5\12I8GEFF\MP90044384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1"/>
            <a:ext cx="1479287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</a:rPr>
              <a:t>Job </a:t>
            </a:r>
            <a:r>
              <a:rPr lang="en-US" sz="4000" dirty="0" smtClean="0">
                <a:solidFill>
                  <a:srgbClr val="FFFF00"/>
                </a:solidFill>
              </a:rPr>
              <a:t>Seeking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14563"/>
            <a:ext cx="6862762" cy="3881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dirty="0"/>
              <a:t>Complete:</a:t>
            </a:r>
          </a:p>
          <a:p>
            <a:pPr eaLnBrk="1" hangingPunct="1">
              <a:defRPr/>
            </a:pPr>
            <a:r>
              <a:rPr lang="en-US" dirty="0" smtClean="0"/>
              <a:t>Cover Letter</a:t>
            </a:r>
          </a:p>
          <a:p>
            <a:pPr eaLnBrk="1" hangingPunct="1">
              <a:defRPr/>
            </a:pPr>
            <a:r>
              <a:rPr lang="en-US" dirty="0" smtClean="0"/>
              <a:t>Resume’</a:t>
            </a:r>
          </a:p>
          <a:p>
            <a:pPr lvl="0" eaLnBrk="1" hangingPunct="1">
              <a:defRPr/>
            </a:pPr>
            <a:r>
              <a:rPr lang="en-US" dirty="0">
                <a:solidFill>
                  <a:srgbClr val="FFFFFF"/>
                </a:solidFill>
              </a:rPr>
              <a:t>Application</a:t>
            </a:r>
          </a:p>
          <a:p>
            <a:pPr eaLnBrk="1" hangingPunct="1">
              <a:defRPr/>
            </a:pPr>
            <a:r>
              <a:rPr lang="en-US" dirty="0" smtClean="0"/>
              <a:t>Interview</a:t>
            </a:r>
            <a:endParaRPr lang="en-US" dirty="0"/>
          </a:p>
          <a:p>
            <a:pPr lvl="1" eaLnBrk="1" hangingPunct="1"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1.01 Remember elements of healthcare career decision making</a:t>
            </a:r>
            <a:endParaRPr lang="en-US" dirty="0" smtClean="0"/>
          </a:p>
        </p:txBody>
      </p:sp>
      <p:pic>
        <p:nvPicPr>
          <p:cNvPr id="4100" name="Picture 4" descr="C:\Documents and Settings\jthompson\Local Settings\Temporary Internet Files\Content.IE5\4K1O8BR2\MC900056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69746">
            <a:off x="5638800" y="3352800"/>
            <a:ext cx="1462430" cy="1462430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5957-6B09-4EC6-983F-34F7A78540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3592</TotalTime>
  <Words>601</Words>
  <Application>Microsoft Office PowerPoint</Application>
  <PresentationFormat>On-screen Show (4:3)</PresentationFormat>
  <Paragraphs>193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Straight Edge</vt:lpstr>
      <vt:lpstr>PowerPoint Presentation</vt:lpstr>
      <vt:lpstr>Professional Appearance</vt:lpstr>
      <vt:lpstr>Professional Appearance</vt:lpstr>
      <vt:lpstr>Professional Characteristics</vt:lpstr>
      <vt:lpstr>Professional Characteristics</vt:lpstr>
      <vt:lpstr>Job Seeking</vt:lpstr>
      <vt:lpstr>Job Seeking Explore job sources</vt:lpstr>
      <vt:lpstr>Job Seeking Identify places of employment</vt:lpstr>
      <vt:lpstr>Job Seeking</vt:lpstr>
      <vt:lpstr>Job Seeking</vt:lpstr>
      <vt:lpstr>Job Seeking Cover Letter Guidelines</vt:lpstr>
      <vt:lpstr>Job Seeking</vt:lpstr>
      <vt:lpstr>Job Seeking Resume’ Guidelines</vt:lpstr>
      <vt:lpstr>Job Seeking</vt:lpstr>
      <vt:lpstr>Job Seeking Application Guidelines</vt:lpstr>
      <vt:lpstr>Job Seeking</vt:lpstr>
      <vt:lpstr> Job Seeking Interview Guidelines </vt:lpstr>
      <vt:lpstr>Job Seeking Interview Guidelines</vt:lpstr>
      <vt:lpstr>Job Seeking Interview Guidelines</vt:lpstr>
      <vt:lpstr>PowerPoint Presentation</vt:lpstr>
      <vt:lpstr>Job Keeping: Professional Development</vt:lpstr>
      <vt:lpstr>Job Keeping: Professional Development</vt:lpstr>
    </vt:vector>
  </TitlesOfParts>
  <Company>SE REGIONAL LME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Remember elements of healthcare career decision making</dc:title>
  <cp:lastModifiedBy> </cp:lastModifiedBy>
  <cp:revision>99</cp:revision>
  <cp:lastPrinted>2011-05-10T16:58:17Z</cp:lastPrinted>
  <dcterms:created xsi:type="dcterms:W3CDTF">2008-11-23T17:12:32Z</dcterms:created>
  <dcterms:modified xsi:type="dcterms:W3CDTF">2011-06-02T14:57:32Z</dcterms:modified>
</cp:coreProperties>
</file>