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303" r:id="rId2"/>
    <p:sldId id="360" r:id="rId3"/>
    <p:sldId id="323" r:id="rId4"/>
    <p:sldId id="353" r:id="rId5"/>
    <p:sldId id="354" r:id="rId6"/>
    <p:sldId id="357" r:id="rId7"/>
    <p:sldId id="359" r:id="rId8"/>
    <p:sldId id="324" r:id="rId9"/>
    <p:sldId id="327" r:id="rId10"/>
    <p:sldId id="325" r:id="rId11"/>
    <p:sldId id="322" r:id="rId12"/>
    <p:sldId id="341" r:id="rId13"/>
    <p:sldId id="340" r:id="rId14"/>
    <p:sldId id="339" r:id="rId15"/>
    <p:sldId id="368" r:id="rId16"/>
  </p:sldIdLst>
  <p:sldSz cx="9144000" cy="6858000" type="screen4x3"/>
  <p:notesSz cx="6858000" cy="91011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37" autoAdjust="0"/>
    <p:restoredTop sz="96869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1D215C-8DE8-414C-BC10-1A54440E708A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C99A9C-4662-4BDE-9E12-876F01347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F15F24-58F9-4B11-BDEE-CD4416E1B53E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F64B58-8578-42F8-9A26-4FCAADA9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47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5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25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E6A0A-6896-48C9-8CCC-1713F89936DE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767F-DCC8-481E-820B-CA3A70F9B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007B-A271-4BC4-8DB4-11827202C280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5E1B-6EEC-434B-BA17-58449859F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CC9A6-2C49-4E3E-B4F1-4894797F5617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06F1-A7D0-4587-A2A3-654AC1587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BCA57-3687-4CDE-8F11-B6BDB5ACE9BF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34FF-EE79-4AA3-8A26-9B0134584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677F-C559-4191-8767-C8007A228D8B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8760-4EC4-423C-8797-9E8E54DF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F185-2B48-4C50-8B70-CE6386411CB3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959E-18A4-4FA1-9EEB-B03245EF3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5266-D08E-427D-8C4C-8B928356FE5C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C6E6-9C9D-4AD9-B0D7-6F18A66B2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148A-57A0-4B59-8344-E0FE95B5EB39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2A76-F732-4152-9E39-F75FB1483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82A1-2ED9-4FDA-99AE-047E7BC5751C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284F-257E-4DDA-9F5C-2974A2DDA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CC356-A211-4229-AC36-E8D734FF6C20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566A-0C29-4B06-8C77-E6EEEA042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2266-BF90-4FE3-A71D-8BF29F8B0AD7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7E1E5-A21C-4564-970A-9036D0A6A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F3C9-18DE-40FD-9CC2-6F13CF0AC0A0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76AB-3ECD-4760-8B67-79675A52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69464893-71DC-451B-A9EC-0E9D0E437535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14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1.04 Understand legal and ethical issues</a:t>
            </a:r>
          </a:p>
        </p:txBody>
      </p:sp>
      <p:sp>
        <p:nvSpPr>
          <p:cNvPr id="614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292E2F-68CD-454E-80C5-34C4B39A8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3505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1.04  </a:t>
            </a:r>
            <a:br>
              <a:rPr lang="en-US" b="1" dirty="0" smtClean="0"/>
            </a:br>
            <a:r>
              <a:rPr lang="en-US" b="1" dirty="0" smtClean="0"/>
              <a:t>Patient Rights Legislation</a:t>
            </a:r>
            <a:br>
              <a:rPr lang="en-US" b="1" dirty="0" smtClean="0"/>
            </a:br>
            <a:endParaRPr lang="en-US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effectLst/>
              </a:rPr>
              <a:t>Patient Self-Determination Act </a:t>
            </a:r>
            <a:r>
              <a:rPr lang="en-US" sz="2000" b="1" dirty="0" smtClean="0">
                <a:effectLst/>
              </a:rPr>
              <a:t>(1990)</a:t>
            </a:r>
          </a:p>
          <a:p>
            <a:pPr eaLnBrk="1" hangingPunct="1">
              <a:defRPr/>
            </a:pPr>
            <a:r>
              <a:rPr lang="en-US" dirty="0" smtClean="0"/>
              <a:t>Healthcare agency receiving Federal Aid must inform a patient about advanced directives at the time of admission</a:t>
            </a:r>
          </a:p>
          <a:p>
            <a:pPr eaLnBrk="1" hangingPunct="1">
              <a:defRPr/>
            </a:pPr>
            <a:r>
              <a:rPr lang="en-US" dirty="0" smtClean="0"/>
              <a:t>Healthcare agency must provide education for staff </a:t>
            </a:r>
          </a:p>
        </p:txBody>
      </p:sp>
      <p:pic>
        <p:nvPicPr>
          <p:cNvPr id="12293" name="Picture 9" descr="legal-malpract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876800"/>
            <a:ext cx="2336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F840EE-C834-49B8-ADB8-854FDEFCE60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3300"/>
                </a:solidFill>
                <a:effectLst/>
              </a:rPr>
              <a:t>H</a:t>
            </a:r>
            <a:r>
              <a:rPr lang="en-US" b="1" smtClean="0">
                <a:effectLst/>
              </a:rPr>
              <a:t>ealth </a:t>
            </a:r>
            <a:r>
              <a:rPr lang="en-US" b="1" smtClean="0">
                <a:solidFill>
                  <a:srgbClr val="FF3300"/>
                </a:solidFill>
                <a:effectLst/>
              </a:rPr>
              <a:t>I</a:t>
            </a:r>
            <a:r>
              <a:rPr lang="en-US" b="1" smtClean="0">
                <a:effectLst/>
              </a:rPr>
              <a:t>nsurance </a:t>
            </a:r>
            <a:r>
              <a:rPr lang="en-US" b="1" smtClean="0">
                <a:solidFill>
                  <a:srgbClr val="FF3300"/>
                </a:solidFill>
                <a:effectLst/>
              </a:rPr>
              <a:t>P</a:t>
            </a:r>
            <a:r>
              <a:rPr lang="en-US" b="1" smtClean="0">
                <a:effectLst/>
              </a:rPr>
              <a:t>ortability and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ccountability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ct (</a:t>
            </a:r>
            <a:r>
              <a:rPr lang="en-US" b="1" smtClean="0">
                <a:solidFill>
                  <a:srgbClr val="FF3300"/>
                </a:solidFill>
                <a:effectLst/>
              </a:rPr>
              <a:t>HIPAA</a:t>
            </a:r>
            <a:r>
              <a:rPr lang="en-US" b="1" smtClean="0">
                <a:effectLst/>
              </a:rPr>
              <a:t>) </a:t>
            </a:r>
            <a:r>
              <a:rPr lang="en-US" sz="2000" b="1" smtClean="0">
                <a:effectLst/>
              </a:rPr>
              <a:t>(1996)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Protects the individual medical information of a patient and includes: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Diagnosis billing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Provides for security of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information</a:t>
            </a:r>
          </a:p>
        </p:txBody>
      </p:sp>
      <p:pic>
        <p:nvPicPr>
          <p:cNvPr id="13317" name="Picture 6" descr="MPj03058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3201">
            <a:off x="6248400" y="3733800"/>
            <a:ext cx="18494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1FA26A-E0DD-42AC-9D39-63B129C86BD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0772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FF3300"/>
                </a:solidFill>
                <a:effectLst/>
              </a:rPr>
              <a:t>H</a:t>
            </a:r>
            <a:r>
              <a:rPr lang="en-US" sz="2800" b="1" smtClean="0">
                <a:effectLst/>
              </a:rPr>
              <a:t>ealth </a:t>
            </a:r>
            <a:r>
              <a:rPr lang="en-US" sz="2800" b="1" smtClean="0">
                <a:solidFill>
                  <a:srgbClr val="FF3300"/>
                </a:solidFill>
                <a:effectLst/>
              </a:rPr>
              <a:t>I</a:t>
            </a:r>
            <a:r>
              <a:rPr lang="en-US" sz="2800" b="1" smtClean="0">
                <a:effectLst/>
              </a:rPr>
              <a:t>nsurance </a:t>
            </a:r>
            <a:r>
              <a:rPr lang="en-US" sz="2800" b="1" smtClean="0">
                <a:solidFill>
                  <a:srgbClr val="FF3300"/>
                </a:solidFill>
                <a:effectLst/>
              </a:rPr>
              <a:t>P</a:t>
            </a:r>
            <a:r>
              <a:rPr lang="en-US" sz="2800" b="1" smtClean="0">
                <a:effectLst/>
              </a:rPr>
              <a:t>ortability and </a:t>
            </a:r>
            <a:r>
              <a:rPr lang="en-US" sz="2800" b="1" smtClean="0">
                <a:solidFill>
                  <a:srgbClr val="FF3300"/>
                </a:solidFill>
                <a:effectLst/>
              </a:rPr>
              <a:t>A</a:t>
            </a:r>
            <a:r>
              <a:rPr lang="en-US" sz="2800" b="1" smtClean="0">
                <a:effectLst/>
              </a:rPr>
              <a:t>ccountability </a:t>
            </a:r>
            <a:r>
              <a:rPr lang="en-US" sz="2800" b="1" smtClean="0">
                <a:solidFill>
                  <a:srgbClr val="FF3300"/>
                </a:solidFill>
                <a:effectLst/>
              </a:rPr>
              <a:t>A</a:t>
            </a:r>
            <a:r>
              <a:rPr lang="en-US" sz="2800" b="1" smtClean="0">
                <a:effectLst/>
              </a:rPr>
              <a:t>ct (</a:t>
            </a:r>
            <a:r>
              <a:rPr lang="en-US" sz="2800" b="1" smtClean="0">
                <a:solidFill>
                  <a:srgbClr val="FF3300"/>
                </a:solidFill>
                <a:effectLst/>
              </a:rPr>
              <a:t>HIPAA</a:t>
            </a:r>
            <a:r>
              <a:rPr lang="en-US" sz="2800" b="1" smtClean="0">
                <a:effectLst/>
              </a:rPr>
              <a:t>)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Gives patient more control over their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health information</a:t>
            </a:r>
          </a:p>
          <a:p>
            <a:pPr eaLnBrk="1" hangingPunct="1">
              <a:defRPr/>
            </a:pPr>
            <a:r>
              <a:rPr lang="en-US" sz="2400" smtClean="0"/>
              <a:t>Sets boundaries on the use and release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of health records</a:t>
            </a:r>
          </a:p>
          <a:p>
            <a:pPr eaLnBrk="1" hangingPunct="1">
              <a:defRPr/>
            </a:pPr>
            <a:r>
              <a:rPr lang="en-US" sz="2400" smtClean="0"/>
              <a:t>Establishes safeguards to protect records</a:t>
            </a:r>
          </a:p>
          <a:p>
            <a:pPr eaLnBrk="1" hangingPunct="1">
              <a:defRPr/>
            </a:pPr>
            <a:r>
              <a:rPr lang="en-US" sz="2400" smtClean="0"/>
              <a:t>Punishes violators</a:t>
            </a:r>
          </a:p>
          <a:p>
            <a:pPr eaLnBrk="1" hangingPunct="1">
              <a:defRPr/>
            </a:pPr>
            <a:r>
              <a:rPr lang="en-US" sz="2400" smtClean="0"/>
              <a:t>Enables patients to make choices</a:t>
            </a:r>
          </a:p>
          <a:p>
            <a:pPr eaLnBrk="1" hangingPunct="1">
              <a:defRPr/>
            </a:pPr>
            <a:r>
              <a:rPr lang="en-US" sz="2400" smtClean="0"/>
              <a:t>Gives patients the right to obtain a copy of their records</a:t>
            </a:r>
          </a:p>
        </p:txBody>
      </p:sp>
      <p:pic>
        <p:nvPicPr>
          <p:cNvPr id="14341" name="Picture 6" descr="MPj03058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3201">
            <a:off x="6553200" y="3124200"/>
            <a:ext cx="18494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0B03A0-C8E3-40D4-A0C8-2F4704E414A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3300"/>
                </a:solidFill>
                <a:effectLst/>
              </a:rPr>
              <a:t>H</a:t>
            </a:r>
            <a:r>
              <a:rPr lang="en-US" b="1" smtClean="0">
                <a:effectLst/>
              </a:rPr>
              <a:t>ealth </a:t>
            </a:r>
            <a:r>
              <a:rPr lang="en-US" b="1" smtClean="0">
                <a:solidFill>
                  <a:srgbClr val="FF3300"/>
                </a:solidFill>
                <a:effectLst/>
              </a:rPr>
              <a:t>I</a:t>
            </a:r>
            <a:r>
              <a:rPr lang="en-US" b="1" smtClean="0">
                <a:effectLst/>
              </a:rPr>
              <a:t>nsurance </a:t>
            </a:r>
            <a:r>
              <a:rPr lang="en-US" b="1" smtClean="0">
                <a:solidFill>
                  <a:srgbClr val="FF3300"/>
                </a:solidFill>
                <a:effectLst/>
              </a:rPr>
              <a:t>P</a:t>
            </a:r>
            <a:r>
              <a:rPr lang="en-US" b="1" smtClean="0">
                <a:effectLst/>
              </a:rPr>
              <a:t>ortability and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ccountability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ct (</a:t>
            </a:r>
            <a:r>
              <a:rPr lang="en-US" b="1" smtClean="0">
                <a:solidFill>
                  <a:srgbClr val="FF3300"/>
                </a:solidFill>
                <a:effectLst/>
              </a:rPr>
              <a:t>HIPAA</a:t>
            </a:r>
            <a:r>
              <a:rPr lang="en-US" b="1" smtClean="0">
                <a:effectLst/>
              </a:rPr>
              <a:t>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Permits release of information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needed to protect public health</a:t>
            </a:r>
          </a:p>
          <a:p>
            <a:pPr lvl="1" eaLnBrk="1" hangingPunct="1">
              <a:defRPr/>
            </a:pPr>
            <a:r>
              <a:rPr lang="en-US" smtClean="0"/>
              <a:t>Prevent disease</a:t>
            </a:r>
          </a:p>
          <a:p>
            <a:pPr lvl="1" eaLnBrk="1" hangingPunct="1">
              <a:defRPr/>
            </a:pPr>
            <a:r>
              <a:rPr lang="en-US" smtClean="0"/>
              <a:t>Protect from injury or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	disability</a:t>
            </a:r>
          </a:p>
        </p:txBody>
      </p:sp>
      <p:pic>
        <p:nvPicPr>
          <p:cNvPr id="15365" name="Picture 9" descr="MPj03058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3201">
            <a:off x="6400800" y="3505200"/>
            <a:ext cx="18494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EB5BF8-0B53-46F5-B81E-AC4533C578A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3300"/>
                </a:solidFill>
                <a:effectLst/>
              </a:rPr>
              <a:t>H</a:t>
            </a:r>
            <a:r>
              <a:rPr lang="en-US" b="1" smtClean="0">
                <a:effectLst/>
              </a:rPr>
              <a:t>ealth </a:t>
            </a:r>
            <a:r>
              <a:rPr lang="en-US" b="1" smtClean="0">
                <a:solidFill>
                  <a:srgbClr val="FF3300"/>
                </a:solidFill>
                <a:effectLst/>
              </a:rPr>
              <a:t>I</a:t>
            </a:r>
            <a:r>
              <a:rPr lang="en-US" b="1" smtClean="0">
                <a:effectLst/>
              </a:rPr>
              <a:t>nsurance </a:t>
            </a:r>
            <a:r>
              <a:rPr lang="en-US" b="1" smtClean="0">
                <a:solidFill>
                  <a:srgbClr val="FF3300"/>
                </a:solidFill>
                <a:effectLst/>
              </a:rPr>
              <a:t>P</a:t>
            </a:r>
            <a:r>
              <a:rPr lang="en-US" b="1" smtClean="0">
                <a:effectLst/>
              </a:rPr>
              <a:t>ortability and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ccountability </a:t>
            </a:r>
            <a:r>
              <a:rPr lang="en-US" b="1" smtClean="0">
                <a:solidFill>
                  <a:srgbClr val="FF3300"/>
                </a:solidFill>
                <a:effectLst/>
              </a:rPr>
              <a:t>A</a:t>
            </a:r>
            <a:r>
              <a:rPr lang="en-US" b="1" smtClean="0">
                <a:effectLst/>
              </a:rPr>
              <a:t>ct (</a:t>
            </a:r>
            <a:r>
              <a:rPr lang="en-US" b="1" smtClean="0">
                <a:solidFill>
                  <a:srgbClr val="FF3300"/>
                </a:solidFill>
                <a:effectLst/>
              </a:rPr>
              <a:t>HIPAA</a:t>
            </a:r>
            <a:r>
              <a:rPr lang="en-US" b="1" smtClean="0">
                <a:effectLst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Exempt information:</a:t>
            </a:r>
          </a:p>
          <a:p>
            <a:pPr lvl="1" eaLnBrk="1" hangingPunct="1">
              <a:defRPr/>
            </a:pPr>
            <a:r>
              <a:rPr lang="en-US" smtClean="0"/>
              <a:t>Births </a:t>
            </a:r>
          </a:p>
          <a:p>
            <a:pPr lvl="1" eaLnBrk="1" hangingPunct="1">
              <a:defRPr/>
            </a:pPr>
            <a:r>
              <a:rPr lang="en-US" smtClean="0"/>
              <a:t>Deaths</a:t>
            </a:r>
          </a:p>
          <a:p>
            <a:pPr lvl="1" eaLnBrk="1" hangingPunct="1">
              <a:defRPr/>
            </a:pPr>
            <a:r>
              <a:rPr lang="en-US" smtClean="0"/>
              <a:t>Injuries caused by violence</a:t>
            </a:r>
          </a:p>
          <a:p>
            <a:pPr lvl="1" eaLnBrk="1" hangingPunct="1">
              <a:defRPr/>
            </a:pPr>
            <a:r>
              <a:rPr lang="en-US" smtClean="0"/>
              <a:t>Communicable diseases</a:t>
            </a:r>
          </a:p>
          <a:p>
            <a:pPr lvl="1" eaLnBrk="1" hangingPunct="1">
              <a:defRPr/>
            </a:pPr>
            <a:r>
              <a:rPr lang="en-US" smtClean="0"/>
              <a:t>Sexually transmitted diseases</a:t>
            </a:r>
          </a:p>
        </p:txBody>
      </p:sp>
      <p:pic>
        <p:nvPicPr>
          <p:cNvPr id="16389" name="Picture 13" descr="MPj03058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3201">
            <a:off x="6248400" y="3733800"/>
            <a:ext cx="18494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D86EAC-9CD1-4273-A2CA-21FB84A6301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b="1" dirty="0" smtClean="0"/>
              <a:t>Patient’s Bill of Rights</a:t>
            </a:r>
            <a:r>
              <a:rPr lang="en-US" dirty="0" smtClean="0"/>
              <a:t> 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The </a:t>
            </a:r>
            <a:r>
              <a:rPr lang="en-US" dirty="0" smtClean="0"/>
              <a:t>Healthcare </a:t>
            </a:r>
            <a:r>
              <a:rPr lang="en-US" dirty="0" smtClean="0"/>
              <a:t>Consumer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Consumer Bill of Rights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Consumer Responsibilities</a:t>
            </a:r>
          </a:p>
          <a:p>
            <a:pPr marL="609600" indent="-609600" eaLnBrk="1" hangingPunct="1">
              <a:defRPr/>
            </a:pPr>
            <a:r>
              <a:rPr lang="en-US" b="1" dirty="0" smtClean="0"/>
              <a:t>Omnibus Budget Reconciliation Act</a:t>
            </a:r>
          </a:p>
          <a:p>
            <a:pPr marL="609600" indent="-609600" eaLnBrk="1" hangingPunct="1">
              <a:defRPr/>
            </a:pPr>
            <a:r>
              <a:rPr lang="en-US" b="1" dirty="0" smtClean="0"/>
              <a:t>Patient Self-Determination Act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H</a:t>
            </a:r>
            <a:r>
              <a:rPr lang="en-US" b="1" dirty="0" smtClean="0"/>
              <a:t>ealth </a:t>
            </a:r>
            <a:r>
              <a:rPr lang="en-US" b="1" dirty="0" smtClean="0">
                <a:solidFill>
                  <a:srgbClr val="FF3300"/>
                </a:solidFill>
              </a:rPr>
              <a:t>I</a:t>
            </a:r>
            <a:r>
              <a:rPr lang="en-US" b="1" dirty="0" smtClean="0"/>
              <a:t>nsurance </a:t>
            </a:r>
            <a:r>
              <a:rPr lang="en-US" b="1" dirty="0" smtClean="0">
                <a:solidFill>
                  <a:srgbClr val="FF3300"/>
                </a:solidFill>
              </a:rPr>
              <a:t>P</a:t>
            </a:r>
            <a:r>
              <a:rPr lang="en-US" b="1" dirty="0" smtClean="0"/>
              <a:t>ortability and </a:t>
            </a:r>
            <a:r>
              <a:rPr lang="en-US" b="1" dirty="0" smtClean="0">
                <a:solidFill>
                  <a:srgbClr val="FF3300"/>
                </a:solidFill>
              </a:rPr>
              <a:t>A</a:t>
            </a:r>
            <a:r>
              <a:rPr lang="en-US" b="1" dirty="0" smtClean="0"/>
              <a:t>ccountability </a:t>
            </a:r>
            <a:r>
              <a:rPr lang="en-US" b="1" dirty="0" smtClean="0">
                <a:solidFill>
                  <a:srgbClr val="FF3300"/>
                </a:solidFill>
              </a:rPr>
              <a:t>A</a:t>
            </a:r>
            <a:r>
              <a:rPr lang="en-US" b="1" dirty="0" smtClean="0"/>
              <a:t>ct (</a:t>
            </a:r>
            <a:r>
              <a:rPr lang="en-US" b="1" dirty="0" smtClean="0">
                <a:solidFill>
                  <a:srgbClr val="FF3300"/>
                </a:solidFill>
              </a:rPr>
              <a:t>HIPAA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9D378B-12A0-40E9-86B3-F5ACF92473D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b="1" dirty="0" smtClean="0"/>
              <a:t>Patient’s Bill of Rights</a:t>
            </a:r>
            <a:r>
              <a:rPr lang="en-US" dirty="0" smtClean="0"/>
              <a:t> 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The Health Care Consumer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Consumer Bill of Rights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Consumer Responsibilities</a:t>
            </a:r>
          </a:p>
          <a:p>
            <a:pPr marL="609600" indent="-609600" eaLnBrk="1" hangingPunct="1">
              <a:defRPr/>
            </a:pPr>
            <a:r>
              <a:rPr lang="en-US" b="1" dirty="0" smtClean="0"/>
              <a:t>Omnibus Budget Reconciliation Act</a:t>
            </a:r>
          </a:p>
          <a:p>
            <a:pPr marL="609600" indent="-609600" eaLnBrk="1" hangingPunct="1">
              <a:defRPr/>
            </a:pPr>
            <a:r>
              <a:rPr lang="en-US" b="1" dirty="0" smtClean="0"/>
              <a:t>Patient Self-Determination Act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H</a:t>
            </a:r>
            <a:r>
              <a:rPr lang="en-US" b="1" dirty="0" smtClean="0"/>
              <a:t>ealth </a:t>
            </a:r>
            <a:r>
              <a:rPr lang="en-US" b="1" dirty="0" smtClean="0">
                <a:solidFill>
                  <a:srgbClr val="FF3300"/>
                </a:solidFill>
              </a:rPr>
              <a:t>I</a:t>
            </a:r>
            <a:r>
              <a:rPr lang="en-US" b="1" dirty="0" smtClean="0"/>
              <a:t>nsurance </a:t>
            </a:r>
            <a:r>
              <a:rPr lang="en-US" b="1" dirty="0" smtClean="0">
                <a:solidFill>
                  <a:srgbClr val="FF3300"/>
                </a:solidFill>
              </a:rPr>
              <a:t>P</a:t>
            </a:r>
            <a:r>
              <a:rPr lang="en-US" b="1" dirty="0" smtClean="0"/>
              <a:t>ortability and </a:t>
            </a:r>
            <a:r>
              <a:rPr lang="en-US" b="1" dirty="0" smtClean="0">
                <a:solidFill>
                  <a:srgbClr val="FF3300"/>
                </a:solidFill>
              </a:rPr>
              <a:t>A</a:t>
            </a:r>
            <a:r>
              <a:rPr lang="en-US" b="1" dirty="0" smtClean="0"/>
              <a:t>ccountability </a:t>
            </a:r>
            <a:r>
              <a:rPr lang="en-US" b="1" dirty="0" smtClean="0">
                <a:solidFill>
                  <a:srgbClr val="FF3300"/>
                </a:solidFill>
              </a:rPr>
              <a:t>A</a:t>
            </a:r>
            <a:r>
              <a:rPr lang="en-US" b="1" dirty="0" smtClean="0"/>
              <a:t>ct (</a:t>
            </a:r>
            <a:r>
              <a:rPr lang="en-US" b="1" dirty="0" smtClean="0">
                <a:solidFill>
                  <a:srgbClr val="FF3300"/>
                </a:solidFill>
              </a:rPr>
              <a:t>HIPAA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</p:txBody>
      </p: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4F3C8D-99D7-42F1-9ED9-7CE1DE66ACF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Patient Rights Legislation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/>
              </a:rPr>
              <a:t>Patient’s Bill of Rights </a:t>
            </a:r>
            <a:r>
              <a:rPr lang="en-US" sz="2000" b="1" dirty="0" smtClean="0">
                <a:effectLst/>
              </a:rPr>
              <a:t>(1973, revised 1992)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Statement of rights that patients are entitled to while in the care of a physician or in the hospital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Includes: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Choice of providers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Confidentiality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Information disclosure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Participation in treatment decisions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Respect</a:t>
            </a:r>
          </a:p>
        </p:txBody>
      </p:sp>
      <p:pic>
        <p:nvPicPr>
          <p:cNvPr id="5125" name="Picture 9" descr="legal-malpract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048000"/>
            <a:ext cx="2336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B0931-706C-4A7B-AE5B-E60638824E3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b="1" smtClean="0"/>
              <a:t>Patient Rights Legislation 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The </a:t>
            </a:r>
            <a:r>
              <a:rPr lang="en-US" sz="2800" b="1" dirty="0" smtClean="0"/>
              <a:t>Healthcare </a:t>
            </a:r>
            <a:r>
              <a:rPr lang="en-US" sz="2800" b="1" dirty="0" smtClean="0"/>
              <a:t>Consumer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March 1998, the Advisory Commission on Consumer Protection and Quality in the Health Care Industry outlined the Consumer Bill of Rights and Responsibilities.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Purpose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Build consumer confidence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Support the healthcare provider and patient-provider relationship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Emphasize the role of the consumer with regard to health improvement</a:t>
            </a: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3BDF3C-F892-43F9-A101-46BBBA8D9A9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Consumer Bill of Rights</a:t>
            </a:r>
          </a:p>
          <a:p>
            <a:pPr lvl="1" eaLnBrk="1" hangingPunct="1">
              <a:defRPr/>
            </a:pPr>
            <a:r>
              <a:rPr lang="en-US" dirty="0" smtClean="0"/>
              <a:t>Information disclosure</a:t>
            </a:r>
          </a:p>
          <a:p>
            <a:pPr lvl="1" eaLnBrk="1" hangingPunct="1">
              <a:defRPr/>
            </a:pPr>
            <a:r>
              <a:rPr lang="en-US" dirty="0" smtClean="0"/>
              <a:t>Choice of providers </a:t>
            </a:r>
          </a:p>
          <a:p>
            <a:pPr lvl="1" eaLnBrk="1" hangingPunct="1">
              <a:defRPr/>
            </a:pPr>
            <a:r>
              <a:rPr lang="en-US" dirty="0" smtClean="0"/>
              <a:t>Access to emergency services</a:t>
            </a:r>
          </a:p>
          <a:p>
            <a:pPr lvl="1" eaLnBrk="1" hangingPunct="1">
              <a:defRPr/>
            </a:pPr>
            <a:r>
              <a:rPr lang="en-US" dirty="0" smtClean="0"/>
              <a:t>Participation in treatment decisions</a:t>
            </a:r>
          </a:p>
          <a:p>
            <a:pPr lvl="1" eaLnBrk="1" hangingPunct="1">
              <a:defRPr/>
            </a:pPr>
            <a:r>
              <a:rPr lang="en-US" dirty="0" smtClean="0"/>
              <a:t>Respect and nondiscrimination</a:t>
            </a:r>
          </a:p>
          <a:p>
            <a:pPr lvl="1" eaLnBrk="1" hangingPunct="1">
              <a:defRPr/>
            </a:pPr>
            <a:r>
              <a:rPr lang="en-US" dirty="0" smtClean="0"/>
              <a:t>Confidentiality of health information</a:t>
            </a:r>
          </a:p>
          <a:p>
            <a:pPr lvl="1" eaLnBrk="1" hangingPunct="1">
              <a:defRPr/>
            </a:pPr>
            <a:r>
              <a:rPr lang="en-US" dirty="0" smtClean="0"/>
              <a:t>Complaints and appeals</a:t>
            </a:r>
          </a:p>
        </p:txBody>
      </p:sp>
      <p:sp>
        <p:nvSpPr>
          <p:cNvPr id="71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82C15A-F972-47E3-B0B6-ADBE8733E9A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Consumer Responsibilities</a:t>
            </a:r>
          </a:p>
          <a:p>
            <a:pPr lvl="1" eaLnBrk="1" hangingPunct="1">
              <a:defRPr/>
            </a:pPr>
            <a:r>
              <a:rPr lang="en-US" sz="2400" dirty="0" smtClean="0"/>
              <a:t>Healthy habits</a:t>
            </a:r>
          </a:p>
          <a:p>
            <a:pPr lvl="1" eaLnBrk="1" hangingPunct="1">
              <a:defRPr/>
            </a:pPr>
            <a:r>
              <a:rPr lang="en-US" sz="2400" dirty="0" smtClean="0"/>
              <a:t>Participate in healthcare decisions</a:t>
            </a:r>
          </a:p>
          <a:p>
            <a:pPr lvl="1" eaLnBrk="1" hangingPunct="1">
              <a:defRPr/>
            </a:pPr>
            <a:r>
              <a:rPr lang="en-US" sz="2400" dirty="0" smtClean="0"/>
              <a:t>Communicate relevant information to healthcare provider</a:t>
            </a:r>
          </a:p>
          <a:p>
            <a:pPr lvl="1" eaLnBrk="1" hangingPunct="1">
              <a:defRPr/>
            </a:pPr>
            <a:r>
              <a:rPr lang="en-US" sz="2400" dirty="0" smtClean="0"/>
              <a:t>Avoid knowingly spreading disease</a:t>
            </a:r>
          </a:p>
          <a:p>
            <a:pPr lvl="1" eaLnBrk="1" hangingPunct="1">
              <a:defRPr/>
            </a:pPr>
            <a:r>
              <a:rPr lang="en-US" sz="2400" dirty="0" smtClean="0"/>
              <a:t>Recognize the risks and limits of medical care</a:t>
            </a:r>
          </a:p>
          <a:p>
            <a:pPr lvl="1" eaLnBrk="1" hangingPunct="1">
              <a:defRPr/>
            </a:pPr>
            <a:r>
              <a:rPr lang="en-US" sz="2400" dirty="0" smtClean="0"/>
              <a:t>Know about healthcare insurance plan</a:t>
            </a:r>
          </a:p>
          <a:p>
            <a:pPr lvl="1" eaLnBrk="1" hangingPunct="1">
              <a:defRPr/>
            </a:pPr>
            <a:r>
              <a:rPr lang="en-US" sz="2400" dirty="0" smtClean="0"/>
              <a:t>Show respect</a:t>
            </a:r>
          </a:p>
          <a:p>
            <a:pPr lvl="1" eaLnBrk="1" hangingPunct="1">
              <a:defRPr/>
            </a:pPr>
            <a:r>
              <a:rPr lang="en-US" sz="2400" dirty="0" smtClean="0"/>
              <a:t>Make effort to pay your bills</a:t>
            </a:r>
          </a:p>
          <a:p>
            <a:pPr lvl="1" eaLnBrk="1" hangingPunct="1">
              <a:defRPr/>
            </a:pPr>
            <a:r>
              <a:rPr lang="en-US" sz="2400" dirty="0" smtClean="0"/>
              <a:t>Report fraud or wrongdoing</a:t>
            </a:r>
          </a:p>
        </p:txBody>
      </p:sp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E53F15-DA93-4390-A806-42FA3F0C353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Health Care Consumer Bill of Rights is used to develop healthcare insurance plans.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Health Care Consumer must be familiar with their rights and responsibilities.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922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793EA0-CB29-49EA-9F3B-5762C1C0CF9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smtClean="0">
                <a:effectLst/>
              </a:rPr>
              <a:t>Omnibus Budget Reconciliation Act </a:t>
            </a:r>
            <a:r>
              <a:rPr lang="en-US" sz="2000" b="1" smtClean="0">
                <a:effectLst/>
              </a:rPr>
              <a:t>(1987)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Regulates long term care and home health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Requires nurse aide training/certification for nursing and geriatric assistants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States specific skills to be mastered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Requires continuing education, and work evaluations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Requires retraining and/or testing if unemployed for 2 or more years 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smtClean="0"/>
              <a:t>Limits use of restraints</a:t>
            </a:r>
          </a:p>
        </p:txBody>
      </p:sp>
      <p:pic>
        <p:nvPicPr>
          <p:cNvPr id="10245" name="Picture 9" descr="legal-malpract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181600"/>
            <a:ext cx="218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8E3725-FC3C-490E-83B4-5A4E4CB142B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1.04 Understand legal and ethical issues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Patient Rights Legislation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effectLst/>
              </a:rPr>
              <a:t>Nursing Home Reform Act </a:t>
            </a:r>
            <a:r>
              <a:rPr lang="en-US" sz="2000" b="1" smtClean="0">
                <a:effectLst/>
              </a:rPr>
              <a:t>(1990)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Patient must be fully evaluated upon admission to a nursing home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Health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Memories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Habits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Hobbies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 plan of care must be written and maintained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Must have annual re-evaluation</a:t>
            </a:r>
          </a:p>
        </p:txBody>
      </p:sp>
      <p:pic>
        <p:nvPicPr>
          <p:cNvPr id="11269" name="Picture 9" descr="legal-malpract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048000"/>
            <a:ext cx="2336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56389B-CE90-4E69-8C2B-4E9653B5B45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4858</TotalTime>
  <Words>590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Balance</vt:lpstr>
      <vt:lpstr>1.04   Patient Rights Legislation </vt:lpstr>
      <vt:lpstr>Patient Rights Legislation</vt:lpstr>
      <vt:lpstr>Patient Rights Legislation</vt:lpstr>
      <vt:lpstr>Patient Rights Legislation 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  <vt:lpstr>Patient Rights Legislation</vt:lpstr>
    </vt:vector>
  </TitlesOfParts>
  <Company>US Army (Retired)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1.04 Understand legal and ethical issues in health care</dc:title>
  <dc:creator>Joan Thompson</dc:creator>
  <cp:lastModifiedBy>Joan Thompson</cp:lastModifiedBy>
  <cp:revision>157</cp:revision>
  <cp:lastPrinted>2011-06-07T12:25:34Z</cp:lastPrinted>
  <dcterms:created xsi:type="dcterms:W3CDTF">2008-11-10T19:09:05Z</dcterms:created>
  <dcterms:modified xsi:type="dcterms:W3CDTF">2011-06-07T14:28:29Z</dcterms:modified>
</cp:coreProperties>
</file>