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sldIdLst>
    <p:sldId id="256" r:id="rId2"/>
    <p:sldId id="272" r:id="rId3"/>
    <p:sldId id="262" r:id="rId4"/>
    <p:sldId id="284" r:id="rId5"/>
    <p:sldId id="298" r:id="rId6"/>
    <p:sldId id="285" r:id="rId7"/>
    <p:sldId id="274" r:id="rId8"/>
    <p:sldId id="286" r:id="rId9"/>
    <p:sldId id="287" r:id="rId10"/>
    <p:sldId id="288" r:id="rId11"/>
    <p:sldId id="283" r:id="rId12"/>
    <p:sldId id="289" r:id="rId13"/>
    <p:sldId id="277" r:id="rId14"/>
    <p:sldId id="290" r:id="rId15"/>
    <p:sldId id="293" r:id="rId16"/>
    <p:sldId id="291" r:id="rId17"/>
    <p:sldId id="294" r:id="rId18"/>
    <p:sldId id="295" r:id="rId19"/>
    <p:sldId id="258" r:id="rId20"/>
    <p:sldId id="299" r:id="rId21"/>
    <p:sldId id="260" r:id="rId22"/>
    <p:sldId id="300" r:id="rId23"/>
    <p:sldId id="280" r:id="rId24"/>
    <p:sldId id="302" r:id="rId25"/>
    <p:sldId id="265" r:id="rId26"/>
    <p:sldId id="301" r:id="rId27"/>
    <p:sldId id="306" r:id="rId28"/>
    <p:sldId id="307" r:id="rId29"/>
    <p:sldId id="296" r:id="rId30"/>
    <p:sldId id="303" r:id="rId31"/>
    <p:sldId id="304" r:id="rId32"/>
    <p:sldId id="305" r:id="rId33"/>
    <p:sldId id="29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43" autoAdjust="0"/>
  </p:normalViewPr>
  <p:slideViewPr>
    <p:cSldViewPr>
      <p:cViewPr varScale="1">
        <p:scale>
          <a:sx n="64" d="100"/>
          <a:sy n="64" d="100"/>
        </p:scale>
        <p:origin x="156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3D740E-C650-4973-BFF8-608CCF932B90}" type="doc">
      <dgm:prSet loTypeId="urn:microsoft.com/office/officeart/2005/8/layout/process1" loCatId="process" qsTypeId="urn:microsoft.com/office/officeart/2005/8/quickstyle/simple1" qsCatId="simple" csTypeId="urn:microsoft.com/office/officeart/2005/8/colors/accent1_2" csCatId="accent1" phldr="1"/>
      <dgm:spPr/>
    </dgm:pt>
    <dgm:pt modelId="{9195639B-F1DF-45D7-B3B5-836D8DA5DDCD}">
      <dgm:prSet phldrT="[Text]"/>
      <dgm:spPr/>
      <dgm:t>
        <a:bodyPr/>
        <a:lstStyle/>
        <a:p>
          <a:r>
            <a:rPr lang="en-US" dirty="0" smtClean="0"/>
            <a:t>Acute rhinitis</a:t>
          </a:r>
          <a:endParaRPr lang="en-US" dirty="0"/>
        </a:p>
      </dgm:t>
    </dgm:pt>
    <dgm:pt modelId="{EF86C364-9539-4F7E-8AD1-2787E846EC9A}" type="parTrans" cxnId="{94B23EE8-282B-4976-A685-10D8D6B859FE}">
      <dgm:prSet/>
      <dgm:spPr/>
      <dgm:t>
        <a:bodyPr/>
        <a:lstStyle/>
        <a:p>
          <a:endParaRPr lang="en-US"/>
        </a:p>
      </dgm:t>
    </dgm:pt>
    <dgm:pt modelId="{6FD45E51-B35B-46C0-8380-EDD025E2AC53}" type="sibTrans" cxnId="{94B23EE8-282B-4976-A685-10D8D6B859FE}">
      <dgm:prSet/>
      <dgm:spPr/>
      <dgm:t>
        <a:bodyPr/>
        <a:lstStyle/>
        <a:p>
          <a:endParaRPr lang="en-US" dirty="0"/>
        </a:p>
      </dgm:t>
    </dgm:pt>
    <dgm:pt modelId="{8B74CE16-82CC-4E9D-A778-841EF69C3FC0}">
      <dgm:prSet phldrT="[Text]"/>
      <dgm:spPr/>
      <dgm:t>
        <a:bodyPr/>
        <a:lstStyle/>
        <a:p>
          <a:r>
            <a:rPr lang="en-US" dirty="0" smtClean="0"/>
            <a:t>Acute sinusitis</a:t>
          </a:r>
          <a:endParaRPr lang="en-US" dirty="0"/>
        </a:p>
      </dgm:t>
    </dgm:pt>
    <dgm:pt modelId="{01162F54-48F3-42E6-BCB2-361678A8E07C}" type="parTrans" cxnId="{45EEC4B0-06EC-4B12-AED8-065966432C7D}">
      <dgm:prSet/>
      <dgm:spPr/>
      <dgm:t>
        <a:bodyPr/>
        <a:lstStyle/>
        <a:p>
          <a:endParaRPr lang="en-US"/>
        </a:p>
      </dgm:t>
    </dgm:pt>
    <dgm:pt modelId="{D001C350-4619-481E-86B5-CC6F28FDBDA7}" type="sibTrans" cxnId="{45EEC4B0-06EC-4B12-AED8-065966432C7D}">
      <dgm:prSet/>
      <dgm:spPr/>
      <dgm:t>
        <a:bodyPr/>
        <a:lstStyle/>
        <a:p>
          <a:endParaRPr lang="en-US" dirty="0"/>
        </a:p>
      </dgm:t>
    </dgm:pt>
    <dgm:pt modelId="{9EB72414-9A76-4E80-A46E-DD972512B045}">
      <dgm:prSet phldrT="[Text]"/>
      <dgm:spPr/>
      <dgm:t>
        <a:bodyPr/>
        <a:lstStyle/>
        <a:p>
          <a:r>
            <a:rPr lang="en-US" dirty="0" smtClean="0"/>
            <a:t>Chronic sinusitis</a:t>
          </a:r>
          <a:endParaRPr lang="en-US" dirty="0"/>
        </a:p>
      </dgm:t>
    </dgm:pt>
    <dgm:pt modelId="{A34AA94D-DDCE-40B1-B814-4C8F8405E112}" type="parTrans" cxnId="{0D069D9F-8325-4EFF-85DA-7AAF08CE6609}">
      <dgm:prSet/>
      <dgm:spPr/>
      <dgm:t>
        <a:bodyPr/>
        <a:lstStyle/>
        <a:p>
          <a:endParaRPr lang="en-US"/>
        </a:p>
      </dgm:t>
    </dgm:pt>
    <dgm:pt modelId="{B49B40E5-2521-4654-8461-72AF02A2E17A}" type="sibTrans" cxnId="{0D069D9F-8325-4EFF-85DA-7AAF08CE6609}">
      <dgm:prSet/>
      <dgm:spPr/>
      <dgm:t>
        <a:bodyPr/>
        <a:lstStyle/>
        <a:p>
          <a:endParaRPr lang="en-US"/>
        </a:p>
      </dgm:t>
    </dgm:pt>
    <dgm:pt modelId="{936090D1-DF37-4908-B3C7-E3AB5D45C70F}" type="pres">
      <dgm:prSet presAssocID="{FC3D740E-C650-4973-BFF8-608CCF932B90}" presName="Name0" presStyleCnt="0">
        <dgm:presLayoutVars>
          <dgm:dir/>
          <dgm:resizeHandles val="exact"/>
        </dgm:presLayoutVars>
      </dgm:prSet>
      <dgm:spPr/>
    </dgm:pt>
    <dgm:pt modelId="{A9E6BB0A-F21E-4F4A-9FCA-FCDC70FB21EE}" type="pres">
      <dgm:prSet presAssocID="{9195639B-F1DF-45D7-B3B5-836D8DA5DDCD}" presName="node" presStyleLbl="node1" presStyleIdx="0" presStyleCnt="3" custScaleY="111028">
        <dgm:presLayoutVars>
          <dgm:bulletEnabled val="1"/>
        </dgm:presLayoutVars>
      </dgm:prSet>
      <dgm:spPr/>
      <dgm:t>
        <a:bodyPr/>
        <a:lstStyle/>
        <a:p>
          <a:endParaRPr lang="en-US"/>
        </a:p>
      </dgm:t>
    </dgm:pt>
    <dgm:pt modelId="{8B5F6EA7-1B0F-4900-A73A-9BB933E545DB}" type="pres">
      <dgm:prSet presAssocID="{6FD45E51-B35B-46C0-8380-EDD025E2AC53}" presName="sibTrans" presStyleLbl="sibTrans2D1" presStyleIdx="0" presStyleCnt="2"/>
      <dgm:spPr/>
      <dgm:t>
        <a:bodyPr/>
        <a:lstStyle/>
        <a:p>
          <a:endParaRPr lang="en-US"/>
        </a:p>
      </dgm:t>
    </dgm:pt>
    <dgm:pt modelId="{A7FEB7E7-A3E4-4EB7-B908-744608EB272B}" type="pres">
      <dgm:prSet presAssocID="{6FD45E51-B35B-46C0-8380-EDD025E2AC53}" presName="connectorText" presStyleLbl="sibTrans2D1" presStyleIdx="0" presStyleCnt="2"/>
      <dgm:spPr/>
      <dgm:t>
        <a:bodyPr/>
        <a:lstStyle/>
        <a:p>
          <a:endParaRPr lang="en-US"/>
        </a:p>
      </dgm:t>
    </dgm:pt>
    <dgm:pt modelId="{18908242-9562-4670-B340-677E5116BC47}" type="pres">
      <dgm:prSet presAssocID="{8B74CE16-82CC-4E9D-A778-841EF69C3FC0}" presName="node" presStyleLbl="node1" presStyleIdx="1" presStyleCnt="3" custScaleY="174473">
        <dgm:presLayoutVars>
          <dgm:bulletEnabled val="1"/>
        </dgm:presLayoutVars>
      </dgm:prSet>
      <dgm:spPr/>
      <dgm:t>
        <a:bodyPr/>
        <a:lstStyle/>
        <a:p>
          <a:endParaRPr lang="en-US"/>
        </a:p>
      </dgm:t>
    </dgm:pt>
    <dgm:pt modelId="{20E5B48B-9C7A-4A21-B5D7-DF3C4788F636}" type="pres">
      <dgm:prSet presAssocID="{D001C350-4619-481E-86B5-CC6F28FDBDA7}" presName="sibTrans" presStyleLbl="sibTrans2D1" presStyleIdx="1" presStyleCnt="2"/>
      <dgm:spPr/>
      <dgm:t>
        <a:bodyPr/>
        <a:lstStyle/>
        <a:p>
          <a:endParaRPr lang="en-US"/>
        </a:p>
      </dgm:t>
    </dgm:pt>
    <dgm:pt modelId="{0A2BE28B-C23C-440C-A560-EF9744E00FD4}" type="pres">
      <dgm:prSet presAssocID="{D001C350-4619-481E-86B5-CC6F28FDBDA7}" presName="connectorText" presStyleLbl="sibTrans2D1" presStyleIdx="1" presStyleCnt="2"/>
      <dgm:spPr/>
      <dgm:t>
        <a:bodyPr/>
        <a:lstStyle/>
        <a:p>
          <a:endParaRPr lang="en-US"/>
        </a:p>
      </dgm:t>
    </dgm:pt>
    <dgm:pt modelId="{C21FBF8C-2822-4DD4-877A-36E911F5EA71}" type="pres">
      <dgm:prSet presAssocID="{9EB72414-9A76-4E80-A46E-DD972512B045}" presName="node" presStyleLbl="node1" presStyleIdx="2" presStyleCnt="3" custScaleY="222057">
        <dgm:presLayoutVars>
          <dgm:bulletEnabled val="1"/>
        </dgm:presLayoutVars>
      </dgm:prSet>
      <dgm:spPr/>
      <dgm:t>
        <a:bodyPr/>
        <a:lstStyle/>
        <a:p>
          <a:endParaRPr lang="en-US"/>
        </a:p>
      </dgm:t>
    </dgm:pt>
  </dgm:ptLst>
  <dgm:cxnLst>
    <dgm:cxn modelId="{83339AA6-3269-40C6-9EF7-51B49EF0FE0A}" type="presOf" srcId="{6FD45E51-B35B-46C0-8380-EDD025E2AC53}" destId="{A7FEB7E7-A3E4-4EB7-B908-744608EB272B}" srcOrd="1" destOrd="0" presId="urn:microsoft.com/office/officeart/2005/8/layout/process1"/>
    <dgm:cxn modelId="{45EEC4B0-06EC-4B12-AED8-065966432C7D}" srcId="{FC3D740E-C650-4973-BFF8-608CCF932B90}" destId="{8B74CE16-82CC-4E9D-A778-841EF69C3FC0}" srcOrd="1" destOrd="0" parTransId="{01162F54-48F3-42E6-BCB2-361678A8E07C}" sibTransId="{D001C350-4619-481E-86B5-CC6F28FDBDA7}"/>
    <dgm:cxn modelId="{4E5C9DA0-8FA9-4796-899C-3CDF6919C7B5}" type="presOf" srcId="{6FD45E51-B35B-46C0-8380-EDD025E2AC53}" destId="{8B5F6EA7-1B0F-4900-A73A-9BB933E545DB}" srcOrd="0" destOrd="0" presId="urn:microsoft.com/office/officeart/2005/8/layout/process1"/>
    <dgm:cxn modelId="{0D069D9F-8325-4EFF-85DA-7AAF08CE6609}" srcId="{FC3D740E-C650-4973-BFF8-608CCF932B90}" destId="{9EB72414-9A76-4E80-A46E-DD972512B045}" srcOrd="2" destOrd="0" parTransId="{A34AA94D-DDCE-40B1-B814-4C8F8405E112}" sibTransId="{B49B40E5-2521-4654-8461-72AF02A2E17A}"/>
    <dgm:cxn modelId="{94B23EE8-282B-4976-A685-10D8D6B859FE}" srcId="{FC3D740E-C650-4973-BFF8-608CCF932B90}" destId="{9195639B-F1DF-45D7-B3B5-836D8DA5DDCD}" srcOrd="0" destOrd="0" parTransId="{EF86C364-9539-4F7E-8AD1-2787E846EC9A}" sibTransId="{6FD45E51-B35B-46C0-8380-EDD025E2AC53}"/>
    <dgm:cxn modelId="{BDF1AA0C-8B76-44FA-8B1A-A779FC703B88}" type="presOf" srcId="{FC3D740E-C650-4973-BFF8-608CCF932B90}" destId="{936090D1-DF37-4908-B3C7-E3AB5D45C70F}" srcOrd="0" destOrd="0" presId="urn:microsoft.com/office/officeart/2005/8/layout/process1"/>
    <dgm:cxn modelId="{4A3E801A-3D68-4C6A-B199-3CB5B53CBA38}" type="presOf" srcId="{D001C350-4619-481E-86B5-CC6F28FDBDA7}" destId="{20E5B48B-9C7A-4A21-B5D7-DF3C4788F636}" srcOrd="0" destOrd="0" presId="urn:microsoft.com/office/officeart/2005/8/layout/process1"/>
    <dgm:cxn modelId="{27244855-124D-4ECB-8F72-A928A805DD7B}" type="presOf" srcId="{9195639B-F1DF-45D7-B3B5-836D8DA5DDCD}" destId="{A9E6BB0A-F21E-4F4A-9FCA-FCDC70FB21EE}" srcOrd="0" destOrd="0" presId="urn:microsoft.com/office/officeart/2005/8/layout/process1"/>
    <dgm:cxn modelId="{E624D4D8-BB0B-4449-8C54-D86C3BDAD4D8}" type="presOf" srcId="{8B74CE16-82CC-4E9D-A778-841EF69C3FC0}" destId="{18908242-9562-4670-B340-677E5116BC47}" srcOrd="0" destOrd="0" presId="urn:microsoft.com/office/officeart/2005/8/layout/process1"/>
    <dgm:cxn modelId="{1600AA77-E5AD-42B8-83B6-23C9FC5DD8C0}" type="presOf" srcId="{9EB72414-9A76-4E80-A46E-DD972512B045}" destId="{C21FBF8C-2822-4DD4-877A-36E911F5EA71}" srcOrd="0" destOrd="0" presId="urn:microsoft.com/office/officeart/2005/8/layout/process1"/>
    <dgm:cxn modelId="{F1B8A25F-444C-4ACD-A3DA-A077242CFBB0}" type="presOf" srcId="{D001C350-4619-481E-86B5-CC6F28FDBDA7}" destId="{0A2BE28B-C23C-440C-A560-EF9744E00FD4}" srcOrd="1" destOrd="0" presId="urn:microsoft.com/office/officeart/2005/8/layout/process1"/>
    <dgm:cxn modelId="{42970424-9682-41BF-8D5E-AF7747F8DC8E}" type="presParOf" srcId="{936090D1-DF37-4908-B3C7-E3AB5D45C70F}" destId="{A9E6BB0A-F21E-4F4A-9FCA-FCDC70FB21EE}" srcOrd="0" destOrd="0" presId="urn:microsoft.com/office/officeart/2005/8/layout/process1"/>
    <dgm:cxn modelId="{1148667C-364B-4BBA-A6EA-B7F728D5338E}" type="presParOf" srcId="{936090D1-DF37-4908-B3C7-E3AB5D45C70F}" destId="{8B5F6EA7-1B0F-4900-A73A-9BB933E545DB}" srcOrd="1" destOrd="0" presId="urn:microsoft.com/office/officeart/2005/8/layout/process1"/>
    <dgm:cxn modelId="{16C4D4A7-B697-42B1-9ACF-6C92A7B4CF2C}" type="presParOf" srcId="{8B5F6EA7-1B0F-4900-A73A-9BB933E545DB}" destId="{A7FEB7E7-A3E4-4EB7-B908-744608EB272B}" srcOrd="0" destOrd="0" presId="urn:microsoft.com/office/officeart/2005/8/layout/process1"/>
    <dgm:cxn modelId="{B96E6583-09F8-4B93-B414-73B66162C26F}" type="presParOf" srcId="{936090D1-DF37-4908-B3C7-E3AB5D45C70F}" destId="{18908242-9562-4670-B340-677E5116BC47}" srcOrd="2" destOrd="0" presId="urn:microsoft.com/office/officeart/2005/8/layout/process1"/>
    <dgm:cxn modelId="{E9E9DBD1-65BC-4C53-88BB-05762CB03B47}" type="presParOf" srcId="{936090D1-DF37-4908-B3C7-E3AB5D45C70F}" destId="{20E5B48B-9C7A-4A21-B5D7-DF3C4788F636}" srcOrd="3" destOrd="0" presId="urn:microsoft.com/office/officeart/2005/8/layout/process1"/>
    <dgm:cxn modelId="{02EACEF5-3C18-4C69-9BEF-B760640EECE6}" type="presParOf" srcId="{20E5B48B-9C7A-4A21-B5D7-DF3C4788F636}" destId="{0A2BE28B-C23C-440C-A560-EF9744E00FD4}" srcOrd="0" destOrd="0" presId="urn:microsoft.com/office/officeart/2005/8/layout/process1"/>
    <dgm:cxn modelId="{78C0DDA0-5C6E-460A-ABB2-F4E1F1E999E8}" type="presParOf" srcId="{936090D1-DF37-4908-B3C7-E3AB5D45C70F}" destId="{C21FBF8C-2822-4DD4-877A-36E911F5EA7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6BB0A-F21E-4F4A-9FCA-FCDC70FB21EE}">
      <dsp:nvSpPr>
        <dsp:cNvPr id="0" name=""/>
        <dsp:cNvSpPr/>
      </dsp:nvSpPr>
      <dsp:spPr>
        <a:xfrm>
          <a:off x="5357" y="838202"/>
          <a:ext cx="1601390" cy="10667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Acute rhinitis</a:t>
          </a:r>
          <a:endParaRPr lang="en-US" sz="2500" kern="1200" dirty="0"/>
        </a:p>
      </dsp:txBody>
      <dsp:txXfrm>
        <a:off x="36602" y="869447"/>
        <a:ext cx="1538900" cy="1004305"/>
      </dsp:txXfrm>
    </dsp:sp>
    <dsp:sp modelId="{8B5F6EA7-1B0F-4900-A73A-9BB933E545DB}">
      <dsp:nvSpPr>
        <dsp:cNvPr id="0" name=""/>
        <dsp:cNvSpPr/>
      </dsp:nvSpPr>
      <dsp:spPr>
        <a:xfrm>
          <a:off x="1766887" y="11730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1766887" y="1252456"/>
        <a:ext cx="237646" cy="238286"/>
      </dsp:txXfrm>
    </dsp:sp>
    <dsp:sp modelId="{18908242-9562-4670-B340-677E5116BC47}">
      <dsp:nvSpPr>
        <dsp:cNvPr id="0" name=""/>
        <dsp:cNvSpPr/>
      </dsp:nvSpPr>
      <dsp:spPr>
        <a:xfrm>
          <a:off x="2247304" y="533401"/>
          <a:ext cx="1601390" cy="167639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Acute sinusitis</a:t>
          </a:r>
          <a:endParaRPr lang="en-US" sz="2500" kern="1200" dirty="0"/>
        </a:p>
      </dsp:txBody>
      <dsp:txXfrm>
        <a:off x="2294207" y="580304"/>
        <a:ext cx="1507584" cy="1582590"/>
      </dsp:txXfrm>
    </dsp:sp>
    <dsp:sp modelId="{20E5B48B-9C7A-4A21-B5D7-DF3C4788F636}">
      <dsp:nvSpPr>
        <dsp:cNvPr id="0" name=""/>
        <dsp:cNvSpPr/>
      </dsp:nvSpPr>
      <dsp:spPr>
        <a:xfrm>
          <a:off x="4008834" y="11730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4008834" y="1252456"/>
        <a:ext cx="237646" cy="238286"/>
      </dsp:txXfrm>
    </dsp:sp>
    <dsp:sp modelId="{C21FBF8C-2822-4DD4-877A-36E911F5EA71}">
      <dsp:nvSpPr>
        <dsp:cNvPr id="0" name=""/>
        <dsp:cNvSpPr/>
      </dsp:nvSpPr>
      <dsp:spPr>
        <a:xfrm>
          <a:off x="4489251" y="304800"/>
          <a:ext cx="1601390" cy="21335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Chronic sinusitis</a:t>
          </a:r>
          <a:endParaRPr lang="en-US" sz="2500" kern="1200" dirty="0"/>
        </a:p>
      </dsp:txBody>
      <dsp:txXfrm>
        <a:off x="4536154" y="351703"/>
        <a:ext cx="1507584" cy="20397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97A142-4F4C-4402-A9B8-F35CAAFD19A1}" type="datetimeFigureOut">
              <a:rPr lang="en-US" smtClean="0"/>
              <a:t>10/9/2015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BD0372-EA39-4A03-94B8-122A19075755}" type="slidenum">
              <a:rPr lang="en-US" smtClean="0"/>
              <a:t>‹#›</a:t>
            </a:fld>
            <a:endParaRPr lang="en-US"/>
          </a:p>
        </p:txBody>
      </p:sp>
    </p:spTree>
    <p:extLst>
      <p:ext uri="{BB962C8B-B14F-4D97-AF65-F5344CB8AC3E}">
        <p14:creationId xmlns:p14="http://schemas.microsoft.com/office/powerpoint/2010/main" val="49628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a:t>
            </a:r>
            <a:r>
              <a:rPr lang="en-US" baseline="0" dirty="0" smtClean="0"/>
              <a:t> passes through the nares/ oral cavity and is conducted into the pharynx to the back of the mouth.  It traverses through the oropharynx and is conducted across the vocal chords into the larynx. The epiglottis is a protective flap for the lung from foreign particle aspiration.  Thereafter the air travels into the trachea into the main stem bronchus and into the bronchioles.  The terminal bronchiole leads the air into the alveoli.  The alveoli are the lung unit that interacts with the pulmonary capillary and takes place in gas exchange (external respiration). </a:t>
            </a:r>
            <a:endParaRPr lang="en-US" dirty="0"/>
          </a:p>
        </p:txBody>
      </p:sp>
      <p:sp>
        <p:nvSpPr>
          <p:cNvPr id="4" name="Slide Number Placeholder 3"/>
          <p:cNvSpPr>
            <a:spLocks noGrp="1"/>
          </p:cNvSpPr>
          <p:nvPr>
            <p:ph type="sldNum" sz="quarter" idx="10"/>
          </p:nvPr>
        </p:nvSpPr>
        <p:spPr/>
        <p:txBody>
          <a:bodyPr/>
          <a:lstStyle/>
          <a:p>
            <a:fld id="{B5BD0372-EA39-4A03-94B8-122A19075755}" type="slidenum">
              <a:rPr lang="en-US" smtClean="0"/>
              <a:t>3</a:t>
            </a:fld>
            <a:endParaRPr lang="en-US"/>
          </a:p>
        </p:txBody>
      </p:sp>
    </p:spTree>
    <p:extLst>
      <p:ext uri="{BB962C8B-B14F-4D97-AF65-F5344CB8AC3E}">
        <p14:creationId xmlns:p14="http://schemas.microsoft.com/office/powerpoint/2010/main" val="3170760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simplistic picture of sinus infection</a:t>
            </a:r>
            <a:endParaRPr lang="en-US" dirty="0"/>
          </a:p>
        </p:txBody>
      </p:sp>
      <p:sp>
        <p:nvSpPr>
          <p:cNvPr id="4" name="Slide Number Placeholder 3"/>
          <p:cNvSpPr>
            <a:spLocks noGrp="1"/>
          </p:cNvSpPr>
          <p:nvPr>
            <p:ph type="sldNum" sz="quarter" idx="10"/>
          </p:nvPr>
        </p:nvSpPr>
        <p:spPr/>
        <p:txBody>
          <a:bodyPr/>
          <a:lstStyle/>
          <a:p>
            <a:fld id="{B5BD0372-EA39-4A03-94B8-122A19075755}" type="slidenum">
              <a:rPr lang="en-US" smtClean="0"/>
              <a:t>13</a:t>
            </a:fld>
            <a:endParaRPr lang="en-US" dirty="0"/>
          </a:p>
        </p:txBody>
      </p:sp>
    </p:spTree>
    <p:extLst>
      <p:ext uri="{BB962C8B-B14F-4D97-AF65-F5344CB8AC3E}">
        <p14:creationId xmlns:p14="http://schemas.microsoft.com/office/powerpoint/2010/main" val="4232160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Middle ear infections usually</a:t>
            </a:r>
            <a:r>
              <a:rPr lang="en-US" baseline="0" dirty="0" smtClean="0"/>
              <a:t> </a:t>
            </a:r>
            <a:r>
              <a:rPr lang="en-US" dirty="0" smtClean="0"/>
              <a:t>in young</a:t>
            </a:r>
            <a:r>
              <a:rPr lang="en-US" baseline="0" dirty="0" smtClean="0"/>
              <a:t> children…frequently associated with fever.</a:t>
            </a:r>
            <a:endParaRPr lang="en-US" dirty="0"/>
          </a:p>
        </p:txBody>
      </p:sp>
      <p:sp>
        <p:nvSpPr>
          <p:cNvPr id="4" name="Slide Number Placeholder 3"/>
          <p:cNvSpPr>
            <a:spLocks noGrp="1"/>
          </p:cNvSpPr>
          <p:nvPr>
            <p:ph type="sldNum" sz="quarter" idx="10"/>
          </p:nvPr>
        </p:nvSpPr>
        <p:spPr/>
        <p:txBody>
          <a:bodyPr/>
          <a:lstStyle/>
          <a:p>
            <a:fld id="{B5BD0372-EA39-4A03-94B8-122A19075755}" type="slidenum">
              <a:rPr lang="en-US" smtClean="0"/>
              <a:t>15</a:t>
            </a:fld>
            <a:endParaRPr lang="en-US" dirty="0"/>
          </a:p>
        </p:txBody>
      </p:sp>
    </p:spTree>
    <p:extLst>
      <p:ext uri="{BB962C8B-B14F-4D97-AF65-F5344CB8AC3E}">
        <p14:creationId xmlns:p14="http://schemas.microsoft.com/office/powerpoint/2010/main" val="110830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a:t>
            </a:r>
            <a:r>
              <a:rPr lang="en-US" baseline="0" dirty="0" smtClean="0"/>
              <a:t> position of the epiglottis, the vocal cords and the larynx. </a:t>
            </a:r>
            <a:endParaRPr lang="en-US" dirty="0"/>
          </a:p>
        </p:txBody>
      </p:sp>
      <p:sp>
        <p:nvSpPr>
          <p:cNvPr id="4" name="Slide Number Placeholder 3"/>
          <p:cNvSpPr>
            <a:spLocks noGrp="1"/>
          </p:cNvSpPr>
          <p:nvPr>
            <p:ph type="sldNum" sz="quarter" idx="10"/>
          </p:nvPr>
        </p:nvSpPr>
        <p:spPr/>
        <p:txBody>
          <a:bodyPr/>
          <a:lstStyle/>
          <a:p>
            <a:fld id="{B5BD0372-EA39-4A03-94B8-122A19075755}" type="slidenum">
              <a:rPr lang="en-US" smtClean="0"/>
              <a:t>17</a:t>
            </a:fld>
            <a:endParaRPr lang="en-US" dirty="0"/>
          </a:p>
        </p:txBody>
      </p:sp>
    </p:spTree>
    <p:extLst>
      <p:ext uri="{BB962C8B-B14F-4D97-AF65-F5344CB8AC3E}">
        <p14:creationId xmlns:p14="http://schemas.microsoft.com/office/powerpoint/2010/main" val="1508848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B5BD0372-EA39-4A03-94B8-122A19075755}" type="slidenum">
              <a:rPr lang="en-US" smtClean="0"/>
              <a:t>19</a:t>
            </a:fld>
            <a:endParaRPr lang="en-US" dirty="0"/>
          </a:p>
        </p:txBody>
      </p:sp>
    </p:spTree>
    <p:extLst>
      <p:ext uri="{BB962C8B-B14F-4D97-AF65-F5344CB8AC3E}">
        <p14:creationId xmlns:p14="http://schemas.microsoft.com/office/powerpoint/2010/main" val="1467812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B5BD0372-EA39-4A03-94B8-122A19075755}" type="slidenum">
              <a:rPr lang="en-US" smtClean="0"/>
              <a:t>21</a:t>
            </a:fld>
            <a:endParaRPr lang="en-US" dirty="0"/>
          </a:p>
        </p:txBody>
      </p:sp>
    </p:spTree>
    <p:extLst>
      <p:ext uri="{BB962C8B-B14F-4D97-AF65-F5344CB8AC3E}">
        <p14:creationId xmlns:p14="http://schemas.microsoft.com/office/powerpoint/2010/main" val="2596691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a</a:t>
            </a:r>
            <a:endParaRPr lang="en-US" dirty="0"/>
          </a:p>
        </p:txBody>
      </p:sp>
      <p:sp>
        <p:nvSpPr>
          <p:cNvPr id="4" name="Slide Number Placeholder 3"/>
          <p:cNvSpPr>
            <a:spLocks noGrp="1"/>
          </p:cNvSpPr>
          <p:nvPr>
            <p:ph type="sldNum" sz="quarter" idx="10"/>
          </p:nvPr>
        </p:nvSpPr>
        <p:spPr/>
        <p:txBody>
          <a:bodyPr/>
          <a:lstStyle/>
          <a:p>
            <a:fld id="{B5BD0372-EA39-4A03-94B8-122A19075755}" type="slidenum">
              <a:rPr lang="en-US" smtClean="0"/>
              <a:t>23</a:t>
            </a:fld>
            <a:endParaRPr lang="en-US" dirty="0"/>
          </a:p>
        </p:txBody>
      </p:sp>
    </p:spTree>
    <p:extLst>
      <p:ext uri="{BB962C8B-B14F-4D97-AF65-F5344CB8AC3E}">
        <p14:creationId xmlns:p14="http://schemas.microsoft.com/office/powerpoint/2010/main" val="198855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B5BD0372-EA39-4A03-94B8-122A19075755}" type="slidenum">
              <a:rPr lang="en-US" smtClean="0"/>
              <a:t>25</a:t>
            </a:fld>
            <a:endParaRPr lang="en-US" dirty="0"/>
          </a:p>
        </p:txBody>
      </p:sp>
    </p:spTree>
    <p:extLst>
      <p:ext uri="{BB962C8B-B14F-4D97-AF65-F5344CB8AC3E}">
        <p14:creationId xmlns:p14="http://schemas.microsoft.com/office/powerpoint/2010/main" val="4117813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B5BD0372-EA39-4A03-94B8-122A19075755}" type="slidenum">
              <a:rPr lang="en-US" smtClean="0"/>
              <a:t>29</a:t>
            </a:fld>
            <a:endParaRPr lang="en-US"/>
          </a:p>
        </p:txBody>
      </p:sp>
    </p:spTree>
    <p:extLst>
      <p:ext uri="{BB962C8B-B14F-4D97-AF65-F5344CB8AC3E}">
        <p14:creationId xmlns:p14="http://schemas.microsoft.com/office/powerpoint/2010/main" val="3690124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Oxygen,</a:t>
            </a:r>
            <a:r>
              <a:rPr lang="en-US" baseline="0" dirty="0" smtClean="0"/>
              <a:t> Carbon dioxide and Nitrogen are the gasses present in the atmosphere. Nitrogen is inert and does not participate in gas exchange.  O2 and CO2 also exchanged in cellular respiration (Internal Respiration).  We will cover Internal Respiration in a future lesson.</a:t>
            </a:r>
            <a:endParaRPr lang="en-US" dirty="0"/>
          </a:p>
        </p:txBody>
      </p:sp>
      <p:sp>
        <p:nvSpPr>
          <p:cNvPr id="4" name="Slide Number Placeholder 3"/>
          <p:cNvSpPr>
            <a:spLocks noGrp="1"/>
          </p:cNvSpPr>
          <p:nvPr>
            <p:ph type="sldNum" sz="quarter" idx="10"/>
          </p:nvPr>
        </p:nvSpPr>
        <p:spPr/>
        <p:txBody>
          <a:bodyPr/>
          <a:lstStyle/>
          <a:p>
            <a:fld id="{B5BD0372-EA39-4A03-94B8-122A19075755}" type="slidenum">
              <a:rPr lang="en-US" smtClean="0"/>
              <a:t>4</a:t>
            </a:fld>
            <a:endParaRPr lang="en-US"/>
          </a:p>
        </p:txBody>
      </p:sp>
    </p:spTree>
    <p:extLst>
      <p:ext uri="{BB962C8B-B14F-4D97-AF65-F5344CB8AC3E}">
        <p14:creationId xmlns:p14="http://schemas.microsoft.com/office/powerpoint/2010/main" val="2310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Body</a:t>
            </a:r>
            <a:r>
              <a:rPr lang="en-US" baseline="0" dirty="0" smtClean="0"/>
              <a:t> temperature is 37 degrees Centigrade or 98.6 degrees Fahrenheit.  Humidification is critical especially during periods of exercise or in cold environments.  Filtration is a function of the </a:t>
            </a:r>
            <a:r>
              <a:rPr lang="en-US" baseline="0" dirty="0" err="1" smtClean="0"/>
              <a:t>muco</a:t>
            </a:r>
            <a:r>
              <a:rPr lang="en-US" baseline="0" dirty="0" smtClean="0"/>
              <a:t>-ciliary escalator.  Next slide discusses this in greater detail.</a:t>
            </a:r>
            <a:endParaRPr lang="en-US" dirty="0"/>
          </a:p>
        </p:txBody>
      </p:sp>
      <p:sp>
        <p:nvSpPr>
          <p:cNvPr id="4" name="Slide Number Placeholder 3"/>
          <p:cNvSpPr>
            <a:spLocks noGrp="1"/>
          </p:cNvSpPr>
          <p:nvPr>
            <p:ph type="sldNum" sz="quarter" idx="10"/>
          </p:nvPr>
        </p:nvSpPr>
        <p:spPr/>
        <p:txBody>
          <a:bodyPr/>
          <a:lstStyle/>
          <a:p>
            <a:fld id="{B5BD0372-EA39-4A03-94B8-122A19075755}" type="slidenum">
              <a:rPr lang="en-US" smtClean="0"/>
              <a:t>6</a:t>
            </a:fld>
            <a:endParaRPr lang="en-US"/>
          </a:p>
        </p:txBody>
      </p:sp>
    </p:spTree>
    <p:extLst>
      <p:ext uri="{BB962C8B-B14F-4D97-AF65-F5344CB8AC3E}">
        <p14:creationId xmlns:p14="http://schemas.microsoft.com/office/powerpoint/2010/main" val="63880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Nasal</a:t>
            </a:r>
            <a:r>
              <a:rPr lang="en-US" baseline="0" dirty="0" smtClean="0"/>
              <a:t> cavity: </a:t>
            </a:r>
            <a:r>
              <a:rPr lang="en-US" dirty="0" smtClean="0"/>
              <a:t>Nares are also</a:t>
            </a:r>
            <a:r>
              <a:rPr lang="en-US" baseline="0" dirty="0" smtClean="0"/>
              <a:t> called nostrils.  There are small hair-like structures called cilia in the nose.  They serve to filter and moved foreign particles away from sterile lung field.  The pharynx is a muscular structure that stems from the nasal cavity through the oral cavity.  It is referred to as the throat.  The epiglottis is a consists of cartilage that acts as a protective lid and covers the larynx during swallowing of food.  This prevents aspiration of food into the lung. </a:t>
            </a:r>
            <a:endParaRPr lang="en-US" dirty="0"/>
          </a:p>
        </p:txBody>
      </p:sp>
      <p:sp>
        <p:nvSpPr>
          <p:cNvPr id="4" name="Slide Number Placeholder 3"/>
          <p:cNvSpPr>
            <a:spLocks noGrp="1"/>
          </p:cNvSpPr>
          <p:nvPr>
            <p:ph type="sldNum" sz="quarter" idx="10"/>
          </p:nvPr>
        </p:nvSpPr>
        <p:spPr/>
        <p:txBody>
          <a:bodyPr/>
          <a:lstStyle/>
          <a:p>
            <a:fld id="{B5BD0372-EA39-4A03-94B8-122A19075755}" type="slidenum">
              <a:rPr lang="en-US" smtClean="0"/>
              <a:t>7</a:t>
            </a:fld>
            <a:endParaRPr lang="en-US"/>
          </a:p>
        </p:txBody>
      </p:sp>
    </p:spTree>
    <p:extLst>
      <p:ext uri="{BB962C8B-B14F-4D97-AF65-F5344CB8AC3E}">
        <p14:creationId xmlns:p14="http://schemas.microsoft.com/office/powerpoint/2010/main" val="2367393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epithelial</a:t>
            </a:r>
            <a:r>
              <a:rPr lang="en-US" baseline="0" dirty="0" smtClean="0"/>
              <a:t> lining is plays an important role in keeping the nose clean.  Cells in this area (respiratory mucosa) are called </a:t>
            </a:r>
            <a:r>
              <a:rPr lang="en-US" baseline="0" dirty="0" err="1" smtClean="0"/>
              <a:t>pseudostratified</a:t>
            </a:r>
            <a:r>
              <a:rPr lang="en-US" baseline="0" dirty="0" smtClean="0"/>
              <a:t> ciliated columnar epithelium.  These cells start in the nose and continue into the lower airways.  </a:t>
            </a:r>
            <a:r>
              <a:rPr lang="en-US" baseline="0" smtClean="0"/>
              <a:t>The epithelial</a:t>
            </a:r>
            <a:endParaRPr lang="en-US"/>
          </a:p>
        </p:txBody>
      </p:sp>
      <p:sp>
        <p:nvSpPr>
          <p:cNvPr id="4" name="Slide Number Placeholder 3"/>
          <p:cNvSpPr>
            <a:spLocks noGrp="1"/>
          </p:cNvSpPr>
          <p:nvPr>
            <p:ph type="sldNum" sz="quarter" idx="10"/>
          </p:nvPr>
        </p:nvSpPr>
        <p:spPr/>
        <p:txBody>
          <a:bodyPr/>
          <a:lstStyle/>
          <a:p>
            <a:fld id="{B5BD0372-EA39-4A03-94B8-122A19075755}" type="slidenum">
              <a:rPr lang="en-US" smtClean="0"/>
              <a:t>8</a:t>
            </a:fld>
            <a:endParaRPr lang="en-US"/>
          </a:p>
        </p:txBody>
      </p:sp>
    </p:spTree>
    <p:extLst>
      <p:ext uri="{BB962C8B-B14F-4D97-AF65-F5344CB8AC3E}">
        <p14:creationId xmlns:p14="http://schemas.microsoft.com/office/powerpoint/2010/main" val="3762933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BD0372-EA39-4A03-94B8-122A19075755}" type="slidenum">
              <a:rPr lang="en-US" smtClean="0"/>
              <a:t>9</a:t>
            </a:fld>
            <a:endParaRPr lang="en-US" dirty="0"/>
          </a:p>
        </p:txBody>
      </p:sp>
    </p:spTree>
    <p:extLst>
      <p:ext uri="{BB962C8B-B14F-4D97-AF65-F5344CB8AC3E}">
        <p14:creationId xmlns:p14="http://schemas.microsoft.com/office/powerpoint/2010/main" val="2331812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BD0372-EA39-4A03-94B8-122A19075755}" type="slidenum">
              <a:rPr lang="en-US" smtClean="0"/>
              <a:t>10</a:t>
            </a:fld>
            <a:endParaRPr lang="en-US" dirty="0"/>
          </a:p>
        </p:txBody>
      </p:sp>
    </p:spTree>
    <p:extLst>
      <p:ext uri="{BB962C8B-B14F-4D97-AF65-F5344CB8AC3E}">
        <p14:creationId xmlns:p14="http://schemas.microsoft.com/office/powerpoint/2010/main" val="37844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 Upper</a:t>
            </a:r>
            <a:r>
              <a:rPr lang="en-US" baseline="0" dirty="0" smtClean="0"/>
              <a:t> Respiratory System Handout.  Have students color and label the sinus structures and the anatomical structures as instructed.  Sinusitis is the inflammation of these sinuses.  When there is excessive mucous in the sinus, it suggests a sinus infection.</a:t>
            </a:r>
            <a:endParaRPr lang="en-US" dirty="0"/>
          </a:p>
        </p:txBody>
      </p:sp>
      <p:sp>
        <p:nvSpPr>
          <p:cNvPr id="4" name="Slide Number Placeholder 3"/>
          <p:cNvSpPr>
            <a:spLocks noGrp="1"/>
          </p:cNvSpPr>
          <p:nvPr>
            <p:ph type="sldNum" sz="quarter" idx="10"/>
          </p:nvPr>
        </p:nvSpPr>
        <p:spPr/>
        <p:txBody>
          <a:bodyPr/>
          <a:lstStyle/>
          <a:p>
            <a:fld id="{B5BD0372-EA39-4A03-94B8-122A19075755}" type="slidenum">
              <a:rPr lang="en-US" smtClean="0"/>
              <a:t>11</a:t>
            </a:fld>
            <a:endParaRPr lang="en-US" dirty="0"/>
          </a:p>
        </p:txBody>
      </p:sp>
    </p:spTree>
    <p:extLst>
      <p:ext uri="{BB962C8B-B14F-4D97-AF65-F5344CB8AC3E}">
        <p14:creationId xmlns:p14="http://schemas.microsoft.com/office/powerpoint/2010/main" val="92303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Acute rhinitis (inflammation</a:t>
            </a:r>
            <a:r>
              <a:rPr lang="en-US" baseline="0" dirty="0" smtClean="0"/>
              <a:t> of the nasal passageways)</a:t>
            </a:r>
            <a:r>
              <a:rPr lang="en-US" dirty="0" smtClean="0"/>
              <a:t> can result due</a:t>
            </a:r>
            <a:r>
              <a:rPr lang="en-US" baseline="0" dirty="0" smtClean="0"/>
              <a:t> to allergen exposure or by a viruses (common cold).   It can be associated with a secondary bacterial infection which can evolve into acute sinusitis.  Sinusitis (inflammation of the sinuses) symptoms include facial pressure, pain and often a headache. In children, Otitis Media is subject to infections. </a:t>
            </a:r>
            <a:endParaRPr lang="en-US" dirty="0"/>
          </a:p>
        </p:txBody>
      </p:sp>
      <p:sp>
        <p:nvSpPr>
          <p:cNvPr id="4" name="Slide Number Placeholder 3"/>
          <p:cNvSpPr>
            <a:spLocks noGrp="1"/>
          </p:cNvSpPr>
          <p:nvPr>
            <p:ph type="sldNum" sz="quarter" idx="10"/>
          </p:nvPr>
        </p:nvSpPr>
        <p:spPr/>
        <p:txBody>
          <a:bodyPr/>
          <a:lstStyle/>
          <a:p>
            <a:fld id="{B5BD0372-EA39-4A03-94B8-122A19075755}" type="slidenum">
              <a:rPr lang="en-US" smtClean="0"/>
              <a:t>12</a:t>
            </a:fld>
            <a:endParaRPr lang="en-US" dirty="0"/>
          </a:p>
        </p:txBody>
      </p:sp>
    </p:spTree>
    <p:extLst>
      <p:ext uri="{BB962C8B-B14F-4D97-AF65-F5344CB8AC3E}">
        <p14:creationId xmlns:p14="http://schemas.microsoft.com/office/powerpoint/2010/main" val="208002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AAD723E-FBE1-4FDC-95FA-6F41D9B26299}" type="datetime1">
              <a:rPr lang="en-US" smtClean="0"/>
              <a:t>10/9/2015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Bechara Y. Ghorayeb, MD</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DAA05FD-7075-4214-9ACF-F39CDC5A1A2E}"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CFDD30-D212-4D58-B732-5034601B9389}" type="datetime1">
              <a:rPr lang="en-US" smtClean="0"/>
              <a:t>10/9/2015</a:t>
            </a:fld>
            <a:endParaRPr lang="en-US"/>
          </a:p>
        </p:txBody>
      </p:sp>
      <p:sp>
        <p:nvSpPr>
          <p:cNvPr id="5" name="Footer Placeholder 4"/>
          <p:cNvSpPr>
            <a:spLocks noGrp="1"/>
          </p:cNvSpPr>
          <p:nvPr>
            <p:ph type="ftr" sz="quarter" idx="11"/>
          </p:nvPr>
        </p:nvSpPr>
        <p:spPr/>
        <p:txBody>
          <a:bodyPr/>
          <a:lstStyle/>
          <a:p>
            <a:r>
              <a:rPr lang="en-US" smtClean="0"/>
              <a:t>Bechara Y. Ghorayeb, MD</a:t>
            </a:r>
            <a:endParaRPr lang="en-US"/>
          </a:p>
        </p:txBody>
      </p:sp>
      <p:sp>
        <p:nvSpPr>
          <p:cNvPr id="6" name="Slide Number Placeholder 5"/>
          <p:cNvSpPr>
            <a:spLocks noGrp="1"/>
          </p:cNvSpPr>
          <p:nvPr>
            <p:ph type="sldNum" sz="quarter" idx="12"/>
          </p:nvPr>
        </p:nvSpPr>
        <p:spPr/>
        <p:txBody>
          <a:bodyPr/>
          <a:lstStyle/>
          <a:p>
            <a:fld id="{4DAA05FD-7075-4214-9ACF-F39CDC5A1A2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22166C-8C84-4E60-A177-831A441CE87C}" type="datetime1">
              <a:rPr lang="en-US" smtClean="0"/>
              <a:t>10/9/2015</a:t>
            </a:fld>
            <a:endParaRPr lang="en-US"/>
          </a:p>
        </p:txBody>
      </p:sp>
      <p:sp>
        <p:nvSpPr>
          <p:cNvPr id="5" name="Footer Placeholder 4"/>
          <p:cNvSpPr>
            <a:spLocks noGrp="1"/>
          </p:cNvSpPr>
          <p:nvPr>
            <p:ph type="ftr" sz="quarter" idx="11"/>
          </p:nvPr>
        </p:nvSpPr>
        <p:spPr/>
        <p:txBody>
          <a:bodyPr/>
          <a:lstStyle/>
          <a:p>
            <a:r>
              <a:rPr lang="en-US" smtClean="0"/>
              <a:t>Bechara Y. Ghorayeb, MD</a:t>
            </a:r>
            <a:endParaRPr lang="en-US"/>
          </a:p>
        </p:txBody>
      </p:sp>
      <p:sp>
        <p:nvSpPr>
          <p:cNvPr id="6" name="Slide Number Placeholder 5"/>
          <p:cNvSpPr>
            <a:spLocks noGrp="1"/>
          </p:cNvSpPr>
          <p:nvPr>
            <p:ph type="sldNum" sz="quarter" idx="12"/>
          </p:nvPr>
        </p:nvSpPr>
        <p:spPr/>
        <p:txBody>
          <a:bodyPr/>
          <a:lstStyle/>
          <a:p>
            <a:fld id="{4DAA05FD-7075-4214-9ACF-F39CDC5A1A2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D2EF99-6C14-42BB-A4D7-CFC830922C18}" type="datetime1">
              <a:rPr lang="en-US" smtClean="0"/>
              <a:t>10/9/2015</a:t>
            </a:fld>
            <a:endParaRPr lang="en-US"/>
          </a:p>
        </p:txBody>
      </p:sp>
      <p:sp>
        <p:nvSpPr>
          <p:cNvPr id="5" name="Footer Placeholder 4"/>
          <p:cNvSpPr>
            <a:spLocks noGrp="1"/>
          </p:cNvSpPr>
          <p:nvPr>
            <p:ph type="ftr" sz="quarter" idx="11"/>
          </p:nvPr>
        </p:nvSpPr>
        <p:spPr/>
        <p:txBody>
          <a:bodyPr/>
          <a:lstStyle/>
          <a:p>
            <a:r>
              <a:rPr lang="en-US" smtClean="0"/>
              <a:t>Bechara Y. Ghorayeb, MD</a:t>
            </a:r>
            <a:endParaRPr lang="en-US"/>
          </a:p>
        </p:txBody>
      </p:sp>
      <p:sp>
        <p:nvSpPr>
          <p:cNvPr id="6" name="Slide Number Placeholder 5"/>
          <p:cNvSpPr>
            <a:spLocks noGrp="1"/>
          </p:cNvSpPr>
          <p:nvPr>
            <p:ph type="sldNum" sz="quarter" idx="12"/>
          </p:nvPr>
        </p:nvSpPr>
        <p:spPr/>
        <p:txBody>
          <a:bodyPr/>
          <a:lstStyle/>
          <a:p>
            <a:fld id="{4DAA05FD-7075-4214-9ACF-F39CDC5A1A2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B0FC24-60BE-4E07-9DAB-3B61E334DDCF}" type="datetime1">
              <a:rPr lang="en-US" smtClean="0"/>
              <a:t>10/9/2015</a:t>
            </a:fld>
            <a:endParaRPr lang="en-US"/>
          </a:p>
        </p:txBody>
      </p:sp>
      <p:sp>
        <p:nvSpPr>
          <p:cNvPr id="5" name="Footer Placeholder 4"/>
          <p:cNvSpPr>
            <a:spLocks noGrp="1"/>
          </p:cNvSpPr>
          <p:nvPr>
            <p:ph type="ftr" sz="quarter" idx="11"/>
          </p:nvPr>
        </p:nvSpPr>
        <p:spPr/>
        <p:txBody>
          <a:bodyPr/>
          <a:lstStyle/>
          <a:p>
            <a:r>
              <a:rPr lang="en-US" smtClean="0"/>
              <a:t>Bechara Y. Ghorayeb, MD</a:t>
            </a:r>
            <a:endParaRPr lang="en-US"/>
          </a:p>
        </p:txBody>
      </p:sp>
      <p:sp>
        <p:nvSpPr>
          <p:cNvPr id="6" name="Slide Number Placeholder 5"/>
          <p:cNvSpPr>
            <a:spLocks noGrp="1"/>
          </p:cNvSpPr>
          <p:nvPr>
            <p:ph type="sldNum" sz="quarter" idx="12"/>
          </p:nvPr>
        </p:nvSpPr>
        <p:spPr/>
        <p:txBody>
          <a:bodyPr/>
          <a:lstStyle/>
          <a:p>
            <a:fld id="{4DAA05FD-7075-4214-9ACF-F39CDC5A1A2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6828DAC-552B-4FFD-B9F4-CF8675704F68}" type="datetime1">
              <a:rPr lang="en-US" smtClean="0"/>
              <a:t>10/9/2015</a:t>
            </a:fld>
            <a:endParaRPr lang="en-US"/>
          </a:p>
        </p:txBody>
      </p:sp>
      <p:sp>
        <p:nvSpPr>
          <p:cNvPr id="6" name="Footer Placeholder 5"/>
          <p:cNvSpPr>
            <a:spLocks noGrp="1"/>
          </p:cNvSpPr>
          <p:nvPr>
            <p:ph type="ftr" sz="quarter" idx="11"/>
          </p:nvPr>
        </p:nvSpPr>
        <p:spPr/>
        <p:txBody>
          <a:bodyPr/>
          <a:lstStyle/>
          <a:p>
            <a:r>
              <a:rPr lang="en-US" smtClean="0"/>
              <a:t>Bechara Y. Ghorayeb, MD</a:t>
            </a:r>
            <a:endParaRPr lang="en-US"/>
          </a:p>
        </p:txBody>
      </p:sp>
      <p:sp>
        <p:nvSpPr>
          <p:cNvPr id="7" name="Slide Number Placeholder 6"/>
          <p:cNvSpPr>
            <a:spLocks noGrp="1"/>
          </p:cNvSpPr>
          <p:nvPr>
            <p:ph type="sldNum" sz="quarter" idx="12"/>
          </p:nvPr>
        </p:nvSpPr>
        <p:spPr/>
        <p:txBody>
          <a:bodyPr/>
          <a:lstStyle/>
          <a:p>
            <a:fld id="{4DAA05FD-7075-4214-9ACF-F39CDC5A1A2E}"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2CF067-686D-4279-99C6-053D8032EA43}" type="datetime1">
              <a:rPr lang="en-US" smtClean="0"/>
              <a:t>10/9/2015</a:t>
            </a:fld>
            <a:endParaRPr lang="en-US"/>
          </a:p>
        </p:txBody>
      </p:sp>
      <p:sp>
        <p:nvSpPr>
          <p:cNvPr id="8" name="Footer Placeholder 7"/>
          <p:cNvSpPr>
            <a:spLocks noGrp="1"/>
          </p:cNvSpPr>
          <p:nvPr>
            <p:ph type="ftr" sz="quarter" idx="11"/>
          </p:nvPr>
        </p:nvSpPr>
        <p:spPr/>
        <p:txBody>
          <a:bodyPr/>
          <a:lstStyle/>
          <a:p>
            <a:r>
              <a:rPr lang="en-US" smtClean="0"/>
              <a:t>Bechara Y. Ghorayeb, MD</a:t>
            </a:r>
            <a:endParaRPr lang="en-US"/>
          </a:p>
        </p:txBody>
      </p:sp>
      <p:sp>
        <p:nvSpPr>
          <p:cNvPr id="9" name="Slide Number Placeholder 8"/>
          <p:cNvSpPr>
            <a:spLocks noGrp="1"/>
          </p:cNvSpPr>
          <p:nvPr>
            <p:ph type="sldNum" sz="quarter" idx="12"/>
          </p:nvPr>
        </p:nvSpPr>
        <p:spPr/>
        <p:txBody>
          <a:bodyPr/>
          <a:lstStyle/>
          <a:p>
            <a:fld id="{4DAA05FD-7075-4214-9ACF-F39CDC5A1A2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5037A7-D6CB-45E5-8DF2-A996EF93FDC6}" type="datetime1">
              <a:rPr lang="en-US" smtClean="0"/>
              <a:t>10/9/2015</a:t>
            </a:fld>
            <a:endParaRPr lang="en-US"/>
          </a:p>
        </p:txBody>
      </p:sp>
      <p:sp>
        <p:nvSpPr>
          <p:cNvPr id="4" name="Footer Placeholder 3"/>
          <p:cNvSpPr>
            <a:spLocks noGrp="1"/>
          </p:cNvSpPr>
          <p:nvPr>
            <p:ph type="ftr" sz="quarter" idx="11"/>
          </p:nvPr>
        </p:nvSpPr>
        <p:spPr/>
        <p:txBody>
          <a:bodyPr/>
          <a:lstStyle/>
          <a:p>
            <a:r>
              <a:rPr lang="en-US" smtClean="0"/>
              <a:t>Bechara Y. Ghorayeb, MD</a:t>
            </a:r>
            <a:endParaRPr lang="en-US"/>
          </a:p>
        </p:txBody>
      </p:sp>
      <p:sp>
        <p:nvSpPr>
          <p:cNvPr id="5" name="Slide Number Placeholder 4"/>
          <p:cNvSpPr>
            <a:spLocks noGrp="1"/>
          </p:cNvSpPr>
          <p:nvPr>
            <p:ph type="sldNum" sz="quarter" idx="12"/>
          </p:nvPr>
        </p:nvSpPr>
        <p:spPr/>
        <p:txBody>
          <a:bodyPr/>
          <a:lstStyle/>
          <a:p>
            <a:fld id="{4DAA05FD-7075-4214-9ACF-F39CDC5A1A2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10C58-928D-4D64-80C2-304A11FFFF0A}" type="datetime1">
              <a:rPr lang="en-US" smtClean="0"/>
              <a:t>10/9/2015</a:t>
            </a:fld>
            <a:endParaRPr lang="en-US"/>
          </a:p>
        </p:txBody>
      </p:sp>
      <p:sp>
        <p:nvSpPr>
          <p:cNvPr id="3" name="Footer Placeholder 2"/>
          <p:cNvSpPr>
            <a:spLocks noGrp="1"/>
          </p:cNvSpPr>
          <p:nvPr>
            <p:ph type="ftr" sz="quarter" idx="11"/>
          </p:nvPr>
        </p:nvSpPr>
        <p:spPr/>
        <p:txBody>
          <a:bodyPr/>
          <a:lstStyle/>
          <a:p>
            <a:r>
              <a:rPr lang="en-US" smtClean="0"/>
              <a:t>Bechara Y. Ghorayeb, MD</a:t>
            </a:r>
            <a:endParaRPr lang="en-US"/>
          </a:p>
        </p:txBody>
      </p:sp>
      <p:sp>
        <p:nvSpPr>
          <p:cNvPr id="4" name="Slide Number Placeholder 3"/>
          <p:cNvSpPr>
            <a:spLocks noGrp="1"/>
          </p:cNvSpPr>
          <p:nvPr>
            <p:ph type="sldNum" sz="quarter" idx="12"/>
          </p:nvPr>
        </p:nvSpPr>
        <p:spPr/>
        <p:txBody>
          <a:bodyPr/>
          <a:lstStyle/>
          <a:p>
            <a:fld id="{4DAA05FD-7075-4214-9ACF-F39CDC5A1A2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7EE0B6F-9744-487D-8AC8-7FB30FB9F0F8}" type="datetime1">
              <a:rPr lang="en-US" smtClean="0"/>
              <a:t>10/9/2015</a:t>
            </a:fld>
            <a:endParaRPr lang="en-US"/>
          </a:p>
        </p:txBody>
      </p:sp>
      <p:sp>
        <p:nvSpPr>
          <p:cNvPr id="7" name="Slide Number Placeholder 6"/>
          <p:cNvSpPr>
            <a:spLocks noGrp="1"/>
          </p:cNvSpPr>
          <p:nvPr>
            <p:ph type="sldNum" sz="quarter" idx="12"/>
          </p:nvPr>
        </p:nvSpPr>
        <p:spPr/>
        <p:txBody>
          <a:bodyPr/>
          <a:lstStyle/>
          <a:p>
            <a:fld id="{4DAA05FD-7075-4214-9ACF-F39CDC5A1A2E}"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Bechara Y. Ghorayeb, MD</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2075F-2813-4A89-BB3B-18C5E8714C42}" type="datetime1">
              <a:rPr lang="en-US" smtClean="0"/>
              <a:t>10/9/2015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Bechara Y. Ghorayeb, MD</a:t>
            </a:r>
            <a:endParaRPr lang="en-US"/>
          </a:p>
        </p:txBody>
      </p:sp>
      <p:sp>
        <p:nvSpPr>
          <p:cNvPr id="7" name="Slide Number Placeholder 6"/>
          <p:cNvSpPr>
            <a:spLocks noGrp="1"/>
          </p:cNvSpPr>
          <p:nvPr>
            <p:ph type="sldNum" sz="quarter" idx="12"/>
          </p:nvPr>
        </p:nvSpPr>
        <p:spPr/>
        <p:txBody>
          <a:bodyPr/>
          <a:lstStyle/>
          <a:p>
            <a:fld id="{4DAA05FD-7075-4214-9ACF-F39CDC5A1A2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1AA976-CF91-4DD4-A14F-C2A81BE3981E}" type="datetime1">
              <a:rPr lang="en-US" smtClean="0"/>
              <a:t>10/9/2015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Bechara Y. Ghorayeb, MD</a:t>
            </a:r>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DAA05FD-7075-4214-9ACF-F39CDC5A1A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438400"/>
            <a:ext cx="3313355" cy="1972236"/>
          </a:xfrm>
        </p:spPr>
        <p:txBody>
          <a:bodyPr>
            <a:normAutofit/>
          </a:bodyPr>
          <a:lstStyle/>
          <a:p>
            <a:r>
              <a:rPr lang="en-US" b="1" dirty="0"/>
              <a:t>Respiratory </a:t>
            </a:r>
            <a:r>
              <a:rPr lang="en-US" b="1" dirty="0" smtClean="0"/>
              <a:t>System:</a:t>
            </a:r>
            <a:br>
              <a:rPr lang="en-US" b="1" dirty="0" smtClean="0"/>
            </a:br>
            <a:r>
              <a:rPr lang="en-US" b="1" dirty="0" smtClean="0"/>
              <a:t>Upper </a:t>
            </a:r>
            <a:r>
              <a:rPr lang="en-US" b="1" dirty="0"/>
              <a:t>Airway</a:t>
            </a:r>
          </a:p>
        </p:txBody>
      </p:sp>
      <p:sp>
        <p:nvSpPr>
          <p:cNvPr id="3" name="Subtitle 2"/>
          <p:cNvSpPr>
            <a:spLocks noGrp="1"/>
          </p:cNvSpPr>
          <p:nvPr>
            <p:ph type="subTitle" idx="1"/>
          </p:nvPr>
        </p:nvSpPr>
        <p:spPr/>
        <p:txBody>
          <a:bodyPr>
            <a:normAutofit/>
          </a:bodyPr>
          <a:lstStyle/>
          <a:p>
            <a:r>
              <a:rPr lang="en-US" dirty="0" smtClean="0"/>
              <a:t>Health Science I</a:t>
            </a:r>
          </a:p>
          <a:p>
            <a:r>
              <a:rPr lang="en-US" dirty="0" smtClean="0"/>
              <a:t>Cary </a:t>
            </a:r>
            <a:r>
              <a:rPr lang="en-US" dirty="0" smtClean="0"/>
              <a:t>High</a:t>
            </a:r>
            <a:endParaRPr lang="en-US" dirty="0" smtClean="0"/>
          </a:p>
        </p:txBody>
      </p:sp>
      <p:sp>
        <p:nvSpPr>
          <p:cNvPr id="5" name="Slide Number Placeholder 4"/>
          <p:cNvSpPr>
            <a:spLocks noGrp="1"/>
          </p:cNvSpPr>
          <p:nvPr>
            <p:ph type="sldNum" sz="quarter" idx="12"/>
          </p:nvPr>
        </p:nvSpPr>
        <p:spPr/>
        <p:txBody>
          <a:bodyPr/>
          <a:lstStyle/>
          <a:p>
            <a:fld id="{4DAA05FD-7075-4214-9ACF-F39CDC5A1A2E}" type="slidenum">
              <a:rPr lang="en-US" smtClean="0"/>
              <a:t>1</a:t>
            </a:fld>
            <a:endParaRPr lang="en-US"/>
          </a:p>
        </p:txBody>
      </p:sp>
      <p:sp>
        <p:nvSpPr>
          <p:cNvPr id="6" name="Rectangle 5"/>
          <p:cNvSpPr/>
          <p:nvPr/>
        </p:nvSpPr>
        <p:spPr>
          <a:xfrm>
            <a:off x="9015027" y="5914638"/>
            <a:ext cx="867545" cy="276999"/>
          </a:xfrm>
          <a:prstGeom prst="rect">
            <a:avLst/>
          </a:prstGeom>
        </p:spPr>
        <p:txBody>
          <a:bodyPr wrap="none">
            <a:spAutoFit/>
          </a:bodyPr>
          <a:lstStyle/>
          <a:p>
            <a:r>
              <a:rPr lang="en-US" sz="1200" dirty="0" err="1">
                <a:solidFill>
                  <a:srgbClr val="94C600"/>
                </a:solidFill>
              </a:rPr>
              <a:t>Bechara</a:t>
            </a:r>
            <a:r>
              <a:rPr lang="en-US" sz="1200" dirty="0">
                <a:solidFill>
                  <a:srgbClr val="94C600"/>
                </a:solidFill>
              </a:rPr>
              <a:t> </a:t>
            </a:r>
            <a:endParaRPr lang="en-US" dirty="0"/>
          </a:p>
        </p:txBody>
      </p:sp>
    </p:spTree>
    <p:extLst>
      <p:ext uri="{BB962C8B-B14F-4D97-AF65-F5344CB8AC3E}">
        <p14:creationId xmlns:p14="http://schemas.microsoft.com/office/powerpoint/2010/main" val="46518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563136"/>
          </a:xfrm>
        </p:spPr>
        <p:txBody>
          <a:bodyPr>
            <a:normAutofit fontScale="90000"/>
          </a:bodyPr>
          <a:lstStyle/>
          <a:p>
            <a:r>
              <a:rPr lang="en-US" dirty="0" smtClean="0"/>
              <a:t>The sinuses are a part of the upper respiratory system.</a:t>
            </a:r>
            <a:br>
              <a:rPr lang="en-US" dirty="0" smtClean="0"/>
            </a:br>
            <a:r>
              <a:rPr lang="en-US" dirty="0" smtClean="0"/>
              <a:t>What are sinuses?</a:t>
            </a:r>
            <a:endParaRPr lang="en-US" dirty="0"/>
          </a:p>
        </p:txBody>
      </p:sp>
      <p:sp>
        <p:nvSpPr>
          <p:cNvPr id="3" name="Content Placeholder 2"/>
          <p:cNvSpPr>
            <a:spLocks noGrp="1"/>
          </p:cNvSpPr>
          <p:nvPr>
            <p:ph idx="1"/>
          </p:nvPr>
        </p:nvSpPr>
        <p:spPr>
          <a:xfrm>
            <a:off x="990600" y="2743200"/>
            <a:ext cx="6777317" cy="3508977"/>
          </a:xfrm>
        </p:spPr>
        <p:txBody>
          <a:bodyPr>
            <a:normAutofit lnSpcReduction="10000"/>
          </a:bodyPr>
          <a:lstStyle/>
          <a:p>
            <a:r>
              <a:rPr lang="en-US" dirty="0" smtClean="0"/>
              <a:t>Sinuses connect to the nasal cavity via small passageways (cavities)</a:t>
            </a:r>
          </a:p>
          <a:p>
            <a:r>
              <a:rPr lang="en-US" dirty="0" smtClean="0"/>
              <a:t>They are located around the nose and are called “paranasal sinuses”</a:t>
            </a:r>
          </a:p>
          <a:p>
            <a:r>
              <a:rPr lang="en-US" dirty="0" smtClean="0"/>
              <a:t>They are also lined with respiratory mucosa (produce mucus, humidify and warm the air) </a:t>
            </a:r>
          </a:p>
          <a:p>
            <a:r>
              <a:rPr lang="en-US" dirty="0" smtClean="0"/>
              <a:t>They are named for the specific bones in which they are located</a:t>
            </a:r>
            <a:endParaRPr lang="en-US" dirty="0"/>
          </a:p>
        </p:txBody>
      </p:sp>
      <p:sp>
        <p:nvSpPr>
          <p:cNvPr id="5" name="Slide Number Placeholder 4"/>
          <p:cNvSpPr>
            <a:spLocks noGrp="1"/>
          </p:cNvSpPr>
          <p:nvPr>
            <p:ph type="sldNum" sz="quarter" idx="12"/>
          </p:nvPr>
        </p:nvSpPr>
        <p:spPr/>
        <p:txBody>
          <a:bodyPr/>
          <a:lstStyle/>
          <a:p>
            <a:fld id="{4DAA05FD-7075-4214-9ACF-F39CDC5A1A2E}" type="slidenum">
              <a:rPr lang="en-US" smtClean="0"/>
              <a:t>10</a:t>
            </a:fld>
            <a:endParaRPr lang="en-US" dirty="0"/>
          </a:p>
        </p:txBody>
      </p:sp>
    </p:spTree>
    <p:extLst>
      <p:ext uri="{BB962C8B-B14F-4D97-AF65-F5344CB8AC3E}">
        <p14:creationId xmlns:p14="http://schemas.microsoft.com/office/powerpoint/2010/main" val="1365488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cancer.gov/images/cdr/live/CDR713969-5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914400"/>
            <a:ext cx="7086600" cy="514350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DAA05FD-7075-4214-9ACF-F39CDC5A1A2E}" type="slidenum">
              <a:rPr lang="en-US" smtClean="0"/>
              <a:t>11</a:t>
            </a:fld>
            <a:endParaRPr lang="en-US" dirty="0"/>
          </a:p>
        </p:txBody>
      </p:sp>
    </p:spTree>
    <p:extLst>
      <p:ext uri="{BB962C8B-B14F-4D97-AF65-F5344CB8AC3E}">
        <p14:creationId xmlns:p14="http://schemas.microsoft.com/office/powerpoint/2010/main" val="38564439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Sinus related infections:</a:t>
            </a:r>
            <a:endParaRPr lang="en-US" dirty="0"/>
          </a:p>
        </p:txBody>
      </p:sp>
      <p:sp>
        <p:nvSpPr>
          <p:cNvPr id="3" name="Content Placeholder 2"/>
          <p:cNvSpPr>
            <a:spLocks noGrp="1"/>
          </p:cNvSpPr>
          <p:nvPr>
            <p:ph idx="1"/>
          </p:nvPr>
        </p:nvSpPr>
        <p:spPr/>
        <p:txBody>
          <a:bodyPr/>
          <a:lstStyle/>
          <a:p>
            <a:pPr marL="68580" indent="0">
              <a:buNone/>
            </a:pPr>
            <a:endParaRPr lang="en-US" dirty="0" smtClean="0"/>
          </a:p>
          <a:p>
            <a:pPr marL="68580" indent="0">
              <a:buNone/>
            </a:pPr>
            <a:endParaRPr lang="en-US" dirty="0"/>
          </a:p>
          <a:p>
            <a:pPr marL="68580" indent="0">
              <a:buNone/>
            </a:pPr>
            <a:endParaRPr lang="en-US" dirty="0" smtClean="0"/>
          </a:p>
          <a:p>
            <a:pPr marL="68580" indent="0">
              <a:buNone/>
            </a:pPr>
            <a:endParaRPr lang="en-US" dirty="0"/>
          </a:p>
          <a:p>
            <a:pPr marL="68580" indent="0">
              <a:buNone/>
            </a:pPr>
            <a:endParaRPr lang="en-US" dirty="0" smtClean="0"/>
          </a:p>
          <a:p>
            <a:pPr lvl="1"/>
            <a:endParaRPr lang="en-US" dirty="0" smtClean="0"/>
          </a:p>
          <a:p>
            <a:endParaRPr lang="en-US" dirty="0"/>
          </a:p>
        </p:txBody>
      </p:sp>
      <p:sp>
        <p:nvSpPr>
          <p:cNvPr id="5" name="Slide Number Placeholder 4"/>
          <p:cNvSpPr>
            <a:spLocks noGrp="1"/>
          </p:cNvSpPr>
          <p:nvPr>
            <p:ph type="sldNum" sz="quarter" idx="12"/>
          </p:nvPr>
        </p:nvSpPr>
        <p:spPr/>
        <p:txBody>
          <a:bodyPr/>
          <a:lstStyle/>
          <a:p>
            <a:fld id="{4DAA05FD-7075-4214-9ACF-F39CDC5A1A2E}" type="slidenum">
              <a:rPr lang="en-US" smtClean="0"/>
              <a:t>12</a:t>
            </a:fld>
            <a:endParaRPr lang="en-US" dirty="0"/>
          </a:p>
        </p:txBody>
      </p:sp>
      <p:graphicFrame>
        <p:nvGraphicFramePr>
          <p:cNvPr id="6" name="Diagram 5"/>
          <p:cNvGraphicFramePr/>
          <p:nvPr>
            <p:extLst>
              <p:ext uri="{D42A27DB-BD31-4B8C-83A1-F6EECF244321}">
                <p14:modId xmlns:p14="http://schemas.microsoft.com/office/powerpoint/2010/main" val="1945954186"/>
              </p:ext>
            </p:extLst>
          </p:nvPr>
        </p:nvGraphicFramePr>
        <p:xfrm>
          <a:off x="1295400" y="2514600"/>
          <a:ext cx="60960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15236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140" y="762000"/>
            <a:ext cx="7024744" cy="1143000"/>
          </a:xfrm>
        </p:spPr>
        <p:txBody>
          <a:bodyPr/>
          <a:lstStyle/>
          <a:p>
            <a:r>
              <a:rPr lang="en-US" dirty="0" smtClean="0"/>
              <a:t>Sinusitis: </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pic>
        <p:nvPicPr>
          <p:cNvPr id="2050" name="Picture 2" descr="http://quinton-water.com/files/6413/9333/4222/sinus_dia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0"/>
            <a:ext cx="4848225" cy="352425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3886200" y="5852160"/>
            <a:ext cx="4419600" cy="365125"/>
          </a:xfrm>
        </p:spPr>
        <p:txBody>
          <a:bodyPr/>
          <a:lstStyle/>
          <a:p>
            <a:r>
              <a:rPr lang="en-US" dirty="0"/>
              <a:t>http://healthstalk.blogspot.com/2012/01/sinusitis.html</a:t>
            </a:r>
          </a:p>
        </p:txBody>
      </p:sp>
      <p:sp>
        <p:nvSpPr>
          <p:cNvPr id="5" name="Slide Number Placeholder 4"/>
          <p:cNvSpPr>
            <a:spLocks noGrp="1"/>
          </p:cNvSpPr>
          <p:nvPr>
            <p:ph type="sldNum" sz="quarter" idx="12"/>
          </p:nvPr>
        </p:nvSpPr>
        <p:spPr/>
        <p:txBody>
          <a:bodyPr/>
          <a:lstStyle/>
          <a:p>
            <a:fld id="{4DAA05FD-7075-4214-9ACF-F39CDC5A1A2E}" type="slidenum">
              <a:rPr lang="en-US" smtClean="0"/>
              <a:t>13</a:t>
            </a:fld>
            <a:endParaRPr lang="en-US" dirty="0"/>
          </a:p>
        </p:txBody>
      </p:sp>
    </p:spTree>
    <p:extLst>
      <p:ext uri="{BB962C8B-B14F-4D97-AF65-F5344CB8AC3E}">
        <p14:creationId xmlns:p14="http://schemas.microsoft.com/office/powerpoint/2010/main" val="38616042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1143000"/>
          </a:xfrm>
        </p:spPr>
        <p:txBody>
          <a:bodyPr>
            <a:normAutofit fontScale="90000"/>
          </a:bodyPr>
          <a:lstStyle/>
          <a:p>
            <a:r>
              <a:rPr lang="en-US" dirty="0" smtClean="0"/>
              <a:t>Other upper airway diseases</a:t>
            </a:r>
            <a:endParaRPr lang="en-US" dirty="0"/>
          </a:p>
        </p:txBody>
      </p:sp>
      <p:sp>
        <p:nvSpPr>
          <p:cNvPr id="3" name="Content Placeholder 2"/>
          <p:cNvSpPr>
            <a:spLocks noGrp="1"/>
          </p:cNvSpPr>
          <p:nvPr>
            <p:ph idx="1"/>
          </p:nvPr>
        </p:nvSpPr>
        <p:spPr>
          <a:xfrm>
            <a:off x="1066800" y="2286001"/>
            <a:ext cx="6777317" cy="3048000"/>
          </a:xfrm>
        </p:spPr>
        <p:txBody>
          <a:bodyPr>
            <a:normAutofit fontScale="92500" lnSpcReduction="10000"/>
          </a:bodyPr>
          <a:lstStyle/>
          <a:p>
            <a:r>
              <a:rPr lang="en-US" dirty="0" smtClean="0"/>
              <a:t>Pharyngitis (sore throat)</a:t>
            </a:r>
          </a:p>
          <a:p>
            <a:pPr lvl="1"/>
            <a:r>
              <a:rPr lang="en-US" dirty="0" smtClean="0"/>
              <a:t>Strep Throat (bacterial infection of the throat)</a:t>
            </a:r>
          </a:p>
          <a:p>
            <a:r>
              <a:rPr lang="en-US" dirty="0" smtClean="0"/>
              <a:t>Tonsillitis (swollen tonsils – difficulty swallowing)</a:t>
            </a:r>
          </a:p>
          <a:p>
            <a:r>
              <a:rPr lang="en-US" dirty="0" smtClean="0"/>
              <a:t>Laryngitis (inflamed voice box)</a:t>
            </a:r>
          </a:p>
          <a:p>
            <a:r>
              <a:rPr lang="en-US" dirty="0" smtClean="0"/>
              <a:t>Laryngotracheobronchitis (LTB=croup)can be viral or bacterial. Inspiratory noise (stridor)</a:t>
            </a:r>
          </a:p>
          <a:p>
            <a:r>
              <a:rPr lang="en-US" dirty="0" smtClean="0"/>
              <a:t>Otitis Media (middle ear inflammation and/or infection) common in young children</a:t>
            </a:r>
          </a:p>
          <a:p>
            <a:pPr marL="68580" indent="0">
              <a:buNone/>
            </a:pPr>
            <a:endParaRPr lang="en-US" dirty="0" smtClean="0"/>
          </a:p>
        </p:txBody>
      </p:sp>
      <p:sp>
        <p:nvSpPr>
          <p:cNvPr id="5" name="Slide Number Placeholder 4"/>
          <p:cNvSpPr>
            <a:spLocks noGrp="1"/>
          </p:cNvSpPr>
          <p:nvPr>
            <p:ph type="sldNum" sz="quarter" idx="12"/>
          </p:nvPr>
        </p:nvSpPr>
        <p:spPr/>
        <p:txBody>
          <a:bodyPr/>
          <a:lstStyle/>
          <a:p>
            <a:fld id="{4DAA05FD-7075-4214-9ACF-F39CDC5A1A2E}" type="slidenum">
              <a:rPr lang="en-US" smtClean="0"/>
              <a:t>14</a:t>
            </a:fld>
            <a:endParaRPr lang="en-US" dirty="0"/>
          </a:p>
        </p:txBody>
      </p:sp>
    </p:spTree>
    <p:extLst>
      <p:ext uri="{BB962C8B-B14F-4D97-AF65-F5344CB8AC3E}">
        <p14:creationId xmlns:p14="http://schemas.microsoft.com/office/powerpoint/2010/main" val="21116123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115" y="762000"/>
            <a:ext cx="7024744" cy="1143000"/>
          </a:xfrm>
        </p:spPr>
        <p:txBody>
          <a:bodyPr/>
          <a:lstStyle/>
          <a:p>
            <a:r>
              <a:rPr lang="en-US" dirty="0" smtClean="0"/>
              <a:t>Otitis Media in children</a:t>
            </a:r>
            <a:endParaRPr lang="en-US" dirty="0"/>
          </a:p>
        </p:txBody>
      </p:sp>
      <p:sp>
        <p:nvSpPr>
          <p:cNvPr id="4" name="Footer Placeholder 3"/>
          <p:cNvSpPr>
            <a:spLocks noGrp="1"/>
          </p:cNvSpPr>
          <p:nvPr>
            <p:ph type="ftr" sz="quarter" idx="11"/>
          </p:nvPr>
        </p:nvSpPr>
        <p:spPr>
          <a:xfrm>
            <a:off x="1371600" y="5852160"/>
            <a:ext cx="6934200" cy="365125"/>
          </a:xfrm>
        </p:spPr>
        <p:txBody>
          <a:bodyPr/>
          <a:lstStyle/>
          <a:p>
            <a:r>
              <a:rPr lang="en-US" dirty="0"/>
              <a:t>http://www.doctortipster.com/814-otitis-media-in-children-symptoms-and-treatment.html</a:t>
            </a:r>
          </a:p>
        </p:txBody>
      </p:sp>
      <p:sp>
        <p:nvSpPr>
          <p:cNvPr id="5" name="Slide Number Placeholder 4"/>
          <p:cNvSpPr>
            <a:spLocks noGrp="1"/>
          </p:cNvSpPr>
          <p:nvPr>
            <p:ph type="sldNum" sz="quarter" idx="12"/>
          </p:nvPr>
        </p:nvSpPr>
        <p:spPr/>
        <p:txBody>
          <a:bodyPr/>
          <a:lstStyle/>
          <a:p>
            <a:fld id="{4DAA05FD-7075-4214-9ACF-F39CDC5A1A2E}" type="slidenum">
              <a:rPr lang="en-US" smtClean="0"/>
              <a:t>15</a:t>
            </a:fld>
            <a:endParaRPr lang="en-US" dirty="0"/>
          </a:p>
        </p:txBody>
      </p:sp>
      <p:pic>
        <p:nvPicPr>
          <p:cNvPr id="9224" name="Picture 8" descr="http://www.doctortipster.com/wp-content/uploads/2011/04/otitis_media_dia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126" y="1828800"/>
            <a:ext cx="5362574"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67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7024744" cy="1143000"/>
          </a:xfrm>
        </p:spPr>
        <p:txBody>
          <a:bodyPr>
            <a:normAutofit fontScale="90000"/>
          </a:bodyPr>
          <a:lstStyle/>
          <a:p>
            <a:r>
              <a:rPr lang="en-US" dirty="0" smtClean="0"/>
              <a:t>More upper airway diseases</a:t>
            </a:r>
            <a:endParaRPr lang="en-US" dirty="0"/>
          </a:p>
        </p:txBody>
      </p:sp>
      <p:sp>
        <p:nvSpPr>
          <p:cNvPr id="3" name="Content Placeholder 2"/>
          <p:cNvSpPr>
            <a:spLocks noGrp="1"/>
          </p:cNvSpPr>
          <p:nvPr>
            <p:ph idx="1"/>
          </p:nvPr>
        </p:nvSpPr>
        <p:spPr>
          <a:xfrm>
            <a:off x="1043492" y="2057400"/>
            <a:ext cx="6777317" cy="3775229"/>
          </a:xfrm>
        </p:spPr>
        <p:txBody>
          <a:bodyPr>
            <a:normAutofit fontScale="92500" lnSpcReduction="10000"/>
          </a:bodyPr>
          <a:lstStyle/>
          <a:p>
            <a:r>
              <a:rPr lang="en-US" dirty="0" smtClean="0"/>
              <a:t>Acute </a:t>
            </a:r>
            <a:r>
              <a:rPr lang="en-US" dirty="0"/>
              <a:t>epiglottis (caused by H. influenza </a:t>
            </a:r>
            <a:r>
              <a:rPr lang="en-US" dirty="0" smtClean="0"/>
              <a:t>B)</a:t>
            </a:r>
          </a:p>
          <a:p>
            <a:pPr lvl="1"/>
            <a:r>
              <a:rPr lang="en-US" u="sng" dirty="0" smtClean="0"/>
              <a:t>Airway </a:t>
            </a:r>
            <a:r>
              <a:rPr lang="en-US" u="sng" dirty="0"/>
              <a:t>emergency </a:t>
            </a:r>
            <a:r>
              <a:rPr lang="en-US" dirty="0"/>
              <a:t>for children 2-6 years old - results in high fever and noisy </a:t>
            </a:r>
            <a:r>
              <a:rPr lang="en-US" dirty="0" smtClean="0"/>
              <a:t>breathing </a:t>
            </a:r>
          </a:p>
          <a:p>
            <a:pPr lvl="1"/>
            <a:r>
              <a:rPr lang="en-US" dirty="0" smtClean="0"/>
              <a:t>4 </a:t>
            </a:r>
            <a:r>
              <a:rPr lang="en-US" dirty="0"/>
              <a:t>D signs: distress, drooling, dysphagia and dysphonia.</a:t>
            </a:r>
          </a:p>
          <a:p>
            <a:r>
              <a:rPr lang="en-US" dirty="0" smtClean="0"/>
              <a:t>Obstructive sleep apnea (breathing periodically stops during sleeps)</a:t>
            </a:r>
          </a:p>
          <a:p>
            <a:pPr lvl="1"/>
            <a:r>
              <a:rPr lang="en-US" dirty="0" smtClean="0"/>
              <a:t>caused by the soft tissues at the back of the throat closing off the airway</a:t>
            </a:r>
          </a:p>
          <a:p>
            <a:r>
              <a:rPr lang="en-US" dirty="0" smtClean="0"/>
              <a:t>Asthma (upper/lower airway disease)</a:t>
            </a:r>
          </a:p>
          <a:p>
            <a:pPr lvl="1"/>
            <a:r>
              <a:rPr lang="en-US" dirty="0" smtClean="0"/>
              <a:t>Caused by inflamed and twitchy airways</a:t>
            </a:r>
            <a:endParaRPr lang="en-US" dirty="0"/>
          </a:p>
        </p:txBody>
      </p:sp>
      <p:sp>
        <p:nvSpPr>
          <p:cNvPr id="5" name="Slide Number Placeholder 4"/>
          <p:cNvSpPr>
            <a:spLocks noGrp="1"/>
          </p:cNvSpPr>
          <p:nvPr>
            <p:ph type="sldNum" sz="quarter" idx="12"/>
          </p:nvPr>
        </p:nvSpPr>
        <p:spPr/>
        <p:txBody>
          <a:bodyPr/>
          <a:lstStyle/>
          <a:p>
            <a:fld id="{4DAA05FD-7075-4214-9ACF-F39CDC5A1A2E}" type="slidenum">
              <a:rPr lang="en-US" smtClean="0"/>
              <a:t>16</a:t>
            </a:fld>
            <a:endParaRPr lang="en-US" dirty="0"/>
          </a:p>
        </p:txBody>
      </p:sp>
    </p:spTree>
    <p:extLst>
      <p:ext uri="{BB962C8B-B14F-4D97-AF65-F5344CB8AC3E}">
        <p14:creationId xmlns:p14="http://schemas.microsoft.com/office/powerpoint/2010/main" val="35458367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334536"/>
          </a:xfrm>
        </p:spPr>
        <p:txBody>
          <a:bodyPr>
            <a:normAutofit fontScale="90000"/>
          </a:bodyPr>
          <a:lstStyle/>
          <a:p>
            <a:pPr algn="ctr"/>
            <a:r>
              <a:rPr lang="en-US" dirty="0" smtClean="0"/>
              <a:t>Laryngotracheobroncitis (LTB)</a:t>
            </a:r>
            <a:br>
              <a:rPr lang="en-US" dirty="0" smtClean="0"/>
            </a:br>
            <a:endParaRPr lang="en-US" dirty="0"/>
          </a:p>
        </p:txBody>
      </p:sp>
      <p:sp>
        <p:nvSpPr>
          <p:cNvPr id="4" name="Footer Placeholder 3"/>
          <p:cNvSpPr>
            <a:spLocks noGrp="1"/>
          </p:cNvSpPr>
          <p:nvPr>
            <p:ph type="ftr" sz="quarter" idx="11"/>
          </p:nvPr>
        </p:nvSpPr>
        <p:spPr>
          <a:xfrm>
            <a:off x="3352800" y="5852160"/>
            <a:ext cx="4790800" cy="365125"/>
          </a:xfrm>
        </p:spPr>
        <p:txBody>
          <a:bodyPr/>
          <a:lstStyle/>
          <a:p>
            <a:r>
              <a:rPr lang="en-US" dirty="0"/>
              <a:t>http://barfitout.blogspot.com/2011/02/croup-treatment.html</a:t>
            </a:r>
          </a:p>
        </p:txBody>
      </p:sp>
      <p:sp>
        <p:nvSpPr>
          <p:cNvPr id="5" name="Slide Number Placeholder 4"/>
          <p:cNvSpPr>
            <a:spLocks noGrp="1"/>
          </p:cNvSpPr>
          <p:nvPr>
            <p:ph type="sldNum" sz="quarter" idx="12"/>
          </p:nvPr>
        </p:nvSpPr>
        <p:spPr/>
        <p:txBody>
          <a:bodyPr/>
          <a:lstStyle/>
          <a:p>
            <a:fld id="{4DAA05FD-7075-4214-9ACF-F39CDC5A1A2E}" type="slidenum">
              <a:rPr lang="en-US" smtClean="0"/>
              <a:t>17</a:t>
            </a:fld>
            <a:endParaRPr lang="en-US" dirty="0"/>
          </a:p>
        </p:txBody>
      </p:sp>
      <p:pic>
        <p:nvPicPr>
          <p:cNvPr id="10244" name="Picture 4" descr="http://1.bp.blogspot.com/-Xll3NFnO1hk/UH3J1KOWSHI/AAAAAAAAA30/33tkTAxVATM/s1600/Cro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362200"/>
            <a:ext cx="57912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932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19200" y="1828800"/>
            <a:ext cx="6637468" cy="1362075"/>
          </a:xfrm>
        </p:spPr>
        <p:txBody>
          <a:bodyPr>
            <a:normAutofit/>
          </a:bodyPr>
          <a:lstStyle/>
          <a:p>
            <a:r>
              <a:rPr lang="en-US" dirty="0" smtClean="0"/>
              <a:t>Lets assess your understanding...</a:t>
            </a:r>
            <a:endParaRPr lang="en-US" dirty="0"/>
          </a:p>
        </p:txBody>
      </p:sp>
      <p:sp>
        <p:nvSpPr>
          <p:cNvPr id="9" name="Text Placeholder 8"/>
          <p:cNvSpPr>
            <a:spLocks noGrp="1"/>
          </p:cNvSpPr>
          <p:nvPr>
            <p:ph type="body" idx="1"/>
          </p:nvPr>
        </p:nvSpPr>
        <p:spPr>
          <a:xfrm>
            <a:off x="1295400" y="3886200"/>
            <a:ext cx="6637467" cy="1520413"/>
          </a:xfrm>
        </p:spPr>
        <p:txBody>
          <a:bodyPr/>
          <a:lstStyle/>
          <a:p>
            <a:endParaRPr lang="en-US" dirty="0" smtClean="0"/>
          </a:p>
          <a:p>
            <a:r>
              <a:rPr lang="en-US" dirty="0" smtClean="0"/>
              <a:t>Answer the following questions</a:t>
            </a:r>
            <a:endParaRPr lang="en-US" dirty="0"/>
          </a:p>
        </p:txBody>
      </p:sp>
      <p:sp>
        <p:nvSpPr>
          <p:cNvPr id="5" name="Slide Number Placeholder 4"/>
          <p:cNvSpPr>
            <a:spLocks noGrp="1"/>
          </p:cNvSpPr>
          <p:nvPr>
            <p:ph type="sldNum" sz="quarter" idx="12"/>
          </p:nvPr>
        </p:nvSpPr>
        <p:spPr/>
        <p:txBody>
          <a:bodyPr/>
          <a:lstStyle/>
          <a:p>
            <a:fld id="{4DAA05FD-7075-4214-9ACF-F39CDC5A1A2E}" type="slidenum">
              <a:rPr lang="en-US" smtClean="0"/>
              <a:t>18</a:t>
            </a:fld>
            <a:endParaRPr lang="en-US" dirty="0"/>
          </a:p>
        </p:txBody>
      </p:sp>
      <p:pic>
        <p:nvPicPr>
          <p:cNvPr id="11270" name="Picture 6" descr="C:\Users\joanne\AppData\Local\Microsoft\Windows\Temporary Internet Files\Content.IE5\AR63LVBE\MC9004344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810000"/>
            <a:ext cx="1625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85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Which gas is found in the atmosphere?</a:t>
            </a:r>
            <a:endParaRPr lang="en-US" dirty="0"/>
          </a:p>
        </p:txBody>
      </p:sp>
      <p:sp>
        <p:nvSpPr>
          <p:cNvPr id="3" name="Content Placeholder 2"/>
          <p:cNvSpPr>
            <a:spLocks noGrp="1"/>
          </p:cNvSpPr>
          <p:nvPr>
            <p:ph idx="1"/>
          </p:nvPr>
        </p:nvSpPr>
        <p:spPr/>
        <p:txBody>
          <a:bodyPr/>
          <a:lstStyle/>
          <a:p>
            <a:pPr marL="822960" lvl="1" indent="-457200">
              <a:buAutoNum type="alphaLcPeriod"/>
            </a:pPr>
            <a:r>
              <a:rPr lang="en-US" dirty="0" smtClean="0"/>
              <a:t>Oxygen</a:t>
            </a:r>
          </a:p>
          <a:p>
            <a:pPr marL="822960" lvl="1" indent="-457200">
              <a:buAutoNum type="alphaLcPeriod" startAt="2"/>
            </a:pPr>
            <a:r>
              <a:rPr lang="en-US" dirty="0" smtClean="0"/>
              <a:t>Carbon Dioxide</a:t>
            </a:r>
          </a:p>
          <a:p>
            <a:pPr marL="822960" lvl="1" indent="-457200">
              <a:buAutoNum type="alphaLcPeriod" startAt="2"/>
            </a:pPr>
            <a:r>
              <a:rPr lang="en-US" dirty="0" smtClean="0"/>
              <a:t>Nitrogen</a:t>
            </a:r>
            <a:endParaRPr lang="en-US" dirty="0"/>
          </a:p>
          <a:p>
            <a:pPr marL="822960" lvl="1" indent="-457200">
              <a:buAutoNum type="alphaLcPeriod" startAt="2"/>
            </a:pPr>
            <a:r>
              <a:rPr lang="en-US" dirty="0" smtClean="0"/>
              <a:t>All of the above</a:t>
            </a:r>
          </a:p>
          <a:p>
            <a:pPr lvl="1"/>
            <a:endParaRPr lang="en-US" dirty="0"/>
          </a:p>
        </p:txBody>
      </p:sp>
      <p:sp>
        <p:nvSpPr>
          <p:cNvPr id="18" name="Slide Number Placeholder 17"/>
          <p:cNvSpPr>
            <a:spLocks noGrp="1"/>
          </p:cNvSpPr>
          <p:nvPr>
            <p:ph type="sldNum" sz="quarter" idx="12"/>
          </p:nvPr>
        </p:nvSpPr>
        <p:spPr/>
        <p:txBody>
          <a:bodyPr/>
          <a:lstStyle/>
          <a:p>
            <a:fld id="{4DAA05FD-7075-4214-9ACF-F39CDC5A1A2E}" type="slidenum">
              <a:rPr lang="en-US" smtClean="0"/>
              <a:t>19</a:t>
            </a:fld>
            <a:endParaRPr lang="en-US" dirty="0"/>
          </a:p>
        </p:txBody>
      </p:sp>
    </p:spTree>
    <p:extLst>
      <p:ext uri="{BB962C8B-B14F-4D97-AF65-F5344CB8AC3E}">
        <p14:creationId xmlns:p14="http://schemas.microsoft.com/office/powerpoint/2010/main" val="30525441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1600200"/>
          </a:xfrm>
        </p:spPr>
        <p:txBody>
          <a:bodyPr>
            <a:normAutofit fontScale="90000"/>
          </a:bodyPr>
          <a:lstStyle/>
          <a:p>
            <a:r>
              <a:rPr lang="en-US" dirty="0" smtClean="0"/>
              <a:t>Objective: recall the structures of the </a:t>
            </a:r>
            <a:r>
              <a:rPr lang="en-US" b="1" u="sng" dirty="0" smtClean="0"/>
              <a:t>upper respiratory</a:t>
            </a:r>
            <a:r>
              <a:rPr lang="en-US" b="1" dirty="0" smtClean="0"/>
              <a:t> </a:t>
            </a:r>
            <a:r>
              <a:rPr lang="en-US" dirty="0" smtClean="0"/>
              <a:t>system</a:t>
            </a:r>
            <a:br>
              <a:rPr lang="en-US" dirty="0" smtClean="0"/>
            </a:br>
            <a:endParaRPr lang="en-US" dirty="0"/>
          </a:p>
        </p:txBody>
      </p:sp>
      <p:sp>
        <p:nvSpPr>
          <p:cNvPr id="3" name="Content Placeholder 2"/>
          <p:cNvSpPr>
            <a:spLocks noGrp="1"/>
          </p:cNvSpPr>
          <p:nvPr>
            <p:ph idx="1"/>
          </p:nvPr>
        </p:nvSpPr>
        <p:spPr>
          <a:xfrm>
            <a:off x="1043492" y="2057400"/>
            <a:ext cx="6777317" cy="4038600"/>
          </a:xfrm>
        </p:spPr>
        <p:txBody>
          <a:bodyPr>
            <a:normAutofit/>
          </a:bodyPr>
          <a:lstStyle/>
          <a:p>
            <a:pPr marL="68580" indent="0">
              <a:buNone/>
            </a:pPr>
            <a:endParaRPr lang="en-US" dirty="0" smtClean="0"/>
          </a:p>
          <a:p>
            <a:pPr lvl="1"/>
            <a:r>
              <a:rPr lang="en-US" dirty="0" smtClean="0"/>
              <a:t>State the main role of the respiratory system</a:t>
            </a:r>
          </a:p>
          <a:p>
            <a:pPr lvl="1"/>
            <a:r>
              <a:rPr lang="en-US" dirty="0"/>
              <a:t>List and describe the five functions of the upper airway</a:t>
            </a:r>
          </a:p>
          <a:p>
            <a:pPr lvl="1"/>
            <a:r>
              <a:rPr lang="en-US" dirty="0" smtClean="0"/>
              <a:t>Identify the structures of the upper airway </a:t>
            </a:r>
          </a:p>
          <a:p>
            <a:pPr lvl="1"/>
            <a:r>
              <a:rPr lang="en-US" dirty="0" smtClean="0"/>
              <a:t>Trace the flow of air through the upper airway structures</a:t>
            </a:r>
          </a:p>
          <a:p>
            <a:pPr lvl="1"/>
            <a:r>
              <a:rPr lang="en-US" dirty="0" smtClean="0"/>
              <a:t>Identify the upper airway diseases</a:t>
            </a:r>
          </a:p>
          <a:p>
            <a:pPr lvl="1"/>
            <a:endParaRPr lang="en-US" dirty="0"/>
          </a:p>
        </p:txBody>
      </p:sp>
      <p:sp>
        <p:nvSpPr>
          <p:cNvPr id="5" name="Slide Number Placeholder 4"/>
          <p:cNvSpPr>
            <a:spLocks noGrp="1"/>
          </p:cNvSpPr>
          <p:nvPr>
            <p:ph type="sldNum" sz="quarter" idx="12"/>
          </p:nvPr>
        </p:nvSpPr>
        <p:spPr/>
        <p:txBody>
          <a:bodyPr/>
          <a:lstStyle/>
          <a:p>
            <a:fld id="{4DAA05FD-7075-4214-9ACF-F39CDC5A1A2E}" type="slidenum">
              <a:rPr lang="en-US" smtClean="0"/>
              <a:t>2</a:t>
            </a:fld>
            <a:endParaRPr lang="en-US"/>
          </a:p>
        </p:txBody>
      </p:sp>
    </p:spTree>
    <p:extLst>
      <p:ext uri="{BB962C8B-B14F-4D97-AF65-F5344CB8AC3E}">
        <p14:creationId xmlns:p14="http://schemas.microsoft.com/office/powerpoint/2010/main" val="5463402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525780" indent="-457200">
              <a:buAutoNum type="alphaLcPeriod" startAt="4"/>
            </a:pPr>
            <a:r>
              <a:rPr lang="en-US" dirty="0" smtClean="0"/>
              <a:t>all of the above gases are found in the atmosphere</a:t>
            </a:r>
          </a:p>
          <a:p>
            <a:pPr marL="68580" indent="0">
              <a:buNone/>
            </a:pPr>
            <a:endParaRPr lang="en-US" dirty="0" smtClean="0"/>
          </a:p>
          <a:p>
            <a:pPr marL="68580" indent="0">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4DAA05FD-7075-4214-9ACF-F39CDC5A1A2E}" type="slidenum">
              <a:rPr lang="en-US" smtClean="0"/>
              <a:t>20</a:t>
            </a:fld>
            <a:endParaRPr lang="en-US" dirty="0"/>
          </a:p>
        </p:txBody>
      </p:sp>
    </p:spTree>
    <p:extLst>
      <p:ext uri="{BB962C8B-B14F-4D97-AF65-F5344CB8AC3E}">
        <p14:creationId xmlns:p14="http://schemas.microsoft.com/office/powerpoint/2010/main" val="2822431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2209800"/>
          </a:xfrm>
        </p:spPr>
        <p:txBody>
          <a:bodyPr>
            <a:normAutofit fontScale="90000"/>
          </a:bodyPr>
          <a:lstStyle/>
          <a:p>
            <a:r>
              <a:rPr lang="en-US" dirty="0" smtClean="0"/>
              <a:t>2. The hollow muscular structure of the respiratory system commonly known as the throat is called:  </a:t>
            </a:r>
            <a:endParaRPr lang="en-US" dirty="0"/>
          </a:p>
        </p:txBody>
      </p:sp>
      <p:sp>
        <p:nvSpPr>
          <p:cNvPr id="3" name="Content Placeholder 2"/>
          <p:cNvSpPr>
            <a:spLocks noGrp="1"/>
          </p:cNvSpPr>
          <p:nvPr>
            <p:ph idx="1"/>
          </p:nvPr>
        </p:nvSpPr>
        <p:spPr>
          <a:xfrm>
            <a:off x="1043492" y="3200400"/>
            <a:ext cx="6777317" cy="2632229"/>
          </a:xfrm>
        </p:spPr>
        <p:txBody>
          <a:bodyPr/>
          <a:lstStyle/>
          <a:p>
            <a:pPr marL="525780" indent="-457200">
              <a:buAutoNum type="alphaLcPeriod"/>
            </a:pPr>
            <a:r>
              <a:rPr lang="en-US" dirty="0" smtClean="0"/>
              <a:t>Esophagus</a:t>
            </a:r>
          </a:p>
          <a:p>
            <a:pPr marL="525780" indent="-457200">
              <a:buAutoNum type="alphaLcPeriod"/>
            </a:pPr>
            <a:r>
              <a:rPr lang="en-US" dirty="0" smtClean="0"/>
              <a:t>Larynx</a:t>
            </a:r>
          </a:p>
          <a:p>
            <a:pPr marL="525780" indent="-457200">
              <a:buAutoNum type="alphaLcPeriod"/>
            </a:pPr>
            <a:r>
              <a:rPr lang="en-US" dirty="0" smtClean="0"/>
              <a:t>Pharynx</a:t>
            </a:r>
          </a:p>
          <a:p>
            <a:pPr marL="525780" indent="-457200">
              <a:buAutoNum type="alphaLcPeriod"/>
            </a:pPr>
            <a:r>
              <a:rPr lang="en-US" dirty="0" smtClean="0"/>
              <a:t>Trachea</a:t>
            </a:r>
          </a:p>
          <a:p>
            <a:pPr marL="525780" indent="-457200">
              <a:buAutoNum type="alphaLcPeriod"/>
            </a:pPr>
            <a:endParaRPr lang="en-US" dirty="0"/>
          </a:p>
        </p:txBody>
      </p:sp>
      <p:sp>
        <p:nvSpPr>
          <p:cNvPr id="5" name="Slide Number Placeholder 4"/>
          <p:cNvSpPr>
            <a:spLocks noGrp="1"/>
          </p:cNvSpPr>
          <p:nvPr>
            <p:ph type="sldNum" sz="quarter" idx="12"/>
          </p:nvPr>
        </p:nvSpPr>
        <p:spPr/>
        <p:txBody>
          <a:bodyPr/>
          <a:lstStyle/>
          <a:p>
            <a:fld id="{4DAA05FD-7075-4214-9ACF-F39CDC5A1A2E}" type="slidenum">
              <a:rPr lang="en-US" smtClean="0"/>
              <a:t>21</a:t>
            </a:fld>
            <a:endParaRPr lang="en-US" dirty="0"/>
          </a:p>
        </p:txBody>
      </p:sp>
    </p:spTree>
    <p:extLst>
      <p:ext uri="{BB962C8B-B14F-4D97-AF65-F5344CB8AC3E}">
        <p14:creationId xmlns:p14="http://schemas.microsoft.com/office/powerpoint/2010/main" val="34610831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a:t>
            </a:r>
            <a:endParaRPr lang="en-US" dirty="0"/>
          </a:p>
        </p:txBody>
      </p:sp>
      <p:sp>
        <p:nvSpPr>
          <p:cNvPr id="3" name="Content Placeholder 2"/>
          <p:cNvSpPr>
            <a:spLocks noGrp="1"/>
          </p:cNvSpPr>
          <p:nvPr>
            <p:ph idx="1"/>
          </p:nvPr>
        </p:nvSpPr>
        <p:spPr/>
        <p:txBody>
          <a:bodyPr/>
          <a:lstStyle/>
          <a:p>
            <a:pPr marL="525780" indent="-457200">
              <a:buAutoNum type="alphaLcPeriod" startAt="3"/>
            </a:pPr>
            <a:r>
              <a:rPr lang="en-US" dirty="0" smtClean="0"/>
              <a:t>pharynx</a:t>
            </a:r>
          </a:p>
          <a:p>
            <a:pPr marL="525780" indent="-457200">
              <a:buAutoNum type="alphaLcPeriod" startAt="3"/>
            </a:pPr>
            <a:endParaRPr lang="en-US" dirty="0"/>
          </a:p>
        </p:txBody>
      </p:sp>
      <p:sp>
        <p:nvSpPr>
          <p:cNvPr id="5" name="Slide Number Placeholder 4"/>
          <p:cNvSpPr>
            <a:spLocks noGrp="1"/>
          </p:cNvSpPr>
          <p:nvPr>
            <p:ph type="sldNum" sz="quarter" idx="12"/>
          </p:nvPr>
        </p:nvSpPr>
        <p:spPr/>
        <p:txBody>
          <a:bodyPr/>
          <a:lstStyle/>
          <a:p>
            <a:fld id="{4DAA05FD-7075-4214-9ACF-F39CDC5A1A2E}" type="slidenum">
              <a:rPr lang="en-US" smtClean="0"/>
              <a:t>22</a:t>
            </a:fld>
            <a:endParaRPr lang="en-US" dirty="0"/>
          </a:p>
        </p:txBody>
      </p:sp>
    </p:spTree>
    <p:extLst>
      <p:ext uri="{BB962C8B-B14F-4D97-AF65-F5344CB8AC3E}">
        <p14:creationId xmlns:p14="http://schemas.microsoft.com/office/powerpoint/2010/main" val="20032880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043490" y="914400"/>
            <a:ext cx="7024744" cy="2209800"/>
          </a:xfrm>
        </p:spPr>
        <p:txBody>
          <a:bodyPr>
            <a:normAutofit fontScale="90000"/>
          </a:bodyPr>
          <a:lstStyle/>
          <a:p>
            <a:r>
              <a:rPr lang="en-US" dirty="0" smtClean="0"/>
              <a:t>3. The leaf-shaped, flap of cartilage lying  behind the tongue and in front of the entrance to the larynx is the: </a:t>
            </a:r>
            <a:endParaRPr lang="en-US" dirty="0"/>
          </a:p>
        </p:txBody>
      </p:sp>
      <p:sp>
        <p:nvSpPr>
          <p:cNvPr id="13" name="Content Placeholder 12"/>
          <p:cNvSpPr>
            <a:spLocks noGrp="1"/>
          </p:cNvSpPr>
          <p:nvPr>
            <p:ph idx="1"/>
          </p:nvPr>
        </p:nvSpPr>
        <p:spPr>
          <a:xfrm>
            <a:off x="1043492" y="3276600"/>
            <a:ext cx="6777317" cy="2556029"/>
          </a:xfrm>
        </p:spPr>
        <p:txBody>
          <a:bodyPr/>
          <a:lstStyle/>
          <a:p>
            <a:pPr marL="525780" indent="-457200">
              <a:buAutoNum type="alphaLcPeriod"/>
            </a:pPr>
            <a:r>
              <a:rPr lang="en-US" dirty="0" smtClean="0"/>
              <a:t>Epiglottis</a:t>
            </a:r>
          </a:p>
          <a:p>
            <a:pPr marL="525780" indent="-457200">
              <a:buAutoNum type="alphaLcPeriod"/>
            </a:pPr>
            <a:r>
              <a:rPr lang="en-US" dirty="0" smtClean="0"/>
              <a:t>Glottis</a:t>
            </a:r>
          </a:p>
          <a:p>
            <a:pPr marL="525780" indent="-457200">
              <a:buAutoNum type="alphaLcPeriod"/>
            </a:pPr>
            <a:r>
              <a:rPr lang="en-US" dirty="0" smtClean="0"/>
              <a:t>Valve</a:t>
            </a:r>
          </a:p>
          <a:p>
            <a:pPr marL="525780" indent="-457200">
              <a:buAutoNum type="alphaLcPeriod"/>
            </a:pPr>
            <a:r>
              <a:rPr lang="en-US" dirty="0" smtClean="0"/>
              <a:t>Vocal cords</a:t>
            </a:r>
          </a:p>
          <a:p>
            <a:pPr marL="68580" indent="0">
              <a:buNone/>
            </a:pPr>
            <a:endParaRPr lang="en-US" dirty="0" smtClean="0"/>
          </a:p>
          <a:p>
            <a:pPr marL="525780" indent="-457200">
              <a:buAutoNum type="alphaLcPeriod"/>
            </a:pPr>
            <a:endParaRPr lang="en-US" dirty="0" smtClean="0"/>
          </a:p>
          <a:p>
            <a:endParaRPr lang="en-US" dirty="0"/>
          </a:p>
        </p:txBody>
      </p:sp>
      <p:sp>
        <p:nvSpPr>
          <p:cNvPr id="15" name="Slide Number Placeholder 14"/>
          <p:cNvSpPr>
            <a:spLocks noGrp="1"/>
          </p:cNvSpPr>
          <p:nvPr>
            <p:ph type="sldNum" sz="quarter" idx="12"/>
          </p:nvPr>
        </p:nvSpPr>
        <p:spPr/>
        <p:txBody>
          <a:bodyPr/>
          <a:lstStyle/>
          <a:p>
            <a:fld id="{4DAA05FD-7075-4214-9ACF-F39CDC5A1A2E}" type="slidenum">
              <a:rPr lang="en-US" smtClean="0"/>
              <a:t>23</a:t>
            </a:fld>
            <a:endParaRPr lang="en-US" dirty="0"/>
          </a:p>
        </p:txBody>
      </p:sp>
    </p:spTree>
    <p:extLst>
      <p:ext uri="{BB962C8B-B14F-4D97-AF65-F5344CB8AC3E}">
        <p14:creationId xmlns:p14="http://schemas.microsoft.com/office/powerpoint/2010/main" val="327687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a:t>
            </a:r>
            <a:endParaRPr lang="en-US" dirty="0"/>
          </a:p>
        </p:txBody>
      </p:sp>
      <p:sp>
        <p:nvSpPr>
          <p:cNvPr id="3" name="Content Placeholder 2"/>
          <p:cNvSpPr>
            <a:spLocks noGrp="1"/>
          </p:cNvSpPr>
          <p:nvPr>
            <p:ph idx="1"/>
          </p:nvPr>
        </p:nvSpPr>
        <p:spPr/>
        <p:txBody>
          <a:bodyPr/>
          <a:lstStyle/>
          <a:p>
            <a:pPr marL="525780" indent="-457200">
              <a:buAutoNum type="alphaLcPeriod"/>
            </a:pPr>
            <a:r>
              <a:rPr lang="en-US" dirty="0" smtClean="0"/>
              <a:t>Epiglottis</a:t>
            </a:r>
          </a:p>
          <a:p>
            <a:pPr marL="68580" indent="0">
              <a:buNone/>
            </a:pPr>
            <a:endParaRPr lang="en-US" dirty="0"/>
          </a:p>
        </p:txBody>
      </p:sp>
      <p:sp>
        <p:nvSpPr>
          <p:cNvPr id="5" name="Slide Number Placeholder 4"/>
          <p:cNvSpPr>
            <a:spLocks noGrp="1"/>
          </p:cNvSpPr>
          <p:nvPr>
            <p:ph type="sldNum" sz="quarter" idx="12"/>
          </p:nvPr>
        </p:nvSpPr>
        <p:spPr/>
        <p:txBody>
          <a:bodyPr/>
          <a:lstStyle/>
          <a:p>
            <a:fld id="{4DAA05FD-7075-4214-9ACF-F39CDC5A1A2E}" type="slidenum">
              <a:rPr lang="en-US" smtClean="0"/>
              <a:t>24</a:t>
            </a:fld>
            <a:endParaRPr lang="en-US" dirty="0"/>
          </a:p>
        </p:txBody>
      </p:sp>
    </p:spTree>
    <p:extLst>
      <p:ext uri="{BB962C8B-B14F-4D97-AF65-F5344CB8AC3E}">
        <p14:creationId xmlns:p14="http://schemas.microsoft.com/office/powerpoint/2010/main" val="3181448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1752600"/>
          </a:xfrm>
        </p:spPr>
        <p:txBody>
          <a:bodyPr>
            <a:normAutofit fontScale="90000"/>
          </a:bodyPr>
          <a:lstStyle/>
          <a:p>
            <a:r>
              <a:rPr lang="en-US" dirty="0"/>
              <a:t>4</a:t>
            </a:r>
            <a:r>
              <a:rPr lang="en-US" dirty="0" smtClean="0"/>
              <a:t>. The hair like structures that propel mucus in the airways are:</a:t>
            </a:r>
            <a:endParaRPr lang="en-US" dirty="0"/>
          </a:p>
        </p:txBody>
      </p:sp>
      <p:sp>
        <p:nvSpPr>
          <p:cNvPr id="3" name="Content Placeholder 2"/>
          <p:cNvSpPr>
            <a:spLocks noGrp="1"/>
          </p:cNvSpPr>
          <p:nvPr>
            <p:ph idx="1"/>
          </p:nvPr>
        </p:nvSpPr>
        <p:spPr>
          <a:xfrm>
            <a:off x="1043492" y="2667000"/>
            <a:ext cx="6777317" cy="3165629"/>
          </a:xfrm>
        </p:spPr>
        <p:txBody>
          <a:bodyPr/>
          <a:lstStyle/>
          <a:p>
            <a:pPr marL="525780" indent="-457200">
              <a:buAutoNum type="alphaLcPeriod"/>
            </a:pPr>
            <a:r>
              <a:rPr lang="en-US" dirty="0" smtClean="0"/>
              <a:t>The sol layer</a:t>
            </a:r>
          </a:p>
          <a:p>
            <a:pPr marL="525780" indent="-457200">
              <a:buAutoNum type="alphaLcPeriod"/>
            </a:pPr>
            <a:r>
              <a:rPr lang="en-US" dirty="0" smtClean="0"/>
              <a:t>The gel layer</a:t>
            </a:r>
          </a:p>
          <a:p>
            <a:pPr marL="525780" indent="-457200">
              <a:buAutoNum type="alphaLcPeriod"/>
            </a:pPr>
            <a:r>
              <a:rPr lang="en-US" dirty="0" smtClean="0"/>
              <a:t>Cilia</a:t>
            </a:r>
          </a:p>
          <a:p>
            <a:pPr marL="525780" indent="-457200">
              <a:buAutoNum type="alphaLcPeriod"/>
            </a:pPr>
            <a:r>
              <a:rPr lang="en-US" dirty="0" smtClean="0"/>
              <a:t>pathogens</a:t>
            </a:r>
            <a:endParaRPr lang="en-US" dirty="0"/>
          </a:p>
        </p:txBody>
      </p:sp>
      <p:sp>
        <p:nvSpPr>
          <p:cNvPr id="5" name="Slide Number Placeholder 4"/>
          <p:cNvSpPr>
            <a:spLocks noGrp="1"/>
          </p:cNvSpPr>
          <p:nvPr>
            <p:ph type="sldNum" sz="quarter" idx="12"/>
          </p:nvPr>
        </p:nvSpPr>
        <p:spPr/>
        <p:txBody>
          <a:bodyPr/>
          <a:lstStyle/>
          <a:p>
            <a:fld id="{4DAA05FD-7075-4214-9ACF-F39CDC5A1A2E}" type="slidenum">
              <a:rPr lang="en-US" smtClean="0"/>
              <a:t>25</a:t>
            </a:fld>
            <a:endParaRPr lang="en-US" dirty="0"/>
          </a:p>
        </p:txBody>
      </p:sp>
    </p:spTree>
    <p:extLst>
      <p:ext uri="{BB962C8B-B14F-4D97-AF65-F5344CB8AC3E}">
        <p14:creationId xmlns:p14="http://schemas.microsoft.com/office/powerpoint/2010/main" val="7813311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68580" indent="0">
              <a:buNone/>
            </a:pPr>
            <a:r>
              <a:rPr lang="en-US" dirty="0" smtClean="0"/>
              <a:t>c. Cilia</a:t>
            </a:r>
          </a:p>
          <a:p>
            <a:pPr marL="68580" indent="0">
              <a:buNone/>
            </a:pPr>
            <a:endParaRPr lang="en-US" dirty="0"/>
          </a:p>
        </p:txBody>
      </p:sp>
      <p:sp>
        <p:nvSpPr>
          <p:cNvPr id="5" name="Slide Number Placeholder 4"/>
          <p:cNvSpPr>
            <a:spLocks noGrp="1"/>
          </p:cNvSpPr>
          <p:nvPr>
            <p:ph type="sldNum" sz="quarter" idx="12"/>
          </p:nvPr>
        </p:nvSpPr>
        <p:spPr/>
        <p:txBody>
          <a:bodyPr/>
          <a:lstStyle/>
          <a:p>
            <a:fld id="{4DAA05FD-7075-4214-9ACF-F39CDC5A1A2E}" type="slidenum">
              <a:rPr lang="en-US" smtClean="0"/>
              <a:t>26</a:t>
            </a:fld>
            <a:endParaRPr lang="en-US" dirty="0"/>
          </a:p>
        </p:txBody>
      </p:sp>
    </p:spTree>
    <p:extLst>
      <p:ext uri="{BB962C8B-B14F-4D97-AF65-F5344CB8AC3E}">
        <p14:creationId xmlns:p14="http://schemas.microsoft.com/office/powerpoint/2010/main" val="3503557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What pollutant inactivates the ciliary function?</a:t>
            </a:r>
            <a:endParaRPr lang="en-US" dirty="0"/>
          </a:p>
        </p:txBody>
      </p:sp>
      <p:sp>
        <p:nvSpPr>
          <p:cNvPr id="3" name="Content Placeholder 2"/>
          <p:cNvSpPr>
            <a:spLocks noGrp="1"/>
          </p:cNvSpPr>
          <p:nvPr>
            <p:ph idx="1"/>
          </p:nvPr>
        </p:nvSpPr>
        <p:spPr/>
        <p:txBody>
          <a:bodyPr/>
          <a:lstStyle/>
          <a:p>
            <a:pPr marL="525780" indent="-457200">
              <a:buAutoNum type="alphaLcPeriod"/>
            </a:pPr>
            <a:r>
              <a:rPr lang="en-US" dirty="0" smtClean="0"/>
              <a:t>Coal</a:t>
            </a:r>
          </a:p>
          <a:p>
            <a:pPr marL="525780" indent="-457200">
              <a:buAutoNum type="alphaLcPeriod"/>
            </a:pPr>
            <a:r>
              <a:rPr lang="en-US" dirty="0" smtClean="0"/>
              <a:t>Dust</a:t>
            </a:r>
          </a:p>
          <a:p>
            <a:pPr marL="525780" indent="-457200">
              <a:buAutoNum type="alphaLcPeriod"/>
            </a:pPr>
            <a:r>
              <a:rPr lang="en-US" dirty="0" smtClean="0"/>
              <a:t>Smoke</a:t>
            </a:r>
          </a:p>
          <a:p>
            <a:pPr marL="525780" indent="-457200">
              <a:buAutoNum type="alphaLcPeriod"/>
            </a:pPr>
            <a:r>
              <a:rPr lang="en-US" dirty="0" smtClean="0"/>
              <a:t>Air deodorizers</a:t>
            </a:r>
          </a:p>
        </p:txBody>
      </p:sp>
      <p:sp>
        <p:nvSpPr>
          <p:cNvPr id="5" name="Slide Number Placeholder 4"/>
          <p:cNvSpPr>
            <a:spLocks noGrp="1"/>
          </p:cNvSpPr>
          <p:nvPr>
            <p:ph type="sldNum" sz="quarter" idx="12"/>
          </p:nvPr>
        </p:nvSpPr>
        <p:spPr/>
        <p:txBody>
          <a:bodyPr/>
          <a:lstStyle/>
          <a:p>
            <a:fld id="{4DAA05FD-7075-4214-9ACF-F39CDC5A1A2E}" type="slidenum">
              <a:rPr lang="en-US" smtClean="0"/>
              <a:t>27</a:t>
            </a:fld>
            <a:endParaRPr lang="en-US"/>
          </a:p>
        </p:txBody>
      </p:sp>
    </p:spTree>
    <p:extLst>
      <p:ext uri="{BB962C8B-B14F-4D97-AF65-F5344CB8AC3E}">
        <p14:creationId xmlns:p14="http://schemas.microsoft.com/office/powerpoint/2010/main" val="20814057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525780" indent="-457200">
              <a:buAutoNum type="alphaLcPeriod" startAt="3"/>
            </a:pPr>
            <a:r>
              <a:rPr lang="en-US" dirty="0" smtClean="0"/>
              <a:t>Smoke</a:t>
            </a:r>
          </a:p>
          <a:p>
            <a:pPr marL="68580" indent="0">
              <a:buNone/>
            </a:pPr>
            <a:endParaRPr lang="en-US" dirty="0"/>
          </a:p>
        </p:txBody>
      </p:sp>
      <p:sp>
        <p:nvSpPr>
          <p:cNvPr id="5" name="Slide Number Placeholder 4"/>
          <p:cNvSpPr>
            <a:spLocks noGrp="1"/>
          </p:cNvSpPr>
          <p:nvPr>
            <p:ph type="sldNum" sz="quarter" idx="12"/>
          </p:nvPr>
        </p:nvSpPr>
        <p:spPr/>
        <p:txBody>
          <a:bodyPr/>
          <a:lstStyle/>
          <a:p>
            <a:fld id="{4DAA05FD-7075-4214-9ACF-F39CDC5A1A2E}" type="slidenum">
              <a:rPr lang="en-US" smtClean="0"/>
              <a:t>28</a:t>
            </a:fld>
            <a:endParaRPr lang="en-US"/>
          </a:p>
        </p:txBody>
      </p:sp>
    </p:spTree>
    <p:extLst>
      <p:ext uri="{BB962C8B-B14F-4D97-AF65-F5344CB8AC3E}">
        <p14:creationId xmlns:p14="http://schemas.microsoft.com/office/powerpoint/2010/main" val="642526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715536"/>
          </a:xfrm>
        </p:spPr>
        <p:txBody>
          <a:bodyPr>
            <a:normAutofit fontScale="90000"/>
          </a:bodyPr>
          <a:lstStyle/>
          <a:p>
            <a:r>
              <a:rPr lang="en-US" dirty="0" smtClean="0"/>
              <a:t>6. </a:t>
            </a:r>
            <a:r>
              <a:rPr lang="en-US" dirty="0"/>
              <a:t>S</a:t>
            </a:r>
            <a:r>
              <a:rPr lang="en-US" dirty="0" smtClean="0"/>
              <a:t>elect the proper sequence of air traveling through upper airway:</a:t>
            </a:r>
            <a:endParaRPr lang="en-US" dirty="0"/>
          </a:p>
        </p:txBody>
      </p:sp>
      <p:sp>
        <p:nvSpPr>
          <p:cNvPr id="3" name="Content Placeholder 2"/>
          <p:cNvSpPr>
            <a:spLocks noGrp="1"/>
          </p:cNvSpPr>
          <p:nvPr>
            <p:ph idx="1"/>
          </p:nvPr>
        </p:nvSpPr>
        <p:spPr>
          <a:xfrm>
            <a:off x="1043492" y="3048000"/>
            <a:ext cx="6777317" cy="2784629"/>
          </a:xfrm>
        </p:spPr>
        <p:txBody>
          <a:bodyPr/>
          <a:lstStyle/>
          <a:p>
            <a:pPr marL="525780" indent="-457200">
              <a:buAutoNum type="alphaLcPeriod"/>
            </a:pPr>
            <a:r>
              <a:rPr lang="en-US" dirty="0" smtClean="0"/>
              <a:t>Nose, sinuses, lungs, vocal cords</a:t>
            </a:r>
          </a:p>
          <a:p>
            <a:pPr marL="525780" indent="-457200">
              <a:buAutoNum type="alphaLcPeriod"/>
            </a:pPr>
            <a:r>
              <a:rPr lang="en-US" dirty="0" smtClean="0"/>
              <a:t>Nose, pharynx, larynx, vocal cords, lungs</a:t>
            </a:r>
          </a:p>
          <a:p>
            <a:pPr marL="525780" indent="-457200">
              <a:buAutoNum type="alphaLcPeriod"/>
            </a:pPr>
            <a:r>
              <a:rPr lang="en-US" dirty="0" smtClean="0"/>
              <a:t>Nose, larynx, vocal cords, pharynx, lungs</a:t>
            </a:r>
          </a:p>
          <a:p>
            <a:pPr marL="525780" indent="-457200">
              <a:buAutoNum type="alphaLcPeriod"/>
            </a:pPr>
            <a:r>
              <a:rPr lang="en-US" dirty="0" smtClean="0"/>
              <a:t>Nose lungs, sinuses, pharynx, vocal cords</a:t>
            </a:r>
            <a:endParaRPr lang="en-US" dirty="0"/>
          </a:p>
        </p:txBody>
      </p:sp>
      <p:sp>
        <p:nvSpPr>
          <p:cNvPr id="5" name="Slide Number Placeholder 4"/>
          <p:cNvSpPr>
            <a:spLocks noGrp="1"/>
          </p:cNvSpPr>
          <p:nvPr>
            <p:ph type="sldNum" sz="quarter" idx="12"/>
          </p:nvPr>
        </p:nvSpPr>
        <p:spPr/>
        <p:txBody>
          <a:bodyPr/>
          <a:lstStyle/>
          <a:p>
            <a:fld id="{4DAA05FD-7075-4214-9ACF-F39CDC5A1A2E}" type="slidenum">
              <a:rPr lang="en-US" smtClean="0"/>
              <a:t>29</a:t>
            </a:fld>
            <a:endParaRPr lang="en-US"/>
          </a:p>
        </p:txBody>
      </p:sp>
    </p:spTree>
    <p:extLst>
      <p:ext uri="{BB962C8B-B14F-4D97-AF65-F5344CB8AC3E}">
        <p14:creationId xmlns:p14="http://schemas.microsoft.com/office/powerpoint/2010/main" val="233285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1600200"/>
            <a:ext cx="3300984" cy="1463040"/>
          </a:xfrm>
        </p:spPr>
        <p:txBody>
          <a:bodyPr>
            <a:normAutofit/>
          </a:bodyPr>
          <a:lstStyle/>
          <a:p>
            <a:r>
              <a:rPr lang="en-US" dirty="0" smtClean="0"/>
              <a:t>Respiratory System Overview	</a:t>
            </a:r>
            <a:endParaRPr lang="en-US" dirty="0"/>
          </a:p>
        </p:txBody>
      </p:sp>
      <p:sp>
        <p:nvSpPr>
          <p:cNvPr id="3" name="Content Placeholder 2"/>
          <p:cNvSpPr>
            <a:spLocks noGrp="1"/>
          </p:cNvSpPr>
          <p:nvPr>
            <p:ph type="body" sz="half" idx="2"/>
          </p:nvPr>
        </p:nvSpPr>
        <p:spPr>
          <a:xfrm>
            <a:off x="4734630" y="3124200"/>
            <a:ext cx="3300573" cy="2528449"/>
          </a:xfrm>
        </p:spPr>
        <p:txBody>
          <a:bodyPr>
            <a:normAutofit fontScale="85000" lnSpcReduction="20000"/>
          </a:bodyPr>
          <a:lstStyle/>
          <a:p>
            <a:r>
              <a:rPr lang="en-US" dirty="0" smtClean="0"/>
              <a:t>Upper airway: </a:t>
            </a:r>
          </a:p>
          <a:p>
            <a:pPr lvl="2"/>
            <a:r>
              <a:rPr lang="en-US" sz="1400" dirty="0" smtClean="0"/>
              <a:t>nose, pharynx, larynx, sinuses</a:t>
            </a:r>
          </a:p>
          <a:p>
            <a:pPr marL="685800" lvl="2" indent="0">
              <a:buNone/>
            </a:pPr>
            <a:endParaRPr lang="en-US" sz="1400" dirty="0" smtClean="0"/>
          </a:p>
          <a:p>
            <a:r>
              <a:rPr lang="en-US" dirty="0" smtClean="0"/>
              <a:t>Lower airway:</a:t>
            </a:r>
          </a:p>
          <a:p>
            <a:pPr lvl="2"/>
            <a:r>
              <a:rPr lang="en-US" sz="1400" dirty="0" smtClean="0"/>
              <a:t>Right lung </a:t>
            </a:r>
          </a:p>
          <a:p>
            <a:pPr lvl="3"/>
            <a:r>
              <a:rPr lang="en-US" sz="1400" dirty="0" smtClean="0"/>
              <a:t>Three lobes: Upper, middle, lower </a:t>
            </a:r>
          </a:p>
          <a:p>
            <a:pPr lvl="2"/>
            <a:r>
              <a:rPr lang="en-US" sz="1400" dirty="0" smtClean="0"/>
              <a:t>Left lung</a:t>
            </a:r>
          </a:p>
          <a:p>
            <a:pPr lvl="3"/>
            <a:r>
              <a:rPr lang="en-US" sz="1400" dirty="0" smtClean="0"/>
              <a:t>Two lobes:  upper and lower</a:t>
            </a:r>
          </a:p>
          <a:p>
            <a:r>
              <a:rPr lang="en-US" dirty="0" smtClean="0"/>
              <a:t>Diaphragm:  </a:t>
            </a:r>
          </a:p>
          <a:p>
            <a:r>
              <a:rPr lang="en-US" sz="2100" dirty="0"/>
              <a:t>	</a:t>
            </a:r>
            <a:r>
              <a:rPr lang="en-US" sz="1400" dirty="0"/>
              <a:t>P</a:t>
            </a:r>
            <a:r>
              <a:rPr lang="en-US" sz="1400" dirty="0" smtClean="0"/>
              <a:t>rimary muscle </a:t>
            </a:r>
          </a:p>
          <a:p>
            <a:pPr lvl="3"/>
            <a:endParaRPr lang="en-US" sz="1400" dirty="0"/>
          </a:p>
          <a:p>
            <a:pPr lvl="3"/>
            <a:endParaRPr lang="en-US" sz="1400" dirty="0" smtClean="0"/>
          </a:p>
          <a:p>
            <a:endParaRPr lang="en-US" dirty="0"/>
          </a:p>
          <a:p>
            <a:endParaRPr lang="en-US" dirty="0"/>
          </a:p>
        </p:txBody>
      </p:sp>
      <p:sp>
        <p:nvSpPr>
          <p:cNvPr id="6" name="Footer Placeholder 5"/>
          <p:cNvSpPr>
            <a:spLocks noGrp="1"/>
          </p:cNvSpPr>
          <p:nvPr>
            <p:ph type="ftr" sz="quarter" idx="11"/>
          </p:nvPr>
        </p:nvSpPr>
        <p:spPr/>
        <p:txBody>
          <a:bodyPr/>
          <a:lstStyle/>
          <a:p>
            <a:r>
              <a:rPr lang="en-US" smtClean="0"/>
              <a:t>Yedipete University Dentistry Anatomy</a:t>
            </a:r>
            <a:endParaRPr lang="en-US" dirty="0"/>
          </a:p>
        </p:txBody>
      </p:sp>
      <p:sp>
        <p:nvSpPr>
          <p:cNvPr id="7" name="Slide Number Placeholder 6"/>
          <p:cNvSpPr>
            <a:spLocks noGrp="1"/>
          </p:cNvSpPr>
          <p:nvPr>
            <p:ph type="sldNum" sz="quarter" idx="12"/>
          </p:nvPr>
        </p:nvSpPr>
        <p:spPr/>
        <p:txBody>
          <a:bodyPr/>
          <a:lstStyle/>
          <a:p>
            <a:fld id="{4DAA05FD-7075-4214-9ACF-F39CDC5A1A2E}" type="slidenum">
              <a:rPr lang="en-US" smtClean="0"/>
              <a:t>3</a:t>
            </a:fld>
            <a:endParaRPr lang="en-US"/>
          </a:p>
        </p:txBody>
      </p:sp>
      <p:pic>
        <p:nvPicPr>
          <p:cNvPr id="5127" name="Picture 7" descr="http://yeditepedentistryanatomy.files.wordpress.com/2011/10/respsy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62000"/>
            <a:ext cx="3352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Placeholder 10"/>
          <p:cNvSpPr>
            <a:spLocks noGrp="1"/>
          </p:cNvSpPr>
          <p:nvPr>
            <p:ph type="pic" idx="1"/>
          </p:nvPr>
        </p:nvSpPr>
        <p:spPr>
          <a:xfrm>
            <a:off x="838200" y="609600"/>
            <a:ext cx="3581399" cy="4876800"/>
          </a:xfrm>
        </p:spPr>
      </p:sp>
    </p:spTree>
    <p:extLst>
      <p:ext uri="{BB962C8B-B14F-4D97-AF65-F5344CB8AC3E}">
        <p14:creationId xmlns:p14="http://schemas.microsoft.com/office/powerpoint/2010/main" val="10663831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525780" indent="-457200">
              <a:buAutoNum type="alphaLcPeriod" startAt="2"/>
            </a:pPr>
            <a:r>
              <a:rPr lang="en-US" dirty="0" smtClean="0"/>
              <a:t>Nose, pharynx, larynx, vocal cords, lungs</a:t>
            </a:r>
          </a:p>
          <a:p>
            <a:pPr marL="525780" indent="-457200">
              <a:buAutoNum type="alphaLcPeriod" startAt="2"/>
            </a:pPr>
            <a:endParaRPr lang="en-US" dirty="0"/>
          </a:p>
        </p:txBody>
      </p:sp>
      <p:sp>
        <p:nvSpPr>
          <p:cNvPr id="5" name="Slide Number Placeholder 4"/>
          <p:cNvSpPr>
            <a:spLocks noGrp="1"/>
          </p:cNvSpPr>
          <p:nvPr>
            <p:ph type="sldNum" sz="quarter" idx="12"/>
          </p:nvPr>
        </p:nvSpPr>
        <p:spPr/>
        <p:txBody>
          <a:bodyPr/>
          <a:lstStyle/>
          <a:p>
            <a:fld id="{4DAA05FD-7075-4214-9ACF-F39CDC5A1A2E}" type="slidenum">
              <a:rPr lang="en-US" smtClean="0"/>
              <a:t>30</a:t>
            </a:fld>
            <a:endParaRPr lang="en-US"/>
          </a:p>
        </p:txBody>
      </p:sp>
    </p:spTree>
    <p:extLst>
      <p:ext uri="{BB962C8B-B14F-4D97-AF65-F5344CB8AC3E}">
        <p14:creationId xmlns:p14="http://schemas.microsoft.com/office/powerpoint/2010/main" val="3041282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486936"/>
          </a:xfrm>
        </p:spPr>
        <p:txBody>
          <a:bodyPr>
            <a:normAutofit/>
          </a:bodyPr>
          <a:lstStyle/>
          <a:p>
            <a:r>
              <a:rPr lang="en-US" dirty="0"/>
              <a:t>7</a:t>
            </a:r>
            <a:r>
              <a:rPr lang="en-US" dirty="0" smtClean="0"/>
              <a:t>. Upper airway diseases health problems include:</a:t>
            </a:r>
            <a:endParaRPr lang="en-US" dirty="0"/>
          </a:p>
        </p:txBody>
      </p:sp>
      <p:sp>
        <p:nvSpPr>
          <p:cNvPr id="3" name="Content Placeholder 2"/>
          <p:cNvSpPr>
            <a:spLocks noGrp="1"/>
          </p:cNvSpPr>
          <p:nvPr>
            <p:ph idx="1"/>
          </p:nvPr>
        </p:nvSpPr>
        <p:spPr>
          <a:xfrm>
            <a:off x="1043492" y="2895600"/>
            <a:ext cx="6777317" cy="2937029"/>
          </a:xfrm>
        </p:spPr>
        <p:txBody>
          <a:bodyPr/>
          <a:lstStyle/>
          <a:p>
            <a:pPr marL="525780" indent="-457200">
              <a:buAutoNum type="alphaLcPeriod"/>
            </a:pPr>
            <a:r>
              <a:rPr lang="en-US" dirty="0" smtClean="0"/>
              <a:t>Sinusitis</a:t>
            </a:r>
          </a:p>
          <a:p>
            <a:pPr marL="525780" indent="-457200">
              <a:buAutoNum type="alphaLcPeriod"/>
            </a:pPr>
            <a:r>
              <a:rPr lang="en-US" dirty="0" smtClean="0"/>
              <a:t>LTB (croup)</a:t>
            </a:r>
          </a:p>
          <a:p>
            <a:pPr marL="525780" indent="-457200">
              <a:buAutoNum type="alphaLcPeriod"/>
            </a:pPr>
            <a:r>
              <a:rPr lang="en-US" dirty="0" smtClean="0"/>
              <a:t>Tonsillitis</a:t>
            </a:r>
          </a:p>
          <a:p>
            <a:pPr marL="525780" indent="-457200">
              <a:buAutoNum type="alphaLcPeriod"/>
            </a:pPr>
            <a:r>
              <a:rPr lang="en-US" dirty="0"/>
              <a:t>R</a:t>
            </a:r>
            <a:r>
              <a:rPr lang="en-US" dirty="0" smtClean="0"/>
              <a:t>hinitis</a:t>
            </a:r>
            <a:endParaRPr lang="en-US" dirty="0"/>
          </a:p>
        </p:txBody>
      </p:sp>
      <p:sp>
        <p:nvSpPr>
          <p:cNvPr id="5" name="Slide Number Placeholder 4"/>
          <p:cNvSpPr>
            <a:spLocks noGrp="1"/>
          </p:cNvSpPr>
          <p:nvPr>
            <p:ph type="sldNum" sz="quarter" idx="12"/>
          </p:nvPr>
        </p:nvSpPr>
        <p:spPr/>
        <p:txBody>
          <a:bodyPr/>
          <a:lstStyle/>
          <a:p>
            <a:fld id="{4DAA05FD-7075-4214-9ACF-F39CDC5A1A2E}" type="slidenum">
              <a:rPr lang="en-US" smtClean="0"/>
              <a:t>31</a:t>
            </a:fld>
            <a:endParaRPr lang="en-US"/>
          </a:p>
        </p:txBody>
      </p:sp>
    </p:spTree>
    <p:extLst>
      <p:ext uri="{BB962C8B-B14F-4D97-AF65-F5344CB8AC3E}">
        <p14:creationId xmlns:p14="http://schemas.microsoft.com/office/powerpoint/2010/main" val="26403187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Answer</a:t>
            </a:r>
            <a:endParaRPr lang="en-US" dirty="0"/>
          </a:p>
        </p:txBody>
      </p:sp>
      <p:sp>
        <p:nvSpPr>
          <p:cNvPr id="3" name="Content Placeholder 2"/>
          <p:cNvSpPr>
            <a:spLocks noGrp="1"/>
          </p:cNvSpPr>
          <p:nvPr>
            <p:ph idx="1"/>
          </p:nvPr>
        </p:nvSpPr>
        <p:spPr/>
        <p:txBody>
          <a:bodyPr/>
          <a:lstStyle/>
          <a:p>
            <a:pPr marL="68580" indent="0">
              <a:buNone/>
            </a:pPr>
            <a:r>
              <a:rPr lang="en-US" dirty="0" smtClean="0"/>
              <a:t>All answers are correct:  </a:t>
            </a:r>
          </a:p>
          <a:p>
            <a:pPr marL="68580" indent="0">
              <a:buNone/>
            </a:pPr>
            <a:r>
              <a:rPr lang="en-US" dirty="0" smtClean="0"/>
              <a:t>sinusitis, </a:t>
            </a:r>
            <a:r>
              <a:rPr lang="en-US" dirty="0" err="1" smtClean="0"/>
              <a:t>laryngotracheobronchitis</a:t>
            </a:r>
            <a:r>
              <a:rPr lang="en-US" dirty="0" smtClean="0"/>
              <a:t>, tonsillitis and rhinitis are all health problems of the upper airway.</a:t>
            </a:r>
            <a:endParaRPr lang="en-US" dirty="0"/>
          </a:p>
        </p:txBody>
      </p:sp>
      <p:sp>
        <p:nvSpPr>
          <p:cNvPr id="5" name="Slide Number Placeholder 4"/>
          <p:cNvSpPr>
            <a:spLocks noGrp="1"/>
          </p:cNvSpPr>
          <p:nvPr>
            <p:ph type="sldNum" sz="quarter" idx="12"/>
          </p:nvPr>
        </p:nvSpPr>
        <p:spPr/>
        <p:txBody>
          <a:bodyPr/>
          <a:lstStyle/>
          <a:p>
            <a:fld id="{4DAA05FD-7075-4214-9ACF-F39CDC5A1A2E}" type="slidenum">
              <a:rPr lang="en-US" smtClean="0"/>
              <a:t>32</a:t>
            </a:fld>
            <a:endParaRPr lang="en-US"/>
          </a:p>
        </p:txBody>
      </p:sp>
    </p:spTree>
    <p:extLst>
      <p:ext uri="{BB962C8B-B14F-4D97-AF65-F5344CB8AC3E}">
        <p14:creationId xmlns:p14="http://schemas.microsoft.com/office/powerpoint/2010/main" val="73453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620000" cy="1524000"/>
          </a:xfrm>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Well Done!!</a:t>
            </a:r>
            <a:br>
              <a:rPr lang="en-US" dirty="0" smtClean="0"/>
            </a:br>
            <a:r>
              <a:rPr lang="en-US" dirty="0"/>
              <a:t>H</a:t>
            </a:r>
            <a:r>
              <a:rPr lang="en-US" dirty="0" smtClean="0"/>
              <a:t>omework reinforcement time</a:t>
            </a:r>
            <a:r>
              <a:rPr lang="en-US" dirty="0"/>
              <a:t/>
            </a:r>
            <a:br>
              <a:rPr lang="en-US" dirty="0"/>
            </a:br>
            <a:endParaRPr lang="en-US" dirty="0"/>
          </a:p>
        </p:txBody>
      </p:sp>
      <p:sp>
        <p:nvSpPr>
          <p:cNvPr id="3" name="Content Placeholder 2"/>
          <p:cNvSpPr>
            <a:spLocks noGrp="1"/>
          </p:cNvSpPr>
          <p:nvPr>
            <p:ph idx="1"/>
          </p:nvPr>
        </p:nvSpPr>
        <p:spPr>
          <a:xfrm>
            <a:off x="1043492" y="2133600"/>
            <a:ext cx="6777317" cy="3886200"/>
          </a:xfrm>
          <a:ln>
            <a:solidFill>
              <a:schemeClr val="bg1"/>
            </a:solidFill>
          </a:ln>
        </p:spPr>
        <p:txBody>
          <a:bodyPr>
            <a:normAutofit fontScale="85000" lnSpcReduction="20000"/>
          </a:bodyPr>
          <a:lstStyle/>
          <a:p>
            <a:r>
              <a:rPr lang="en-US" dirty="0" smtClean="0"/>
              <a:t>Follow the instructions to color the Upper Respiratory System Structures that you just labelled  during class - </a:t>
            </a:r>
            <a:r>
              <a:rPr lang="en-US" b="1" dirty="0" smtClean="0"/>
              <a:t>handout 2.05</a:t>
            </a:r>
            <a:r>
              <a:rPr lang="en-US" dirty="0" smtClean="0"/>
              <a:t>.</a:t>
            </a:r>
          </a:p>
          <a:p>
            <a:r>
              <a:rPr lang="en-US" dirty="0" smtClean="0"/>
              <a:t>Review your notes from today and </a:t>
            </a:r>
            <a:r>
              <a:rPr lang="en-US" b="1" dirty="0" smtClean="0"/>
              <a:t>highlight </a:t>
            </a:r>
            <a:r>
              <a:rPr lang="en-US" dirty="0" smtClean="0"/>
              <a:t>the following terms and their descriptions:  </a:t>
            </a:r>
            <a:r>
              <a:rPr lang="en-US" dirty="0" err="1" smtClean="0"/>
              <a:t>muco</a:t>
            </a:r>
            <a:r>
              <a:rPr lang="en-US" dirty="0" smtClean="0"/>
              <a:t>-ciliary escalator, olfaction, and phonation, LTB, acute epiglottitis, and otitis media. </a:t>
            </a:r>
          </a:p>
          <a:p>
            <a:pPr lvl="2"/>
            <a:r>
              <a:rPr lang="en-US" dirty="0" smtClean="0"/>
              <a:t>Then </a:t>
            </a:r>
            <a:r>
              <a:rPr lang="en-US" u="sng" dirty="0" smtClean="0"/>
              <a:t>write them down </a:t>
            </a:r>
            <a:r>
              <a:rPr lang="en-US" dirty="0" smtClean="0"/>
              <a:t>on a separate sheet of paper in complete sentences (to be handed in).</a:t>
            </a:r>
          </a:p>
          <a:p>
            <a:r>
              <a:rPr lang="en-US" dirty="0" smtClean="0"/>
              <a:t>Give three real life examples that illustrate how air is heated, cooled, and humidified by the upper airway system.  There should be </a:t>
            </a:r>
            <a:r>
              <a:rPr lang="en-US" u="sng" dirty="0" smtClean="0"/>
              <a:t>three different examples on paper (in complete sentences).</a:t>
            </a:r>
          </a:p>
          <a:p>
            <a:r>
              <a:rPr lang="en-US" b="1" dirty="0" smtClean="0"/>
              <a:t>Due at start of class tomorrow!</a:t>
            </a:r>
          </a:p>
          <a:p>
            <a:pPr lvl="1"/>
            <a:endParaRPr lang="en-US" dirty="0" smtClean="0"/>
          </a:p>
          <a:p>
            <a:pPr lvl="1"/>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4DAA05FD-7075-4214-9ACF-F39CDC5A1A2E}" type="slidenum">
              <a:rPr lang="en-US" smtClean="0"/>
              <a:t>33</a:t>
            </a:fld>
            <a:endParaRPr lang="en-US"/>
          </a:p>
        </p:txBody>
      </p:sp>
    </p:spTree>
    <p:extLst>
      <p:ext uri="{BB962C8B-B14F-4D97-AF65-F5344CB8AC3E}">
        <p14:creationId xmlns:p14="http://schemas.microsoft.com/office/powerpoint/2010/main" val="37313114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Primary Roles of the Respiratory System</a:t>
            </a:r>
            <a:endParaRPr lang="en-US" dirty="0"/>
          </a:p>
        </p:txBody>
      </p:sp>
      <p:sp>
        <p:nvSpPr>
          <p:cNvPr id="3" name="Content Placeholder 2"/>
          <p:cNvSpPr>
            <a:spLocks noGrp="1"/>
          </p:cNvSpPr>
          <p:nvPr>
            <p:ph idx="1"/>
          </p:nvPr>
        </p:nvSpPr>
        <p:spPr>
          <a:xfrm>
            <a:off x="1043492" y="2514600"/>
            <a:ext cx="6777317" cy="3318029"/>
          </a:xfrm>
        </p:spPr>
        <p:txBody>
          <a:bodyPr>
            <a:normAutofit/>
          </a:bodyPr>
          <a:lstStyle/>
          <a:p>
            <a:r>
              <a:rPr lang="en-US" b="1" dirty="0" smtClean="0"/>
              <a:t>Ventilation</a:t>
            </a:r>
            <a:r>
              <a:rPr lang="en-US" dirty="0" smtClean="0"/>
              <a:t> (upper/lower airway):</a:t>
            </a:r>
          </a:p>
          <a:p>
            <a:pPr lvl="1"/>
            <a:r>
              <a:rPr lang="en-US" dirty="0" smtClean="0"/>
              <a:t>To conduct air in and out of the lungs </a:t>
            </a:r>
          </a:p>
          <a:p>
            <a:pPr lvl="1"/>
            <a:r>
              <a:rPr lang="en-US" dirty="0" smtClean="0"/>
              <a:t>Air consists of these gasses: Oxygen (O2), Carbon dioxide (CO2), and Nitrogen (N2)</a:t>
            </a:r>
          </a:p>
          <a:p>
            <a:pPr marL="365760" lvl="1" indent="0">
              <a:buNone/>
            </a:pPr>
            <a:endParaRPr lang="en-US" dirty="0" smtClean="0"/>
          </a:p>
          <a:p>
            <a:r>
              <a:rPr lang="en-US" b="1" dirty="0" smtClean="0"/>
              <a:t>Respiration External </a:t>
            </a:r>
            <a:r>
              <a:rPr lang="en-US" dirty="0" smtClean="0"/>
              <a:t>(lower airway and external atmosphere):</a:t>
            </a:r>
          </a:p>
          <a:p>
            <a:pPr lvl="1"/>
            <a:r>
              <a:rPr lang="en-US" dirty="0" smtClean="0"/>
              <a:t>Participate in gas exchange  (O2 / CO2)</a:t>
            </a:r>
          </a:p>
        </p:txBody>
      </p:sp>
      <p:sp>
        <p:nvSpPr>
          <p:cNvPr id="5" name="Slide Number Placeholder 4"/>
          <p:cNvSpPr>
            <a:spLocks noGrp="1"/>
          </p:cNvSpPr>
          <p:nvPr>
            <p:ph type="sldNum" sz="quarter" idx="12"/>
          </p:nvPr>
        </p:nvSpPr>
        <p:spPr/>
        <p:txBody>
          <a:bodyPr/>
          <a:lstStyle/>
          <a:p>
            <a:fld id="{4DAA05FD-7075-4214-9ACF-F39CDC5A1A2E}" type="slidenum">
              <a:rPr lang="en-US" smtClean="0"/>
              <a:t>4</a:t>
            </a:fld>
            <a:endParaRPr lang="en-US"/>
          </a:p>
        </p:txBody>
      </p:sp>
    </p:spTree>
    <p:extLst>
      <p:ext uri="{BB962C8B-B14F-4D97-AF65-F5344CB8AC3E}">
        <p14:creationId xmlns:p14="http://schemas.microsoft.com/office/powerpoint/2010/main" val="34162544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334536"/>
          </a:xfrm>
        </p:spPr>
        <p:txBody>
          <a:bodyPr>
            <a:normAutofit fontScale="90000"/>
          </a:bodyPr>
          <a:lstStyle/>
          <a:p>
            <a:r>
              <a:rPr lang="en-US" dirty="0" smtClean="0"/>
              <a:t>Upper Respiratory System (guided practice for retention)</a:t>
            </a:r>
            <a:endParaRPr lang="en-US" dirty="0"/>
          </a:p>
        </p:txBody>
      </p:sp>
      <p:sp>
        <p:nvSpPr>
          <p:cNvPr id="3" name="Content Placeholder 2"/>
          <p:cNvSpPr>
            <a:spLocks noGrp="1"/>
          </p:cNvSpPr>
          <p:nvPr>
            <p:ph idx="1"/>
          </p:nvPr>
        </p:nvSpPr>
        <p:spPr>
          <a:xfrm>
            <a:off x="1043492" y="2743200"/>
            <a:ext cx="6777317" cy="3089429"/>
          </a:xfrm>
        </p:spPr>
        <p:txBody>
          <a:bodyPr/>
          <a:lstStyle/>
          <a:p>
            <a:r>
              <a:rPr lang="en-US" dirty="0" smtClean="0"/>
              <a:t>Please take out </a:t>
            </a:r>
            <a:r>
              <a:rPr lang="en-US" b="1" dirty="0" smtClean="0"/>
              <a:t>handout 2.05. </a:t>
            </a:r>
          </a:p>
          <a:p>
            <a:pPr lvl="1"/>
            <a:r>
              <a:rPr lang="en-US" dirty="0"/>
              <a:t>r</a:t>
            </a:r>
            <a:r>
              <a:rPr lang="en-US" dirty="0" smtClean="0"/>
              <a:t>efer to and label it during this lesson</a:t>
            </a:r>
          </a:p>
          <a:p>
            <a:pPr lvl="1"/>
            <a:r>
              <a:rPr lang="en-US" dirty="0" smtClean="0"/>
              <a:t>Take notes on the side or back </a:t>
            </a:r>
          </a:p>
          <a:p>
            <a:pPr lvl="1"/>
            <a:r>
              <a:rPr lang="en-US" dirty="0" smtClean="0"/>
              <a:t>Record the diseases that impact the upper airway (respiratory system) as they are discussed</a:t>
            </a:r>
            <a:endParaRPr lang="en-US" dirty="0"/>
          </a:p>
        </p:txBody>
      </p:sp>
      <p:sp>
        <p:nvSpPr>
          <p:cNvPr id="5" name="Slide Number Placeholder 4"/>
          <p:cNvSpPr>
            <a:spLocks noGrp="1"/>
          </p:cNvSpPr>
          <p:nvPr>
            <p:ph type="sldNum" sz="quarter" idx="12"/>
          </p:nvPr>
        </p:nvSpPr>
        <p:spPr/>
        <p:txBody>
          <a:bodyPr/>
          <a:lstStyle/>
          <a:p>
            <a:fld id="{4DAA05FD-7075-4214-9ACF-F39CDC5A1A2E}" type="slidenum">
              <a:rPr lang="en-US" smtClean="0"/>
              <a:t>5</a:t>
            </a:fld>
            <a:endParaRPr lang="en-US"/>
          </a:p>
        </p:txBody>
      </p:sp>
    </p:spTree>
    <p:extLst>
      <p:ext uri="{BB962C8B-B14F-4D97-AF65-F5344CB8AC3E}">
        <p14:creationId xmlns:p14="http://schemas.microsoft.com/office/powerpoint/2010/main" val="35445149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990600" y="685800"/>
            <a:ext cx="7024744" cy="1143000"/>
          </a:xfrm>
        </p:spPr>
        <p:txBody>
          <a:bodyPr/>
          <a:lstStyle/>
          <a:p>
            <a:r>
              <a:rPr lang="en-US" dirty="0" smtClean="0"/>
              <a:t>Upper Airway functions:</a:t>
            </a:r>
            <a:endParaRPr lang="en-US" dirty="0"/>
          </a:p>
        </p:txBody>
      </p:sp>
      <p:sp>
        <p:nvSpPr>
          <p:cNvPr id="13" name="Content Placeholder 12"/>
          <p:cNvSpPr>
            <a:spLocks noGrp="1"/>
          </p:cNvSpPr>
          <p:nvPr>
            <p:ph idx="1"/>
          </p:nvPr>
        </p:nvSpPr>
        <p:spPr>
          <a:xfrm>
            <a:off x="1043492" y="2133600"/>
            <a:ext cx="6777317" cy="3699029"/>
          </a:xfrm>
        </p:spPr>
        <p:txBody>
          <a:bodyPr>
            <a:normAutofit/>
          </a:bodyPr>
          <a:lstStyle/>
          <a:p>
            <a:r>
              <a:rPr lang="en-US" dirty="0" smtClean="0"/>
              <a:t>Heat / cool inhaled air (to body temperature)</a:t>
            </a:r>
          </a:p>
          <a:p>
            <a:r>
              <a:rPr lang="en-US" dirty="0" smtClean="0"/>
              <a:t>Filter particles from the inhaled gases</a:t>
            </a:r>
          </a:p>
          <a:p>
            <a:r>
              <a:rPr lang="en-US" dirty="0" smtClean="0"/>
              <a:t>Humidify inspired gases to relative humidity of 100%</a:t>
            </a:r>
          </a:p>
          <a:p>
            <a:r>
              <a:rPr lang="en-US" dirty="0" smtClean="0"/>
              <a:t>Provide for the sense of smell (olfaction)</a:t>
            </a:r>
          </a:p>
          <a:p>
            <a:r>
              <a:rPr lang="en-US" dirty="0" smtClean="0"/>
              <a:t>Produce sounds (phonation)</a:t>
            </a:r>
          </a:p>
          <a:p>
            <a:r>
              <a:rPr lang="en-US" dirty="0" smtClean="0"/>
              <a:t>Conduct air to the lower airways</a:t>
            </a:r>
            <a:endParaRPr lang="en-US" dirty="0"/>
          </a:p>
        </p:txBody>
      </p:sp>
      <p:sp>
        <p:nvSpPr>
          <p:cNvPr id="5" name="Slide Number Placeholder 4"/>
          <p:cNvSpPr>
            <a:spLocks noGrp="1"/>
          </p:cNvSpPr>
          <p:nvPr>
            <p:ph type="sldNum" sz="quarter" idx="12"/>
          </p:nvPr>
        </p:nvSpPr>
        <p:spPr/>
        <p:txBody>
          <a:bodyPr/>
          <a:lstStyle/>
          <a:p>
            <a:fld id="{4DAA05FD-7075-4214-9ACF-F39CDC5A1A2E}" type="slidenum">
              <a:rPr lang="en-US" smtClean="0"/>
              <a:t>6</a:t>
            </a:fld>
            <a:endParaRPr lang="en-US"/>
          </a:p>
        </p:txBody>
      </p:sp>
    </p:spTree>
    <p:extLst>
      <p:ext uri="{BB962C8B-B14F-4D97-AF65-F5344CB8AC3E}">
        <p14:creationId xmlns:p14="http://schemas.microsoft.com/office/powerpoint/2010/main" val="1731560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953536"/>
          </a:xfrm>
        </p:spPr>
        <p:txBody>
          <a:bodyPr>
            <a:normAutofit/>
          </a:bodyPr>
          <a:lstStyle/>
          <a:p>
            <a:r>
              <a:rPr lang="en-US" dirty="0" smtClean="0"/>
              <a:t>Upper airway structures</a:t>
            </a:r>
            <a:endParaRPr lang="en-US" dirty="0"/>
          </a:p>
        </p:txBody>
      </p:sp>
      <p:sp>
        <p:nvSpPr>
          <p:cNvPr id="3" name="Footer Placeholder 2"/>
          <p:cNvSpPr>
            <a:spLocks noGrp="1"/>
          </p:cNvSpPr>
          <p:nvPr>
            <p:ph type="ftr" sz="quarter" idx="11"/>
          </p:nvPr>
        </p:nvSpPr>
        <p:spPr/>
        <p:txBody>
          <a:bodyPr/>
          <a:lstStyle/>
          <a:p>
            <a:r>
              <a:rPr lang="en-US" dirty="0" smtClean="0"/>
              <a:t>http://dailyanatomy.tumblr.com</a:t>
            </a:r>
            <a:endParaRPr lang="en-US" dirty="0"/>
          </a:p>
        </p:txBody>
      </p:sp>
      <p:sp>
        <p:nvSpPr>
          <p:cNvPr id="5" name="Slide Number Placeholder 4"/>
          <p:cNvSpPr>
            <a:spLocks noGrp="1"/>
          </p:cNvSpPr>
          <p:nvPr>
            <p:ph type="sldNum" sz="quarter" idx="12"/>
          </p:nvPr>
        </p:nvSpPr>
        <p:spPr/>
        <p:txBody>
          <a:bodyPr/>
          <a:lstStyle/>
          <a:p>
            <a:fld id="{4DAA05FD-7075-4214-9ACF-F39CDC5A1A2E}" type="slidenum">
              <a:rPr lang="en-US" smtClean="0"/>
              <a:t>7</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85" y="457200"/>
            <a:ext cx="80772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2005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DAA05FD-7075-4214-9ACF-F39CDC5A1A2E}" type="slidenum">
              <a:rPr lang="en-US" smtClean="0"/>
              <a:t>8</a:t>
            </a:fld>
            <a:endParaRPr lang="en-US"/>
          </a:p>
        </p:txBody>
      </p:sp>
      <p:sp>
        <p:nvSpPr>
          <p:cNvPr id="4" name="Footer Placeholder 3"/>
          <p:cNvSpPr>
            <a:spLocks noGrp="1"/>
          </p:cNvSpPr>
          <p:nvPr>
            <p:ph type="ftr" sz="quarter" idx="11"/>
          </p:nvPr>
        </p:nvSpPr>
        <p:spPr/>
        <p:txBody>
          <a:bodyPr>
            <a:normAutofit fontScale="92500" lnSpcReduction="20000"/>
          </a:bodyPr>
          <a:lstStyle/>
          <a:p>
            <a:r>
              <a:rPr lang="en-US" dirty="0"/>
              <a:t>http://www.colorado.edu/Outreach/BSI/k12activities/interactive/actidhpamucociliary.html</a:t>
            </a:r>
          </a:p>
        </p:txBody>
      </p:sp>
      <p:sp>
        <p:nvSpPr>
          <p:cNvPr id="2" name="Title 1"/>
          <p:cNvSpPr>
            <a:spLocks noGrp="1"/>
          </p:cNvSpPr>
          <p:nvPr>
            <p:ph type="title"/>
          </p:nvPr>
        </p:nvSpPr>
        <p:spPr/>
        <p:txBody>
          <a:bodyPr/>
          <a:lstStyle/>
          <a:p>
            <a:r>
              <a:rPr lang="en-US" dirty="0" err="1" smtClean="0"/>
              <a:t>Mucocilliary</a:t>
            </a:r>
            <a:r>
              <a:rPr lang="en-US" dirty="0" smtClean="0"/>
              <a:t> escalator</a:t>
            </a:r>
            <a:endParaRPr lang="en-US" dirty="0"/>
          </a:p>
        </p:txBody>
      </p:sp>
      <p:sp>
        <p:nvSpPr>
          <p:cNvPr id="6" name="Text Placeholder 5"/>
          <p:cNvSpPr>
            <a:spLocks noGrp="1"/>
          </p:cNvSpPr>
          <p:nvPr>
            <p:ph type="body" sz="half" idx="2"/>
          </p:nvPr>
        </p:nvSpPr>
        <p:spPr>
          <a:xfrm>
            <a:off x="4736592" y="4800600"/>
            <a:ext cx="3298784" cy="854298"/>
          </a:xfrm>
        </p:spPr>
        <p:txBody>
          <a:bodyPr>
            <a:normAutofit/>
          </a:bodyPr>
          <a:lstStyle/>
          <a:p>
            <a:pPr algn="ctr"/>
            <a:r>
              <a:rPr lang="en-US" sz="2000" dirty="0" smtClean="0"/>
              <a:t>Cell structure of the </a:t>
            </a:r>
            <a:r>
              <a:rPr lang="en-US" sz="2000" dirty="0" err="1"/>
              <a:t>M</a:t>
            </a:r>
            <a:r>
              <a:rPr lang="en-US" sz="2000" dirty="0" err="1" smtClean="0"/>
              <a:t>ucociliary</a:t>
            </a:r>
            <a:r>
              <a:rPr lang="en-US" sz="2000" dirty="0" smtClean="0"/>
              <a:t> Escalator</a:t>
            </a:r>
            <a:endParaRPr lang="en-US" sz="2000" dirty="0"/>
          </a:p>
        </p:txBody>
      </p:sp>
      <p:pic>
        <p:nvPicPr>
          <p:cNvPr id="7173" name="Picture 5" descr="http://4.bp.blogspot.com/_vB9Dtz6lD9Y/SuQtKtPPvII/AAAAAAAAA08/IW8Yt3HfbjM/s400/mucociliary+escalator.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85801"/>
            <a:ext cx="3505200" cy="396239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p:txBody>
          <a:bodyPr>
            <a:normAutofit fontScale="77500" lnSpcReduction="20000"/>
          </a:bodyPr>
          <a:lstStyle/>
          <a:p>
            <a:r>
              <a:rPr lang="en-US" dirty="0" smtClean="0"/>
              <a:t>Respiratory Mucosa contains the </a:t>
            </a:r>
            <a:r>
              <a:rPr lang="en-US" dirty="0" err="1" smtClean="0"/>
              <a:t>Mucociliary</a:t>
            </a:r>
            <a:r>
              <a:rPr lang="en-US" dirty="0" smtClean="0"/>
              <a:t> escalator:</a:t>
            </a:r>
          </a:p>
          <a:p>
            <a:pPr lvl="1"/>
            <a:r>
              <a:rPr lang="en-US" dirty="0" smtClean="0"/>
              <a:t>Respiratory mucosa: epithelial lining </a:t>
            </a:r>
            <a:r>
              <a:rPr lang="en-US" dirty="0"/>
              <a:t>(</a:t>
            </a:r>
            <a:r>
              <a:rPr lang="en-US" dirty="0" smtClean="0"/>
              <a:t>nose – lower airway) has </a:t>
            </a:r>
            <a:r>
              <a:rPr lang="en-US" dirty="0" err="1" smtClean="0"/>
              <a:t>pseudostratified</a:t>
            </a:r>
            <a:r>
              <a:rPr lang="en-US" dirty="0" smtClean="0"/>
              <a:t> ciliated columnar epithelium. </a:t>
            </a:r>
          </a:p>
          <a:p>
            <a:pPr lvl="1"/>
            <a:r>
              <a:rPr lang="en-US" dirty="0" smtClean="0"/>
              <a:t>Each tall cell column has 200+ cilia its surface</a:t>
            </a:r>
          </a:p>
          <a:p>
            <a:pPr lvl="1"/>
            <a:r>
              <a:rPr lang="en-US" dirty="0" smtClean="0"/>
              <a:t>Goblet cells also present in the mucosa and produce mucus</a:t>
            </a:r>
          </a:p>
          <a:p>
            <a:pPr lvl="1"/>
            <a:r>
              <a:rPr lang="en-US" dirty="0" smtClean="0"/>
              <a:t>Cilia are in the sol layer –allows free movement</a:t>
            </a:r>
          </a:p>
          <a:p>
            <a:pPr lvl="1"/>
            <a:r>
              <a:rPr lang="en-US" dirty="0" smtClean="0"/>
              <a:t>Gel layer -sticky</a:t>
            </a:r>
            <a:endParaRPr lang="en-US" dirty="0"/>
          </a:p>
        </p:txBody>
      </p:sp>
    </p:spTree>
    <p:extLst>
      <p:ext uri="{BB962C8B-B14F-4D97-AF65-F5344CB8AC3E}">
        <p14:creationId xmlns:p14="http://schemas.microsoft.com/office/powerpoint/2010/main" val="42453009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762000"/>
            <a:ext cx="7024744" cy="1143000"/>
          </a:xfrm>
        </p:spPr>
        <p:txBody>
          <a:bodyPr>
            <a:normAutofit fontScale="90000"/>
          </a:bodyPr>
          <a:lstStyle/>
          <a:p>
            <a:r>
              <a:rPr lang="en-US" dirty="0" smtClean="0"/>
              <a:t>How does the escalator work?</a:t>
            </a:r>
            <a:endParaRPr lang="en-US" dirty="0"/>
          </a:p>
        </p:txBody>
      </p:sp>
      <p:sp>
        <p:nvSpPr>
          <p:cNvPr id="5" name="Content Placeholder 4"/>
          <p:cNvSpPr>
            <a:spLocks noGrp="1"/>
          </p:cNvSpPr>
          <p:nvPr>
            <p:ph idx="1"/>
          </p:nvPr>
        </p:nvSpPr>
        <p:spPr/>
        <p:txBody>
          <a:bodyPr>
            <a:normAutofit lnSpcReduction="10000"/>
          </a:bodyPr>
          <a:lstStyle/>
          <a:p>
            <a:r>
              <a:rPr lang="en-US" dirty="0" smtClean="0"/>
              <a:t>The cilia act like oars and continuously move (1,000 – 1,500 x minute)</a:t>
            </a:r>
          </a:p>
          <a:p>
            <a:r>
              <a:rPr lang="en-US" dirty="0" smtClean="0"/>
              <a:t>Propels the gel layer and trapped debris upward toward the nose/mouth so that it can be expelled (sneezing, blowing nose or by coughing)</a:t>
            </a:r>
          </a:p>
          <a:p>
            <a:r>
              <a:rPr lang="en-US" dirty="0" smtClean="0"/>
              <a:t>This functions 24 hours/day</a:t>
            </a:r>
          </a:p>
          <a:p>
            <a:r>
              <a:rPr lang="en-US" u="sng" dirty="0" smtClean="0"/>
              <a:t>Smoking inactivates this critical defense mechanism</a:t>
            </a:r>
            <a:r>
              <a:rPr lang="en-US" dirty="0" smtClean="0"/>
              <a:t> of the respiratory system!!</a:t>
            </a:r>
          </a:p>
        </p:txBody>
      </p:sp>
      <p:sp>
        <p:nvSpPr>
          <p:cNvPr id="3" name="Slide Number Placeholder 2"/>
          <p:cNvSpPr>
            <a:spLocks noGrp="1"/>
          </p:cNvSpPr>
          <p:nvPr>
            <p:ph type="sldNum" sz="quarter" idx="12"/>
          </p:nvPr>
        </p:nvSpPr>
        <p:spPr/>
        <p:txBody>
          <a:bodyPr/>
          <a:lstStyle/>
          <a:p>
            <a:fld id="{4DAA05FD-7075-4214-9ACF-F39CDC5A1A2E}" type="slidenum">
              <a:rPr lang="en-US" smtClean="0"/>
              <a:t>9</a:t>
            </a:fld>
            <a:endParaRPr lang="en-US"/>
          </a:p>
        </p:txBody>
      </p:sp>
    </p:spTree>
    <p:extLst>
      <p:ext uri="{BB962C8B-B14F-4D97-AF65-F5344CB8AC3E}">
        <p14:creationId xmlns:p14="http://schemas.microsoft.com/office/powerpoint/2010/main" val="25865744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1314</TotalTime>
  <Words>1497</Words>
  <Application>Microsoft Office PowerPoint</Application>
  <PresentationFormat>On-screen Show (4:3)</PresentationFormat>
  <Paragraphs>224</Paragraphs>
  <Slides>33</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Calibri</vt:lpstr>
      <vt:lpstr>Century Gothic</vt:lpstr>
      <vt:lpstr>Wingdings 2</vt:lpstr>
      <vt:lpstr>Austin</vt:lpstr>
      <vt:lpstr>Respiratory System: Upper Airway</vt:lpstr>
      <vt:lpstr>Objective: recall the structures of the upper respiratory system </vt:lpstr>
      <vt:lpstr>Respiratory System Overview </vt:lpstr>
      <vt:lpstr>Primary Roles of the Respiratory System</vt:lpstr>
      <vt:lpstr>Upper Respiratory System (guided practice for retention)</vt:lpstr>
      <vt:lpstr>Upper Airway functions:</vt:lpstr>
      <vt:lpstr>Upper airway structures</vt:lpstr>
      <vt:lpstr>Mucocilliary escalator</vt:lpstr>
      <vt:lpstr>How does the escalator work?</vt:lpstr>
      <vt:lpstr>The sinuses are a part of the upper respiratory system. What are sinuses?</vt:lpstr>
      <vt:lpstr>PowerPoint Presentation</vt:lpstr>
      <vt:lpstr>Sinus related infections:</vt:lpstr>
      <vt:lpstr>Sinusitis: </vt:lpstr>
      <vt:lpstr>Other upper airway diseases</vt:lpstr>
      <vt:lpstr>Otitis Media in children</vt:lpstr>
      <vt:lpstr>More upper airway diseases</vt:lpstr>
      <vt:lpstr>Laryngotracheobroncitis (LTB) </vt:lpstr>
      <vt:lpstr>Lets assess your understanding...</vt:lpstr>
      <vt:lpstr>1. Which gas is found in the atmosphere?</vt:lpstr>
      <vt:lpstr>Answer</vt:lpstr>
      <vt:lpstr>2. The hollow muscular structure of the respiratory system commonly known as the throat is called:  </vt:lpstr>
      <vt:lpstr>Answer </vt:lpstr>
      <vt:lpstr>3. The leaf-shaped, flap of cartilage lying  behind the tongue and in front of the entrance to the larynx is the: </vt:lpstr>
      <vt:lpstr>Answer </vt:lpstr>
      <vt:lpstr>4. The hair like structures that propel mucus in the airways are:</vt:lpstr>
      <vt:lpstr>Answer</vt:lpstr>
      <vt:lpstr>5. What pollutant inactivates the ciliary function?</vt:lpstr>
      <vt:lpstr>Answer</vt:lpstr>
      <vt:lpstr>6. Select the proper sequence of air traveling through upper airway:</vt:lpstr>
      <vt:lpstr>Answer</vt:lpstr>
      <vt:lpstr>7. Upper airway diseases health problems include:</vt:lpstr>
      <vt:lpstr>Answer</vt:lpstr>
      <vt:lpstr>          Well Done!! Homework reinforcement time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 – Respiratory System</dc:title>
  <dc:creator>joanne</dc:creator>
  <cp:lastModifiedBy>Abigail Bennett</cp:lastModifiedBy>
  <cp:revision>72</cp:revision>
  <dcterms:created xsi:type="dcterms:W3CDTF">2014-07-14T00:29:47Z</dcterms:created>
  <dcterms:modified xsi:type="dcterms:W3CDTF">2015-10-09T18:03:30Z</dcterms:modified>
</cp:coreProperties>
</file>