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4" r:id="rId3"/>
    <p:sldId id="361" r:id="rId4"/>
    <p:sldId id="266" r:id="rId5"/>
    <p:sldId id="305" r:id="rId6"/>
    <p:sldId id="315" r:id="rId7"/>
    <p:sldId id="316" r:id="rId8"/>
    <p:sldId id="306" r:id="rId9"/>
    <p:sldId id="360" r:id="rId10"/>
    <p:sldId id="258" r:id="rId11"/>
    <p:sldId id="275" r:id="rId12"/>
    <p:sldId id="286" r:id="rId13"/>
    <p:sldId id="287" r:id="rId14"/>
    <p:sldId id="288" r:id="rId15"/>
    <p:sldId id="290" r:id="rId16"/>
    <p:sldId id="269" r:id="rId17"/>
    <p:sldId id="271" r:id="rId18"/>
    <p:sldId id="277" r:id="rId19"/>
    <p:sldId id="280" r:id="rId20"/>
    <p:sldId id="283" r:id="rId21"/>
    <p:sldId id="359" r:id="rId22"/>
    <p:sldId id="365" r:id="rId23"/>
    <p:sldId id="308" r:id="rId24"/>
    <p:sldId id="309" r:id="rId25"/>
    <p:sldId id="311" r:id="rId26"/>
    <p:sldId id="336" r:id="rId27"/>
    <p:sldId id="274" r:id="rId28"/>
    <p:sldId id="312" r:id="rId29"/>
    <p:sldId id="289" r:id="rId30"/>
    <p:sldId id="314" r:id="rId31"/>
    <p:sldId id="364" r:id="rId32"/>
    <p:sldId id="317" r:id="rId33"/>
    <p:sldId id="318" r:id="rId34"/>
    <p:sldId id="363" r:id="rId35"/>
    <p:sldId id="319" r:id="rId36"/>
    <p:sldId id="320" r:id="rId37"/>
    <p:sldId id="321" r:id="rId38"/>
    <p:sldId id="322" r:id="rId39"/>
    <p:sldId id="323" r:id="rId40"/>
    <p:sldId id="337" r:id="rId41"/>
    <p:sldId id="324" r:id="rId42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2C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6" autoAdjust="0"/>
    <p:restoredTop sz="86476" autoAdjust="0"/>
  </p:normalViewPr>
  <p:slideViewPr>
    <p:cSldViewPr>
      <p:cViewPr varScale="1">
        <p:scale>
          <a:sx n="58" d="100"/>
          <a:sy n="58" d="100"/>
        </p:scale>
        <p:origin x="11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79FB7-1271-4AB4-A9FD-6A555ABE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2625"/>
            <a:ext cx="4549775" cy="341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3041"/>
            <a:ext cx="5486400" cy="40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7727E4-73AB-4105-9ED6-6F43EA913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4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E1CB4-79E5-443F-85D8-8C1DE3E20E8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Louisburg</a:t>
            </a:r>
          </a:p>
          <a:p>
            <a:pPr eaLnBrk="1" hangingPunct="1"/>
            <a:r>
              <a:rPr lang="en-US"/>
              <a:t>Overhills</a:t>
            </a:r>
          </a:p>
          <a:p>
            <a:pPr eaLnBrk="1" hangingPunct="1"/>
            <a:r>
              <a:rPr lang="en-US"/>
              <a:t>Hobbton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70 h 2182"/>
                <a:gd name="T4" fmla="*/ 10834 w 4897"/>
                <a:gd name="T5" fmla="*/ 470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D376-8027-4A18-97F9-A622AA40DD8E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6AA2-FD36-4779-90AB-FFD05277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8974-FAEB-43A8-84C6-1F850260F398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F6F0-9793-46B6-9ECC-4707A2D5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2BC8-8F9A-484C-B396-7554731B2795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9C12-7946-4517-85F4-38842827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E84B-CA24-42CE-BC7A-D90FC4CC8E22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1487-029F-4D50-B14C-33943448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6E51-5F36-4958-9E66-B15F082C773B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65BF-4FF4-4228-AF44-D7B5F12A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D979-44CE-4FC2-958C-670074A819F3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9863-B2E8-4ABF-B88C-D6B034EB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4CEA-2CC6-4B89-BFAD-9C38E52167E0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2E5D-CB13-443B-89B3-72E53F048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0E34-0122-4563-8A14-2F1B5394D746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4C9F-F694-4CAE-BCD6-E06781718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7138-F5D1-4CF0-938A-6509EA5CB2A6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D3E3-0FFC-4375-8AFA-6AE83028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E4FC-CDD6-4E0F-98FA-4A9D93D4053D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2764-915F-4AAD-8B61-B63BBB1C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6043-FE11-44FC-950E-1F3D2DDE500B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0CA-E77D-436A-AB4A-D19728031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2 h 2182"/>
                <a:gd name="T4" fmla="*/ 10834 w 4897"/>
                <a:gd name="T5" fmla="*/ 12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 h 2182"/>
                <a:gd name="T4" fmla="*/ 10834 w 4897"/>
                <a:gd name="T5" fmla="*/ 10 h 2182"/>
                <a:gd name="T6" fmla="*/ 1083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393D18-3ACC-42A1-A5A5-377BD9C6CADB}" type="datetime1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46D1C5-3A75-412F-B275-80505B36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ree-graphics.com/clipart/Academic/apluspaper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andprintmedia.com/wiki/uploads/Main/policies_dvd_we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iquidsculpture.com/images/water/water-drop-a.jpg&amp;imgrefurl=http://www.liquidsculpture.com/fine_art/&amp;usg=__qb7HSFc_OEpHZK041P4qpLO3I_Q=&amp;h=367&amp;w=550&amp;sz=54&amp;hl=en&amp;start=1&amp;itbs=1&amp;tbnid=GGUEf2aXz020wM:&amp;tbnh=89&amp;tbnw=133&amp;prev=/images?q=water&amp;gbv=2&amp;hl=en&amp;sa=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www.mybiohazardlabels.com/Safety-Signs/Authorized-Personnel-Only-Sign/SAF-SKU-S-0254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biohazardlabels.com/Protective-Equipment-Hazard-Labels/Wash-Your-Hands/SKU-LB-0463.aspx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mybiohazardlabels.com/Safety-Signs/PPE-Protective-Equipment-Required-Sign/SAF-SKU-S-2897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iohazardlabels.com/Safety-Signs/Chemical-Hazardous-Material-Care-Sign/SAF-SKU-S-0507.aspx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ybiohazardlabels.com/Fire-and-Emergency-Signs/Projecting-Sign/SAF-SKU-S-4577.aspx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914400"/>
            <a:ext cx="7772400" cy="472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dirty="0"/>
              <a:t>2.01</a:t>
            </a:r>
          </a:p>
          <a:p>
            <a:pPr algn="ctr" eaLnBrk="1" hangingPunct="1">
              <a:defRPr/>
            </a:pPr>
            <a:r>
              <a:rPr lang="en-US" sz="6600" b="1" dirty="0"/>
              <a:t> Safety Considerations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Professional Safety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800735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Walk, don’t run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2294" name="Picture 27" descr="MPj04387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2971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1" descr="MPj038299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2971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C1B29-F842-4F6A-87D8-664759442D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Professional Safety</a:t>
            </a:r>
            <a:endParaRPr lang="en-US" sz="4000" b="0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Report injury, accident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/>
              <a:t>	unsafe situation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3318" name="Picture 4" descr="MCj02111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81400" y="3581400"/>
            <a:ext cx="2895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998D-50EC-4553-877F-B224C1C69B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Wash hands frequently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4342" name="Picture 6" descr="MPj0422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40B9A-5022-4090-AE05-2C51476EF8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Wear safety glasses when risk of eye injury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5366" name="Picture 6" descr="MPj02274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76600"/>
            <a:ext cx="4495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8BFD-2459-47AD-AA9E-9D776D2639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Avoid “horseplay”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6390" name="Picture 7" descr="MPj04020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667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367A1-7EF0-432F-9C44-7B2C08AB46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Always follow instructions carefully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7414" name="Picture 5" descr="apluspaper.jpg 15.3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16238"/>
            <a:ext cx="3200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3209D-A11A-49C5-846F-A675BE3FA0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6172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Use correct posture and body mechanics</a:t>
            </a:r>
          </a:p>
          <a:p>
            <a:pPr eaLnBrk="1" hangingPunct="1">
              <a:buClr>
                <a:srgbClr val="99FF66"/>
              </a:buClr>
              <a:defRPr/>
            </a:pPr>
            <a:r>
              <a:rPr lang="en-US" b="1" dirty="0">
                <a:solidFill>
                  <a:srgbClr val="FFFFFF"/>
                </a:solidFill>
              </a:rPr>
              <a:t>The efficient movement and balance of the body</a:t>
            </a:r>
          </a:p>
          <a:p>
            <a:pPr eaLnBrk="1" hangingPunct="1">
              <a:defRPr/>
            </a:pPr>
            <a:endParaRPr lang="en-US" sz="3600" b="1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8438" name="Picture 9" descr="MCPE06220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213" y="3276600"/>
            <a:ext cx="41687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77C52-502F-42CB-87B4-5C3BF72C00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dirty="0">
                <a:solidFill>
                  <a:srgbClr val="FFFF00"/>
                </a:solidFill>
              </a:rPr>
              <a:t>Healthcare Professional Safety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8007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Walk, don’t run</a:t>
            </a:r>
          </a:p>
          <a:p>
            <a:pPr eaLnBrk="1" hangingPunct="1">
              <a:defRPr/>
            </a:pPr>
            <a:r>
              <a:rPr lang="en-US" sz="2800" b="1" dirty="0"/>
              <a:t>Report injury, accident, or unsafe situation</a:t>
            </a:r>
          </a:p>
          <a:p>
            <a:pPr eaLnBrk="1" hangingPunct="1">
              <a:defRPr/>
            </a:pPr>
            <a:r>
              <a:rPr lang="en-US" sz="2800" b="1" dirty="0"/>
              <a:t>Wash hands frequently</a:t>
            </a:r>
          </a:p>
          <a:p>
            <a:pPr eaLnBrk="1" hangingPunct="1">
              <a:defRPr/>
            </a:pPr>
            <a:r>
              <a:rPr lang="en-US" sz="2800" b="1" dirty="0"/>
              <a:t>Wear safety glasses when risk of eye injury</a:t>
            </a:r>
          </a:p>
          <a:p>
            <a:pPr eaLnBrk="1" hangingPunct="1">
              <a:defRPr/>
            </a:pPr>
            <a:r>
              <a:rPr lang="en-US" sz="2800" b="1" dirty="0"/>
              <a:t>Avoid “horseplay”</a:t>
            </a:r>
          </a:p>
          <a:p>
            <a:pPr eaLnBrk="1" hangingPunct="1">
              <a:defRPr/>
            </a:pPr>
            <a:r>
              <a:rPr lang="en-US" sz="2800" b="1" dirty="0"/>
              <a:t>Always follow directions</a:t>
            </a:r>
          </a:p>
          <a:p>
            <a:pPr eaLnBrk="1" hangingPunct="1">
              <a:defRPr/>
            </a:pPr>
            <a:r>
              <a:rPr lang="en-US" sz="2800" b="1" dirty="0"/>
              <a:t>Use correct posture and body mechanics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68E60-E5C9-42BA-9967-BA691BBAA8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FFFF00"/>
                </a:solidFill>
              </a:rPr>
              <a:t>Healthcare Professional Safety</a:t>
            </a:r>
            <a:r>
              <a:rPr lang="en-US" sz="4000" b="0" dirty="0">
                <a:solidFill>
                  <a:srgbClr val="FFFF00"/>
                </a:solidFill>
              </a:rPr>
              <a:t> </a:t>
            </a:r>
            <a:br>
              <a:rPr lang="en-US" sz="4000" b="0" dirty="0"/>
            </a:br>
            <a:r>
              <a:rPr lang="en-US" sz="4000" b="0" dirty="0"/>
              <a:t>Ergonomics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study of workplace design and equipment used by employees that contribute to the </a:t>
            </a:r>
          </a:p>
          <a:p>
            <a:pPr eaLnBrk="1" hangingPunct="1">
              <a:defRPr/>
            </a:pPr>
            <a:r>
              <a:rPr lang="en-US" dirty="0"/>
              <a:t>comfort</a:t>
            </a:r>
          </a:p>
          <a:p>
            <a:pPr eaLnBrk="1" hangingPunct="1">
              <a:defRPr/>
            </a:pPr>
            <a:r>
              <a:rPr lang="en-US" dirty="0"/>
              <a:t>efficiency</a:t>
            </a:r>
          </a:p>
          <a:p>
            <a:pPr eaLnBrk="1" hangingPunct="1">
              <a:defRPr/>
            </a:pPr>
            <a:r>
              <a:rPr lang="en-US" dirty="0"/>
              <a:t>safety</a:t>
            </a:r>
          </a:p>
          <a:p>
            <a:pPr eaLnBrk="1" hangingPunct="1">
              <a:defRPr/>
            </a:pPr>
            <a:r>
              <a:rPr lang="en-US" dirty="0"/>
              <a:t>ease of use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20486" name="Picture 7" descr="C:\Documents and Settings\jthompson\Local Settings\Temporary Internet Files\Content.IE5\V4HELI40\MP90040709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46475"/>
            <a:ext cx="2667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49C4F-47F8-4678-8B3F-CA54EB7EA2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br>
              <a:rPr lang="en-US" sz="4000" b="0" dirty="0"/>
            </a:br>
            <a:r>
              <a:rPr lang="en-US" sz="4000" b="0" dirty="0"/>
              <a:t> </a:t>
            </a:r>
            <a:r>
              <a:rPr lang="en-US" sz="3600" b="0" dirty="0">
                <a:solidFill>
                  <a:srgbClr val="FFFF00"/>
                </a:solidFill>
              </a:rPr>
              <a:t>Healthcare Professional Safety</a:t>
            </a:r>
            <a:r>
              <a:rPr lang="en-US" sz="4000" b="0" dirty="0">
                <a:solidFill>
                  <a:srgbClr val="FFFF00"/>
                </a:solidFill>
              </a:rPr>
              <a:t> </a:t>
            </a:r>
            <a:r>
              <a:rPr lang="en-US" sz="4000" b="0" dirty="0"/>
              <a:t>Ergonomic Program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514600"/>
            <a:ext cx="854075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Personal components include</a:t>
            </a:r>
          </a:p>
          <a:p>
            <a:pPr lvl="1" eaLnBrk="1" hangingPunct="1">
              <a:defRPr/>
            </a:pPr>
            <a:r>
              <a:rPr lang="en-US" dirty="0"/>
              <a:t>Comfort</a:t>
            </a:r>
          </a:p>
          <a:p>
            <a:pPr lvl="1" eaLnBrk="1" hangingPunct="1">
              <a:defRPr/>
            </a:pPr>
            <a:r>
              <a:rPr lang="en-US" dirty="0"/>
              <a:t>Good posture</a:t>
            </a:r>
          </a:p>
          <a:p>
            <a:pPr lvl="1" eaLnBrk="1" hangingPunct="1">
              <a:defRPr/>
            </a:pPr>
            <a:r>
              <a:rPr lang="en-US" dirty="0"/>
              <a:t>Exercise to prevent stiffness and soreness</a:t>
            </a:r>
          </a:p>
          <a:p>
            <a:pPr lvl="1" eaLnBrk="1" hangingPunct="1">
              <a:defRPr/>
            </a:pPr>
            <a:r>
              <a:rPr lang="en-US" dirty="0"/>
              <a:t>Body mechanics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D023-B1D7-4FD0-8EB3-742739E6F8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effectLst/>
              </a:rPr>
              <a:t>Safety Considerations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00200"/>
            <a:ext cx="800735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Patient Safety</a:t>
            </a:r>
          </a:p>
          <a:p>
            <a:pPr>
              <a:lnSpc>
                <a:spcPct val="20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Healthcare Professional Safety</a:t>
            </a:r>
          </a:p>
          <a:p>
            <a:pPr>
              <a:lnSpc>
                <a:spcPct val="200000"/>
              </a:lnSpc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Environmental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FF0B-910A-4F4C-AC13-2259BBB920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0" dirty="0">
                <a:solidFill>
                  <a:srgbClr val="FFFF00"/>
                </a:solidFill>
              </a:rPr>
              <a:t>Healthcare Professional Safety</a:t>
            </a:r>
            <a:br>
              <a:rPr lang="en-US" sz="2800" b="0" dirty="0"/>
            </a:br>
            <a:r>
              <a:rPr lang="en-US" sz="2800" b="0" dirty="0"/>
              <a:t>Ergonomic Program</a:t>
            </a:r>
            <a:br>
              <a:rPr lang="en-US" sz="2800" b="0" dirty="0"/>
            </a:b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FF"/>
                </a:solidFill>
                <a:ea typeface="+mj-ea"/>
                <a:cs typeface="+mj-cs"/>
              </a:rPr>
              <a:t>Workplace design includes</a:t>
            </a:r>
          </a:p>
          <a:p>
            <a:pPr eaLnBrk="1" hangingPunct="1">
              <a:defRPr/>
            </a:pPr>
            <a:r>
              <a:rPr lang="en-US" sz="2800" dirty="0"/>
              <a:t>Comfort</a:t>
            </a:r>
          </a:p>
          <a:p>
            <a:pPr eaLnBrk="1" hangingPunct="1">
              <a:defRPr/>
            </a:pPr>
            <a:r>
              <a:rPr lang="en-US" sz="2800" dirty="0"/>
              <a:t>Placement of furniture for ease of work</a:t>
            </a:r>
          </a:p>
          <a:p>
            <a:pPr eaLnBrk="1" hangingPunct="1">
              <a:defRPr/>
            </a:pPr>
            <a:r>
              <a:rPr lang="en-US" sz="2800" dirty="0"/>
              <a:t>Avoidance of repetitive motions</a:t>
            </a:r>
          </a:p>
          <a:p>
            <a:pPr eaLnBrk="1" hangingPunct="1">
              <a:defRPr/>
            </a:pPr>
            <a:r>
              <a:rPr lang="en-US" sz="2800" dirty="0"/>
              <a:t>Awareness of hazards in the environment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1E95D-7A3A-4614-A509-C415F43E31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rgbClr val="D84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Environmental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rgbClr val="D84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5F90-6DDD-4B2C-906C-FBB4BC5BA7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69B7-7A61-4554-8E55-77AF067E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5717-A291-4108-9121-939B79A83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unit, Environmental Safety refers to the healthcare setting (patient areas, waiting rooms, workspaces,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A4F9B-FB10-43BF-AE7B-5F9AE93B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4678F-E946-4CCB-A5D5-374A5829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E1487-029F-4D50-B14C-3394344823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9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Read Policy and Procedure Manual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4102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488" y="3352800"/>
            <a:ext cx="20304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2A01-24AC-42AA-9A1C-744F4287A1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Always get training before operating equipment </a:t>
            </a:r>
          </a:p>
          <a:p>
            <a:pPr eaLnBrk="1" hangingPunct="1">
              <a:defRPr/>
            </a:pPr>
            <a:endParaRPr lang="en-US" sz="3600" b="1" dirty="0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5126" name="Picture 4" descr="medical-equi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D420-247C-4588-86DB-27C5205223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Use electrical equipment in a dry area, free from water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6150" name="Picture 4" descr="co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water-drop-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733800"/>
            <a:ext cx="289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797A1-6D2A-4EB8-9728-2C92443BD3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Observe all safety precautions</a:t>
            </a:r>
          </a:p>
        </p:txBody>
      </p:sp>
      <p:sp>
        <p:nvSpPr>
          <p:cNvPr id="7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7174" name="Picture 9" descr="Biohazard Authorized Personnel Only Sig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S-2897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667000"/>
            <a:ext cx="23241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LB-0463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96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03432-91F4-408A-988D-520E1B4ED3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Keep area clean and neat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8198" name="Picture 18" descr="Hobbton HS 5-4-09 (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648200"/>
            <a:ext cx="2286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0" descr="Louisburg HS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34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1" descr="Overhills HS - Harnett 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819400"/>
            <a:ext cx="3581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F4AD3-D3FC-4446-AD59-8F29C1A520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Frequently check for safety hazards in patient and visitor areas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9222" name="Picture 5" descr="safetyEmploy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88" y="3200400"/>
            <a:ext cx="23574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9011A-4ED1-4B2B-A065-934B97DC67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>
                <a:solidFill>
                  <a:srgbClr val="D8492C"/>
                </a:solidFill>
              </a:rPr>
              <a:t>Environmental Safety</a:t>
            </a:r>
            <a:br>
              <a:rPr lang="en-US" sz="3600" b="0" dirty="0"/>
            </a:br>
            <a:r>
              <a:rPr lang="en-US" sz="3600" b="0" dirty="0">
                <a:latin typeface="Berlin Sans FB" pitchFamily="34" charset="0"/>
              </a:rPr>
              <a:t>General Guidelines</a:t>
            </a:r>
            <a:endParaRPr lang="en-US" sz="4800" b="0" dirty="0">
              <a:latin typeface="Berlin Sans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057400"/>
            <a:ext cx="800735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Report unsafe situations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7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0246" name="Picture 4" descr="MCj023745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0"/>
            <a:ext cx="1693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slipped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00" y="4419600"/>
            <a:ext cx="3121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ray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4613275"/>
            <a:ext cx="26638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20ED5-553E-48E3-B8DE-CC2F726689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effectLst/>
              </a:rPr>
              <a:t>Safety Considerations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2A993-368C-4F34-81F4-D76ED540CB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5851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/>
              <a:t>Environmental Safety</a:t>
            </a:r>
            <a:br>
              <a:rPr lang="en-US" b="0" dirty="0"/>
            </a:br>
            <a:r>
              <a:rPr lang="en-US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C488A-C3FA-4BC3-A83E-0DD6EA3A7D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endParaRPr lang="en-US" sz="4800" b="0" dirty="0">
              <a:solidFill>
                <a:srgbClr val="D8492C"/>
              </a:solidFill>
              <a:latin typeface="Bernard MT Condensed" pitchFamily="18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Employer must inform employee of chemicals or other hazards in the workplace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2294" name="Picture 4" descr="MCj02906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26971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S-0507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33813"/>
            <a:ext cx="28956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A476-7AA3-4FA9-BB1D-0D269163C03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endParaRPr lang="en-US" sz="4800" b="0" dirty="0">
              <a:solidFill>
                <a:srgbClr val="D8492C"/>
              </a:solidFill>
              <a:latin typeface="Bernard MT Condensed" pitchFamily="18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Handling Liquids</a:t>
            </a:r>
          </a:p>
          <a:p>
            <a:pPr lvl="1" eaLnBrk="1" hangingPunct="1">
              <a:defRPr/>
            </a:pPr>
            <a:r>
              <a:rPr lang="en-US" sz="3200" b="1"/>
              <a:t>Read label at least 3 times</a:t>
            </a:r>
          </a:p>
          <a:p>
            <a:pPr lvl="1" eaLnBrk="1" hangingPunct="1">
              <a:defRPr/>
            </a:pPr>
            <a:r>
              <a:rPr lang="en-US" sz="3200" b="1"/>
              <a:t>Never mix solutions</a:t>
            </a:r>
          </a:p>
          <a:p>
            <a:pPr lvl="1" eaLnBrk="1" hangingPunct="1">
              <a:defRPr/>
            </a:pPr>
            <a:r>
              <a:rPr lang="en-US" sz="3200" b="1"/>
              <a:t>Store solutions in a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b="1"/>
              <a:t>   locked cabinet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3318" name="Picture 4" descr="MCj02906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26971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30F7-9B56-483F-9A3C-C83E82A1FE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577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/>
              <a:t>Environmental Safety</a:t>
            </a:r>
            <a:br>
              <a:rPr lang="en-US" b="0" dirty="0"/>
            </a:br>
            <a:r>
              <a:rPr lang="en-US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dirty="0">
                <a:latin typeface="Agency FB" pitchFamily="34" charset="0"/>
              </a:rPr>
            </a:br>
            <a:r>
              <a:rPr lang="en-US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1E47-101C-47C2-8843-69AC989F7B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/>
              <a:t>Materials marked with this symbol may be contaminated or contain infectious pathogens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3600" b="1" dirty="0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5366" name="Picture 5" descr="biohazard-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657600"/>
            <a:ext cx="2092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0FBB-D5BF-4C7D-A272-D1A1112C572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/>
              <a:t>This sign is found near radiation treatment areas or x-ray facilities</a:t>
            </a:r>
          </a:p>
          <a:p>
            <a:pPr marL="609600" indent="-609600" eaLnBrk="1" hangingPunct="1">
              <a:defRPr/>
            </a:pPr>
            <a:endParaRPr lang="en-US" sz="3600" b="1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6390" name="Picture 4" descr="Radiation_warning_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C0276-3112-4665-BC6E-4A09CABD2E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/>
              <a:t>This sign is used on damaged or dangerous equipment</a:t>
            </a:r>
          </a:p>
          <a:p>
            <a:pPr marL="609600" indent="-609600" eaLnBrk="1" hangingPunct="1">
              <a:defRPr/>
            </a:pPr>
            <a:endParaRPr lang="en-US" sz="3600" b="1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7414" name="Picture 4" descr="SSI-10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76A74-C1D6-419C-B09E-5A22AEA981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/>
              <a:t>Sign indicates area in which compressed oxygen is being used.  No smoking or open flames should be present in these areas.</a:t>
            </a:r>
          </a:p>
          <a:p>
            <a:pPr marL="609600" indent="-609600" eaLnBrk="1" hangingPunct="1">
              <a:defRPr/>
            </a:pPr>
            <a:endParaRPr lang="en-US" sz="3600" b="1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8438" name="Picture 4" descr="DANGER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14800"/>
            <a:ext cx="3048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B50FA-7073-4C29-9BCE-8FC8AF97201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This sign indicates which type of personal protective equipment must be worn before entering a specific area.  Can also indicate specific safety hazards</a:t>
            </a:r>
            <a:r>
              <a:rPr lang="en-US">
                <a:effectLst/>
              </a:rPr>
              <a:t> 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9462" name="Picture 4" descr="Protective-Wear-Signs---Industrial-40472BBHPLY2WY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34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7E24D-6F9D-4EE6-83B6-B7F025AB75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Safety Signs and Symbols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/>
              <a:t>Sign placed in areas that are highly contaminated and should only be entered by trained individuals who are wearing the proper protective equipment</a:t>
            </a:r>
            <a:endParaRPr lang="en-US" b="1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3600" b="1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20486" name="Picture 4" descr="stock-photo-golden-biohazard-sign-1453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38" y="4191000"/>
            <a:ext cx="1965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9048-F426-4D83-B009-63C37A60216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/>
              <a:t>Patient Safety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 Perform procedures for which you have been trained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6150" name="Picture 7" descr="Blood%20pressure%20check,%20health%20profile,healthy%20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00400"/>
            <a:ext cx="44958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EFF7-78B7-4442-AB1F-BC77B1D6B4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dirty="0"/>
              <a:t>Environmental Safety</a:t>
            </a:r>
            <a:br>
              <a:rPr lang="en-US" sz="3600" b="0" dirty="0"/>
            </a:br>
            <a:r>
              <a:rPr lang="en-US" sz="36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Material Safety Data Sheets</a:t>
            </a:r>
            <a:endParaRPr lang="en-US" sz="4800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21336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Required by Occupational Safety and Health Administration (OSHA)</a:t>
            </a:r>
          </a:p>
          <a:p>
            <a:pPr eaLnBrk="1" hangingPunct="1">
              <a:defRPr/>
            </a:pPr>
            <a:r>
              <a:rPr lang="en-US" sz="3600" b="1"/>
              <a:t>Must have a Material Safety Data Sheet (MSDS) for every liquid in the facility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21510" name="Picture 4" descr="S-4577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24400"/>
            <a:ext cx="14398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C2E5B-05B4-4005-A979-2795634DF2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0" dirty="0"/>
              <a:t>Environmental Safety</a:t>
            </a:r>
            <a:br>
              <a:rPr lang="en-US" sz="2000" b="0" dirty="0"/>
            </a:br>
            <a:r>
              <a:rPr lang="en-US" sz="2000" b="0" dirty="0">
                <a:solidFill>
                  <a:srgbClr val="D8492C"/>
                </a:solidFill>
                <a:latin typeface="Bernard MT Condensed" pitchFamily="18" charset="0"/>
              </a:rPr>
              <a:t>Hazardous Materials</a:t>
            </a:r>
            <a:br>
              <a:rPr lang="en-US" sz="3600" dirty="0">
                <a:latin typeface="Agency FB" pitchFamily="34" charset="0"/>
              </a:rPr>
            </a:br>
            <a:r>
              <a:rPr lang="en-US" sz="3600" dirty="0">
                <a:solidFill>
                  <a:srgbClr val="FFC000"/>
                </a:solidFill>
                <a:latin typeface="Agency FB" pitchFamily="34" charset="0"/>
              </a:rPr>
              <a:t>Material Safety Data Sheets</a:t>
            </a:r>
            <a:endParaRPr lang="en-US" sz="4800" b="0" dirty="0"/>
          </a:p>
        </p:txBody>
      </p:sp>
      <p:sp>
        <p:nvSpPr>
          <p:cNvPr id="22532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6525" y="1905000"/>
            <a:ext cx="3927475" cy="4191000"/>
          </a:xfrm>
          <a:noFill/>
        </p:spPr>
        <p:txBody>
          <a:bodyPr/>
          <a:lstStyle/>
          <a:p>
            <a:r>
              <a:rPr lang="en-US" sz="2800">
                <a:effectLst/>
              </a:rPr>
              <a:t>Product Information</a:t>
            </a:r>
          </a:p>
          <a:p>
            <a:r>
              <a:rPr lang="en-US" sz="2800">
                <a:effectLst/>
              </a:rPr>
              <a:t>Precautions</a:t>
            </a:r>
          </a:p>
          <a:p>
            <a:r>
              <a:rPr lang="en-US" sz="2800">
                <a:effectLst/>
              </a:rPr>
              <a:t>Instructions for use</a:t>
            </a:r>
          </a:p>
          <a:p>
            <a:r>
              <a:rPr lang="en-US" sz="2800">
                <a:effectLst/>
              </a:rPr>
              <a:t>Clean up procedure</a:t>
            </a:r>
          </a:p>
          <a:p>
            <a:r>
              <a:rPr lang="en-US" sz="2800">
                <a:effectLst/>
              </a:rPr>
              <a:t>Disposal</a:t>
            </a:r>
          </a:p>
          <a:p>
            <a:r>
              <a:rPr lang="en-US" sz="2800">
                <a:effectLst/>
              </a:rPr>
              <a:t>Emergency Care if injured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22534" name="Picture 9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524000"/>
            <a:ext cx="3446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97399-8F18-47B9-BE50-4FCE0CD48BE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/>
              <a:t>Patient Safety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Always identify the patient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7174" name="Picture 7" descr="4548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76538"/>
            <a:ext cx="41910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DE355-75AA-459D-A50D-28310AD642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/>
              <a:t>Patient Safety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Explain the procedures</a:t>
            </a:r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8198" name="Picture 9" descr="AA025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00400"/>
            <a:ext cx="45434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3CCE0-3219-4900-9A16-A560A25C07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/>
              <a:t>Patient Safety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Observe patient for response to treatment</a:t>
            </a:r>
          </a:p>
        </p:txBody>
      </p:sp>
      <p:sp>
        <p:nvSpPr>
          <p:cNvPr id="6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9222" name="Picture 5" descr="Hospital-Bed-Patient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3581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neph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37338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9C0B-7CCC-406F-A90D-C46CDC4AED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/>
              <a:t>Patient Safety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524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Assure patient safety after procedures</a:t>
            </a:r>
          </a:p>
          <a:p>
            <a:pPr lvl="1" eaLnBrk="1" hangingPunct="1">
              <a:defRPr/>
            </a:pPr>
            <a:r>
              <a:rPr lang="en-US" sz="3200" b="1" dirty="0"/>
              <a:t>position bed at lowest level </a:t>
            </a:r>
          </a:p>
          <a:p>
            <a:pPr lvl="1" eaLnBrk="1" hangingPunct="1">
              <a:defRPr/>
            </a:pPr>
            <a:r>
              <a:rPr lang="en-US" sz="3200" b="1" dirty="0"/>
              <a:t>side rails up </a:t>
            </a:r>
          </a:p>
          <a:p>
            <a:pPr lvl="1" eaLnBrk="1" hangingPunct="1">
              <a:defRPr/>
            </a:pPr>
            <a:r>
              <a:rPr lang="en-US" sz="3200" b="1" dirty="0"/>
              <a:t>wheels locked</a:t>
            </a:r>
          </a:p>
          <a:p>
            <a:pPr lvl="1" eaLnBrk="1" hangingPunct="1">
              <a:defRPr/>
            </a:pPr>
            <a:r>
              <a:rPr lang="en-US" sz="3200" b="1" dirty="0"/>
              <a:t>place call bell                               within patient’s                            reach</a:t>
            </a:r>
          </a:p>
          <a:p>
            <a:pPr lvl="1" eaLnBrk="1" hangingPunct="1">
              <a:defRPr/>
            </a:pPr>
            <a:endParaRPr lang="en-US" sz="3200" b="1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200" b="1" dirty="0"/>
          </a:p>
        </p:txBody>
      </p:sp>
      <p:sp>
        <p:nvSpPr>
          <p:cNvPr id="5" name="Rectangle 12"/>
          <p:cNvSpPr txBox="1">
            <a:spLocks noGrp="1"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2.01 Understand safety procedures</a:t>
            </a:r>
          </a:p>
        </p:txBody>
      </p:sp>
      <p:pic>
        <p:nvPicPr>
          <p:cNvPr id="10246" name="Picture 4" descr="hospital_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975" y="3505200"/>
            <a:ext cx="376396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 l="12552" r="6866"/>
          <a:stretch>
            <a:fillRect/>
          </a:stretch>
        </p:blipFill>
        <p:spPr bwMode="auto">
          <a:xfrm rot="-1557374">
            <a:off x="2662238" y="5721350"/>
            <a:ext cx="153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9F530-4E86-4386-9DA2-0D28D20B8B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735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Healthcare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Professional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</a:rPr>
              <a:t>Safety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2.01 Understand safety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EF334-0681-4BC9-BEF5-6076D0BF42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979</Words>
  <Application>Microsoft Office PowerPoint</Application>
  <PresentationFormat>On-screen Show (4:3)</PresentationFormat>
  <Paragraphs>236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Agency FB</vt:lpstr>
      <vt:lpstr>Arial</vt:lpstr>
      <vt:lpstr>Arial Black</vt:lpstr>
      <vt:lpstr>Berlin Sans FB</vt:lpstr>
      <vt:lpstr>Bernard MT Condensed</vt:lpstr>
      <vt:lpstr>Rockwell Condensed</vt:lpstr>
      <vt:lpstr>Wingdings</vt:lpstr>
      <vt:lpstr>Glass Layers</vt:lpstr>
      <vt:lpstr>PowerPoint Presentation</vt:lpstr>
      <vt:lpstr>Safety Considerations</vt:lpstr>
      <vt:lpstr>Safety Considerations</vt:lpstr>
      <vt:lpstr>Patient Safety</vt:lpstr>
      <vt:lpstr>Patient Safety</vt:lpstr>
      <vt:lpstr>Patient Safety</vt:lpstr>
      <vt:lpstr>Patient Safety</vt:lpstr>
      <vt:lpstr>Patient Safety</vt:lpstr>
      <vt:lpstr>PowerPoint Presentation</vt:lpstr>
      <vt:lpstr>Healthcare Professional Safety</vt:lpstr>
      <vt:lpstr> 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</vt:lpstr>
      <vt:lpstr>Healthcare Professional Safety  Ergonomics</vt:lpstr>
      <vt:lpstr>  Healthcare Professional Safety Ergonomic Program</vt:lpstr>
      <vt:lpstr>Healthcare Professional Safety Ergonomic Program </vt:lpstr>
      <vt:lpstr>PowerPoint Presentation</vt:lpstr>
      <vt:lpstr>Environmental Safety</vt:lpstr>
      <vt:lpstr>Environmental Safety General Guidelines</vt:lpstr>
      <vt:lpstr>Environmental Safety General Guidelines</vt:lpstr>
      <vt:lpstr>Environmental Safety General Guidelines</vt:lpstr>
      <vt:lpstr>Environmental Safety General Guidelines</vt:lpstr>
      <vt:lpstr>Environmental Safety General Guidelines</vt:lpstr>
      <vt:lpstr>Environmental Safety General Guidelines</vt:lpstr>
      <vt:lpstr>Environmental Safety General Guidelines</vt:lpstr>
      <vt:lpstr>Environmental Safety Hazardous Materials</vt:lpstr>
      <vt:lpstr>Environmental Safety Hazardous Materials</vt:lpstr>
      <vt:lpstr>Environmental Safety Hazardous Materials</vt:lpstr>
      <vt:lpstr>Environmental Safety Hazardous Materials Safety Signs and Symbols</vt:lpstr>
      <vt:lpstr>Environmental Safety Hazardous Materials Safety Signs and Symbols</vt:lpstr>
      <vt:lpstr>Environmental Safety Hazardous Materials Safety Signs and Symbols</vt:lpstr>
      <vt:lpstr>Environmental Safety Hazardous Materials Safety Signs and Symbols</vt:lpstr>
      <vt:lpstr>Environmental Safety Hazardous Materials Safety Signs and Symbols</vt:lpstr>
      <vt:lpstr>Environmental Safety Hazardous Materials Safety Signs and Symbols</vt:lpstr>
      <vt:lpstr>Environmental Safety Hazardous Materials Safety Signs and Symbols</vt:lpstr>
      <vt:lpstr>Environmental Safety Hazardous Materials Material Safety Data Sheets</vt:lpstr>
      <vt:lpstr>Environmental Safety Hazardous Materials Material Safety Data Sheets</vt:lpstr>
    </vt:vector>
  </TitlesOfParts>
  <Company>NCDPI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AES</dc:creator>
  <cp:lastModifiedBy>Abigail Bennett</cp:lastModifiedBy>
  <cp:revision>128</cp:revision>
  <cp:lastPrinted>2011-06-22T16:44:09Z</cp:lastPrinted>
  <dcterms:created xsi:type="dcterms:W3CDTF">2009-10-02T13:06:39Z</dcterms:created>
  <dcterms:modified xsi:type="dcterms:W3CDTF">2020-05-04T03:21:47Z</dcterms:modified>
</cp:coreProperties>
</file>