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57" r:id="rId4"/>
    <p:sldId id="282" r:id="rId5"/>
    <p:sldId id="283" r:id="rId6"/>
    <p:sldId id="285" r:id="rId7"/>
    <p:sldId id="284" r:id="rId8"/>
    <p:sldId id="291" r:id="rId9"/>
    <p:sldId id="289" r:id="rId10"/>
    <p:sldId id="278" r:id="rId11"/>
    <p:sldId id="258" r:id="rId12"/>
    <p:sldId id="286" r:id="rId13"/>
    <p:sldId id="288" r:id="rId14"/>
    <p:sldId id="280" r:id="rId15"/>
    <p:sldId id="29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822" autoAdjust="0"/>
  </p:normalViewPr>
  <p:slideViewPr>
    <p:cSldViewPr>
      <p:cViewPr>
        <p:scale>
          <a:sx n="104" d="100"/>
          <a:sy n="104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AD614-AD62-41EB-9406-91DB78B91308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C6FE0-299C-499A-BAC0-D085957F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4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0724-5BE8-46DA-92C9-7EA55AC8C9CA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F91F2-4C9E-445C-A1C1-998EF168BF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5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F91F2-4C9E-445C-A1C1-998EF168BF3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F91F2-4C9E-445C-A1C1-998EF168BF3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1F96-C22F-4050-BEC9-766D349E2618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B9F9-96E3-40A3-864D-693CFF9F4A53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A0E0-420B-4D7F-8A53-79955168F437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8469-5F4B-4F53-976D-68FC24002F93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595A-6C37-4D6A-874F-C859E97CE99B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07BF-344A-459A-B1BE-12AA946BBA8B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F1D1-6CA6-4682-9864-FA3AD5209A0C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6C98-161C-4029-B760-CBE94A372A98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3079-58F7-4A5B-8711-C84C88F92B6F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F7C1-E77C-4A09-9355-5459A15A7383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0B3C-0908-4BC0-8F63-48CE6303D205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BDECBD-9399-45F7-8DFC-84493F3F1A33}" type="datetime1">
              <a:rPr lang="en-US" smtClean="0"/>
              <a:t>9/11/2012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E72414-F921-45E2-AB9C-307CDB15FE3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895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3.05 Remember the structures of the Integumentary System</a:t>
            </a:r>
            <a:endParaRPr lang="en-US" sz="4000" dirty="0"/>
          </a:p>
        </p:txBody>
      </p:sp>
      <p:pic>
        <p:nvPicPr>
          <p:cNvPr id="5" name="Picture 4" descr="skin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810000"/>
            <a:ext cx="3657600" cy="26670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Hair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Cortex and medulla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Root and shaft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Hair follicle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Papilla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Arrector pili muscle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0" name="Picture 6" descr="02-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82344"/>
            <a:ext cx="4855902" cy="315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22223">
            <a:off x="4572955" y="5449669"/>
            <a:ext cx="4226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Beards are the fastest growing hairs.  </a:t>
            </a:r>
          </a:p>
          <a:p>
            <a:pPr algn="ctr"/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Nearly 30 feet in a lifetime!</a:t>
            </a:r>
            <a:endParaRPr lang="en-U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Structures of the integumentary system</a:t>
            </a:r>
            <a:endParaRPr lang="en-US" sz="4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Nails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dirty="0" smtClean="0"/>
              <a:t>Made of keratin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Originate from the nail root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4" descr="02-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4278451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20547991">
            <a:off x="754248" y="4148259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Did you know????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Egypt, the status of women were established by the color of their nail… red being the highest.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9812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Sudoriferous glands</a:t>
            </a:r>
          </a:p>
          <a:p>
            <a:pPr lvl="1"/>
            <a:r>
              <a:rPr lang="en-US" sz="2400" b="1" dirty="0"/>
              <a:t>Sweat glands</a:t>
            </a:r>
          </a:p>
          <a:p>
            <a:pPr lvl="1"/>
            <a:r>
              <a:rPr lang="en-US" sz="2400" dirty="0" smtClean="0"/>
              <a:t>Present </a:t>
            </a:r>
            <a:r>
              <a:rPr lang="en-US" sz="2400" dirty="0" smtClean="0"/>
              <a:t>in large numbers under arms, palms of hands, and soles of feet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1798"/>
            <a:ext cx="4199128" cy="34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62291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Sebaceous glands</a:t>
            </a:r>
          </a:p>
          <a:p>
            <a:pPr lvl="1"/>
            <a:r>
              <a:rPr lang="en-US" sz="2400" dirty="0" smtClean="0">
                <a:cs typeface="Aharoni" pitchFamily="2" charset="-79"/>
              </a:rPr>
              <a:t>microscopic glands </a:t>
            </a:r>
          </a:p>
          <a:p>
            <a:pPr lvl="1"/>
            <a:r>
              <a:rPr lang="en-US" sz="2400" dirty="0" smtClean="0">
                <a:cs typeface="Aharoni" pitchFamily="2" charset="-79"/>
              </a:rPr>
              <a:t>located adjacent to a hair follicle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1798"/>
            <a:ext cx="4199128" cy="34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346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Structures of the integumentary system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Microscopic view </a:t>
            </a:r>
          </a:p>
          <a:p>
            <a:pPr>
              <a:buNone/>
            </a:pPr>
            <a:r>
              <a:rPr lang="en-US" b="1" dirty="0" smtClean="0"/>
              <a:t>	of the skin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4" descr="02-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95973"/>
            <a:ext cx="4953000" cy="427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2819400" y="2743200"/>
            <a:ext cx="3124200" cy="1371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What are the structures of the </a:t>
            </a:r>
          </a:p>
          <a:p>
            <a:pPr marL="0" indent="0" algn="ctr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integumentary system?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Content Placeholder 5" descr="ha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5456" y="2819400"/>
            <a:ext cx="3975340" cy="329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What are the structures of the </a:t>
            </a:r>
          </a:p>
          <a:p>
            <a:pPr marL="0" indent="0" algn="ctr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integumentary system?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Content Placeholder 5" descr="ha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5456" y="2819400"/>
            <a:ext cx="3975340" cy="3292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Layers of the integumentary system</a:t>
            </a:r>
          </a:p>
          <a:p>
            <a:endParaRPr lang="en-US" sz="3200" dirty="0" smtClean="0"/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Epidermis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Dermis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Subcutaneous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 descr="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819400"/>
            <a:ext cx="3975340" cy="32920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1129969">
            <a:off x="331243" y="5680948"/>
            <a:ext cx="514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 size of a shower curtain in an adult.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" y="2343150"/>
            <a:ext cx="42672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Epidermis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Outermost covering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Made of epithelial cells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Avascular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122" name="Picture 2" descr="C:\Users\Lynn\Pictures\2012-06-14\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315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Dermis</a:t>
            </a:r>
            <a:endParaRPr lang="en-US" b="1" dirty="0" smtClean="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  <a:p>
            <a:endParaRPr lang="en-US" b="1" dirty="0" smtClean="0"/>
          </a:p>
          <a:p>
            <a:pPr lvl="1"/>
            <a:r>
              <a:rPr lang="en-US" dirty="0" smtClean="0"/>
              <a:t>True skin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of connective tissue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Vascular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Content Placeholder 5" descr="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981200"/>
            <a:ext cx="450874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Dermis </a:t>
            </a:r>
            <a:r>
              <a:rPr lang="en-US" dirty="0" smtClean="0">
                <a:latin typeface="+mj-lt"/>
                <a:cs typeface="Aharoni" pitchFamily="2" charset="-79"/>
              </a:rPr>
              <a:t>contains many structures (organs)</a:t>
            </a:r>
            <a:endParaRPr lang="en-US" dirty="0">
              <a:latin typeface="+mj-lt"/>
              <a:cs typeface="Aharoni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743200"/>
            <a:ext cx="4040188" cy="361712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Connective tissue</a:t>
            </a:r>
          </a:p>
          <a:p>
            <a:pPr lvl="1"/>
            <a:r>
              <a:rPr lang="en-US" dirty="0" smtClean="0"/>
              <a:t>Collagen tissue bands</a:t>
            </a:r>
          </a:p>
          <a:p>
            <a:pPr lvl="1"/>
            <a:r>
              <a:rPr lang="en-US" dirty="0" smtClean="0"/>
              <a:t>Elastic fibers</a:t>
            </a:r>
          </a:p>
          <a:p>
            <a:pPr lvl="1"/>
            <a:r>
              <a:rPr lang="en-US" dirty="0" smtClean="0"/>
              <a:t>Numerous blood vessels</a:t>
            </a:r>
          </a:p>
          <a:p>
            <a:pPr lvl="1"/>
            <a:r>
              <a:rPr lang="en-US" dirty="0" smtClean="0"/>
              <a:t>Nerve endings</a:t>
            </a:r>
          </a:p>
          <a:p>
            <a:pPr lvl="1"/>
            <a:r>
              <a:rPr lang="en-US" dirty="0" smtClean="0"/>
              <a:t>Muscles</a:t>
            </a:r>
          </a:p>
          <a:p>
            <a:pPr lvl="1"/>
            <a:r>
              <a:rPr lang="en-US" dirty="0" smtClean="0"/>
              <a:t>Hair follicles</a:t>
            </a:r>
          </a:p>
          <a:p>
            <a:pPr lvl="1"/>
            <a:r>
              <a:rPr lang="en-US" dirty="0" smtClean="0"/>
              <a:t>Oil glands</a:t>
            </a:r>
          </a:p>
          <a:p>
            <a:pPr lvl="1"/>
            <a:r>
              <a:rPr lang="en-US" dirty="0" smtClean="0"/>
              <a:t>Sweat glands</a:t>
            </a:r>
          </a:p>
          <a:p>
            <a:pPr lvl="1"/>
            <a:r>
              <a:rPr lang="en-US" dirty="0" smtClean="0"/>
              <a:t>Fat cells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146" name="Picture 2" descr="C:\Users\Lynn\Pictures\2012-06-14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133600"/>
            <a:ext cx="4258235" cy="3619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419600" y="502920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5029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subcutaneous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267200" cy="4074320"/>
          </a:xfrm>
        </p:spPr>
        <p:txBody>
          <a:bodyPr>
            <a:noAutofit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en-US" sz="2800" b="1" dirty="0" smtClean="0">
                <a:solidFill>
                  <a:srgbClr val="04617B"/>
                </a:solidFill>
                <a:latin typeface="Aharoni" pitchFamily="2" charset="-79"/>
                <a:cs typeface="Aharoni" pitchFamily="2" charset="-79"/>
              </a:rPr>
              <a:t>Subcutaneous layer</a:t>
            </a:r>
            <a:endParaRPr lang="en-US" sz="2800" b="1" dirty="0">
              <a:solidFill>
                <a:srgbClr val="04617B"/>
              </a:solidFill>
              <a:latin typeface="Aharoni" pitchFamily="2" charset="-79"/>
              <a:cs typeface="Aharoni" pitchFamily="2" charset="-79"/>
            </a:endParaRPr>
          </a:p>
          <a:p>
            <a:pPr lvl="1"/>
            <a:r>
              <a:rPr lang="en-US" sz="2400" dirty="0" smtClean="0"/>
              <a:t>Hypodermal</a:t>
            </a:r>
          </a:p>
          <a:p>
            <a:pPr lvl="1"/>
            <a:r>
              <a:rPr lang="en-US" sz="2400" dirty="0" smtClean="0"/>
              <a:t>Lies under the dermis</a:t>
            </a:r>
          </a:p>
          <a:p>
            <a:pPr lvl="1"/>
            <a:r>
              <a:rPr lang="en-US" sz="2400" dirty="0" smtClean="0"/>
              <a:t>Sometimes called superficial fascia</a:t>
            </a:r>
          </a:p>
          <a:p>
            <a:pPr lvl="1"/>
            <a:r>
              <a:rPr lang="en-US" sz="2400" dirty="0" smtClean="0"/>
              <a:t>Consists of loose connective tissue</a:t>
            </a:r>
          </a:p>
          <a:p>
            <a:pPr lvl="1"/>
            <a:r>
              <a:rPr lang="en-US" sz="2400" dirty="0" smtClean="0"/>
              <a:t>Contains one-half of the body’s stored adipose tissue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170" name="Picture 2" descr="C:\Users\Lynn\Pictures\2012-06-14\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743200"/>
            <a:ext cx="3805479" cy="23717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00800" y="27432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0480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5814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43984" y="3733801"/>
            <a:ext cx="165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subcutaneous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124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epidermis, </a:t>
            </a:r>
          </a:p>
          <a:p>
            <a:r>
              <a:rPr lang="en-US" sz="1400" dirty="0" smtClean="0"/>
              <a:t>dermis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74320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en-US" sz="2800" i="1" dirty="0" smtClean="0"/>
              <a:t>With age, the subcutaneous layer begins to disappear; this causes the skin to sag and wrinkle.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170" name="Picture 2" descr="C:\Users\Lynn\Pictures\2012-06-14\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743200"/>
            <a:ext cx="3805479" cy="23717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00800" y="27432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0480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5814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43984" y="3733801"/>
            <a:ext cx="165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subcutaneous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124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epidermis, </a:t>
            </a:r>
          </a:p>
          <a:p>
            <a:r>
              <a:rPr lang="en-US" sz="1400" dirty="0" smtClean="0"/>
              <a:t>dermis</a:t>
            </a:r>
            <a:endParaRPr lang="en-US" sz="1400" dirty="0"/>
          </a:p>
        </p:txBody>
      </p:sp>
      <p:pic>
        <p:nvPicPr>
          <p:cNvPr id="1026" name="Picture 2" descr="C:\Users\jthompson\AppData\Local\Microsoft\Windows\Temporary Internet Files\Content.IE5\U6EA1XTH\MP900289853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71"/>
          <a:stretch/>
        </p:blipFill>
        <p:spPr bwMode="auto">
          <a:xfrm>
            <a:off x="457200" y="4419600"/>
            <a:ext cx="2587752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Structures of the integumentary </a:t>
            </a:r>
            <a:r>
              <a:rPr lang="en-US" sz="4000" dirty="0"/>
              <a:t>s</a:t>
            </a:r>
            <a:r>
              <a:rPr lang="en-US" sz="4000" dirty="0" smtClean="0"/>
              <a:t>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03796" y="2133600"/>
            <a:ext cx="4040188" cy="3962400"/>
          </a:xfrm>
        </p:spPr>
        <p:txBody>
          <a:bodyPr>
            <a:normAutofit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en-US" sz="3200" b="1" dirty="0" smtClean="0">
                <a:solidFill>
                  <a:srgbClr val="04617B"/>
                </a:solidFill>
                <a:latin typeface="Aharoni" pitchFamily="2" charset="-79"/>
                <a:cs typeface="Aharoni" pitchFamily="2" charset="-79"/>
              </a:rPr>
              <a:t>Appendages</a:t>
            </a:r>
            <a:endParaRPr lang="en-US" sz="2800" b="1" dirty="0" smtClean="0">
              <a:solidFill>
                <a:srgbClr val="04617B"/>
              </a:solidFill>
              <a:latin typeface="Aharoni" pitchFamily="2" charset="-79"/>
              <a:cs typeface="Aharoni" pitchFamily="2" charset="-79"/>
            </a:endParaRPr>
          </a:p>
          <a:p>
            <a:pPr marL="708660" lvl="1" indent="-342900">
              <a:buClr>
                <a:srgbClr val="0BD0D9"/>
              </a:buClr>
            </a:pPr>
            <a:endParaRPr lang="en-US" sz="2400" dirty="0" smtClean="0">
              <a:cs typeface="Aharoni" pitchFamily="2" charset="-79"/>
            </a:endParaRPr>
          </a:p>
          <a:p>
            <a:pPr marL="708660" lvl="1" indent="-342900">
              <a:buClr>
                <a:srgbClr val="0BD0D9"/>
              </a:buClr>
            </a:pPr>
            <a:r>
              <a:rPr lang="en-US" sz="2400" dirty="0" smtClean="0">
                <a:cs typeface="Aharoni" pitchFamily="2" charset="-79"/>
              </a:rPr>
              <a:t>Hair</a:t>
            </a:r>
          </a:p>
          <a:p>
            <a:pPr marL="708660" lvl="1" indent="-342900">
              <a:buClr>
                <a:srgbClr val="0BD0D9"/>
              </a:buClr>
            </a:pPr>
            <a:r>
              <a:rPr lang="en-US" sz="2400" dirty="0" smtClean="0">
                <a:cs typeface="Aharoni" pitchFamily="2" charset="-79"/>
              </a:rPr>
              <a:t>Nails </a:t>
            </a:r>
          </a:p>
          <a:p>
            <a:pPr marL="708660" lvl="1" indent="-342900">
              <a:buClr>
                <a:srgbClr val="0BD0D9"/>
              </a:buClr>
            </a:pPr>
            <a:r>
              <a:rPr lang="en-US" sz="2400" dirty="0" smtClean="0">
                <a:cs typeface="Aharoni" pitchFamily="2" charset="-79"/>
              </a:rPr>
              <a:t>Glands</a:t>
            </a:r>
          </a:p>
          <a:p>
            <a:pPr marL="982980" lvl="2" indent="-342900">
              <a:buClr>
                <a:srgbClr val="0BD0D9"/>
              </a:buClr>
            </a:pPr>
            <a:r>
              <a:rPr lang="en-US" sz="2200" dirty="0" smtClean="0">
                <a:cs typeface="Aharoni" pitchFamily="2" charset="-79"/>
              </a:rPr>
              <a:t>Sweat glands</a:t>
            </a:r>
          </a:p>
          <a:p>
            <a:pPr marL="982980" lvl="2" indent="-342900">
              <a:buClr>
                <a:srgbClr val="0BD0D9"/>
              </a:buClr>
            </a:pPr>
            <a:r>
              <a:rPr lang="en-US" sz="2200" dirty="0" smtClean="0">
                <a:cs typeface="Aharoni" pitchFamily="2" charset="-79"/>
              </a:rPr>
              <a:t>Sebaceous glands</a:t>
            </a:r>
            <a:endParaRPr lang="en-US" sz="2200" dirty="0">
              <a:cs typeface="Aharoni" pitchFamily="2" charset="-79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3.05 Remember the structures of the integumentary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2414-F921-45E2-AB9C-307CDB15FE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27432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0480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581400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43984" y="3733801"/>
            <a:ext cx="165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subcutaneous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124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epidermis, </a:t>
            </a:r>
          </a:p>
          <a:p>
            <a:r>
              <a:rPr lang="en-US" sz="1400" dirty="0" smtClean="0"/>
              <a:t>dermis</a:t>
            </a:r>
            <a:endParaRPr lang="en-US" sz="1400" dirty="0"/>
          </a:p>
        </p:txBody>
      </p:sp>
      <p:pic>
        <p:nvPicPr>
          <p:cNvPr id="14" name="Content Placeholder 5" descr="h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8830" y="2514600"/>
            <a:ext cx="450874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604</TotalTime>
  <Words>437</Words>
  <Application>Microsoft Office PowerPoint</Application>
  <PresentationFormat>On-screen Show (4:3)</PresentationFormat>
  <Paragraphs>122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3.05 Remember the structures of the Integumentary System</vt:lpstr>
      <vt:lpstr>Essential Questions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Structures of the integumentary system</vt:lpstr>
      <vt:lpstr>Essential Questions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3.01 Understand the Integumentary System</dc:title>
  <dc:creator>ajvogt</dc:creator>
  <cp:lastModifiedBy>jthompson</cp:lastModifiedBy>
  <cp:revision>63</cp:revision>
  <cp:lastPrinted>2012-09-04T12:41:59Z</cp:lastPrinted>
  <dcterms:created xsi:type="dcterms:W3CDTF">2012-04-14T18:56:31Z</dcterms:created>
  <dcterms:modified xsi:type="dcterms:W3CDTF">2012-09-11T19:03:52Z</dcterms:modified>
</cp:coreProperties>
</file>