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69" r:id="rId1"/>
  </p:sldMasterIdLst>
  <p:notesMasterIdLst>
    <p:notesMasterId r:id="rId17"/>
  </p:notesMasterIdLst>
  <p:handoutMasterIdLst>
    <p:handoutMasterId r:id="rId18"/>
  </p:handoutMasterIdLst>
  <p:sldIdLst>
    <p:sldId id="305" r:id="rId2"/>
    <p:sldId id="350" r:id="rId3"/>
    <p:sldId id="259" r:id="rId4"/>
    <p:sldId id="261" r:id="rId5"/>
    <p:sldId id="362" r:id="rId6"/>
    <p:sldId id="262" r:id="rId7"/>
    <p:sldId id="356" r:id="rId8"/>
    <p:sldId id="358" r:id="rId9"/>
    <p:sldId id="359" r:id="rId10"/>
    <p:sldId id="265" r:id="rId11"/>
    <p:sldId id="357" r:id="rId12"/>
    <p:sldId id="274" r:id="rId13"/>
    <p:sldId id="275" r:id="rId14"/>
    <p:sldId id="360" r:id="rId15"/>
    <p:sldId id="361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0891" autoAdjust="0"/>
  </p:normalViewPr>
  <p:slideViewPr>
    <p:cSldViewPr>
      <p:cViewPr varScale="1">
        <p:scale>
          <a:sx n="95" d="100"/>
          <a:sy n="95" d="100"/>
        </p:scale>
        <p:origin x="-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33CBF-08E0-4804-9BA7-17C5F1586E60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E2879-A6F8-4CEB-9D25-9805F4EA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66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3E888-946E-4AB4-BB08-6C3441A06D25}" type="datetimeFigureOut">
              <a:rPr lang="en-US" smtClean="0"/>
              <a:pPr/>
              <a:t>9/20/2012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CBA54-7658-45F8-9CD5-E2BD2636FD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CBA54-7658-45F8-9CD5-E2BD2636FD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49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CBA54-7658-45F8-9CD5-E2BD2636FD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49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CBA54-7658-45F8-9CD5-E2BD2636FDD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13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CBA54-7658-45F8-9CD5-E2BD2636FDD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3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1AA59F0-125E-461C-AF4A-84AE5D3211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4.01 Remember the structures of the urinary system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4.01 Remember the structures of the urinary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906CEB-CACB-4537-BA20-B0EBB35CDC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4.01 Remember the structures of the urinary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8997-B416-4EE5-B00B-3C6CEC7A71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4.01 Remember the structures of the urinary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D6892-DD48-45E2-A399-1FF85AE3B0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C2EEEC-E107-4FD3-9828-C3F4920CF8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4.01 Remember the structures of the urinary system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4.01 Remember the structures of the urinary system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7F74712-5180-41EA-AB4D-266D6E66A5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4.01 Remember the structures of the urinary system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BA69FE-CD06-44D5-9409-358E2E80D7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4.01 Remember the structures of the urinary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A6B5A-0EB1-4050-A0BC-BD8602E0CB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4.01 Remember the structures of the urinary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282882-8ADA-4A58-86A7-139CD6C906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DC5A56-8326-4117-AFE9-085B6F8900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4.01 Remember the structures of the urinary system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CC777D-E189-4759-8D8F-899DC3C65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4.01 Remember the structures of the urinary system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en-US" smtClean="0"/>
              <a:t>4.01 Remember the structures of the urinary system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EE889E8-075E-48ED-8386-E5BB2C8993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"/>
            <a:ext cx="7315200" cy="2133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4.01  Remember the structures of the urinary system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Structures of the Urinary system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200400" cy="44348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medulla</a:t>
            </a:r>
          </a:p>
          <a:p>
            <a:pPr lvl="0"/>
            <a:r>
              <a:rPr lang="en-US" sz="2400" dirty="0"/>
              <a:t>Inner, striated layer</a:t>
            </a:r>
          </a:p>
          <a:p>
            <a:pPr lvl="0"/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PYRAMIDS </a:t>
            </a:r>
            <a:r>
              <a:rPr lang="en-US" sz="2400" dirty="0" smtClean="0"/>
              <a:t>are the striated cones.</a:t>
            </a:r>
            <a:endParaRPr lang="en-US" sz="2400" dirty="0"/>
          </a:p>
          <a:p>
            <a:pPr lvl="0"/>
            <a:r>
              <a:rPr lang="en-US" sz="2400" dirty="0"/>
              <a:t>Base of each pyramid faces cortex, while apex empties into cuplike cavities called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CALYCES</a:t>
            </a:r>
          </a:p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columns</a:t>
            </a:r>
          </a:p>
          <a:p>
            <a:pPr lvl="2"/>
            <a:r>
              <a:rPr lang="en-US" sz="2400" dirty="0" smtClean="0"/>
              <a:t>Located between the pyramids</a:t>
            </a:r>
          </a:p>
          <a:p>
            <a:pPr lvl="2"/>
            <a:r>
              <a:rPr lang="en-US" sz="2400" dirty="0" smtClean="0"/>
              <a:t>Cortical tissue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6724650" cy="274320"/>
          </a:xfrm>
        </p:spPr>
        <p:txBody>
          <a:bodyPr/>
          <a:lstStyle/>
          <a:p>
            <a:pPr algn="ctr"/>
            <a:r>
              <a:rPr lang="en-US" dirty="0" smtClean="0"/>
              <a:t>4.01 Remember the structures of the urinary system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6892-DD48-45E2-A399-1FF85AE3B046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170" name="Picture 2" descr="12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05000"/>
            <a:ext cx="3962400" cy="36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12-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3562350"/>
            <a:ext cx="238125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5638800" y="2209800"/>
            <a:ext cx="2133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7162801" y="2590800"/>
            <a:ext cx="228599" cy="1219200"/>
          </a:xfrm>
          <a:prstGeom prst="straightConnector1">
            <a:avLst/>
          </a:prstGeom>
          <a:ln w="15875" cmpd="sng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620000" y="3810000"/>
            <a:ext cx="8001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Structures of the urinary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840324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pelvis</a:t>
            </a:r>
          </a:p>
          <a:p>
            <a:pPr lvl="1"/>
            <a:r>
              <a:rPr lang="en-US" dirty="0" smtClean="0"/>
              <a:t>Funnel shaped structure at the beginning of the ureter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6553200" cy="274320"/>
          </a:xfrm>
        </p:spPr>
        <p:txBody>
          <a:bodyPr/>
          <a:lstStyle/>
          <a:p>
            <a:pPr algn="ctr"/>
            <a:r>
              <a:rPr lang="en-US" dirty="0" smtClean="0"/>
              <a:t>4.01 Remember the structures of the urinary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6892-DD48-45E2-A399-1FF85AE3B046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2770" name="Picture 2" descr="http://medliner.narod.ru/anatom/posteriorabdomen_files/renalpelv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0182" y="2286000"/>
            <a:ext cx="2647950" cy="3648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Structures of the urinary system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057399"/>
            <a:ext cx="3429000" cy="429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Ureters</a:t>
            </a:r>
          </a:p>
          <a:p>
            <a:pPr lvl="1"/>
            <a:r>
              <a:rPr lang="en-US" dirty="0" smtClean="0"/>
              <a:t>Muscular tube extending from each kidney to the urinary bladder</a:t>
            </a:r>
          </a:p>
          <a:p>
            <a:pPr lvl="1"/>
            <a:r>
              <a:rPr lang="en-US" dirty="0" smtClean="0"/>
              <a:t>Lined by a mucous membrane</a:t>
            </a:r>
          </a:p>
          <a:p>
            <a:pPr lvl="1"/>
            <a:r>
              <a:rPr lang="en-US" dirty="0" smtClean="0"/>
              <a:t>10-12” long</a:t>
            </a:r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6858000" cy="274320"/>
          </a:xfrm>
        </p:spPr>
        <p:txBody>
          <a:bodyPr/>
          <a:lstStyle/>
          <a:p>
            <a:pPr algn="ctr"/>
            <a:r>
              <a:rPr lang="en-US" dirty="0" smtClean="0"/>
              <a:t>4.01 Remember the structures of the urinary system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4712-5180-41EA-AB4D-266D6E66A5E3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3795" name="Picture 3" descr="UR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981200"/>
            <a:ext cx="2971147" cy="427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>
            <a:off x="5055944" y="4305300"/>
            <a:ext cx="1040056" cy="64770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" idx="3"/>
          </p:cNvCxnSpPr>
          <p:nvPr/>
        </p:nvCxnSpPr>
        <p:spPr>
          <a:xfrm>
            <a:off x="5055944" y="4305300"/>
            <a:ext cx="1573456" cy="72390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886200" y="4074467"/>
            <a:ext cx="1169744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Ureters</a:t>
            </a:r>
            <a:endParaRPr lang="en-US" sz="2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Structures of the urinary system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57200" y="2590800"/>
            <a:ext cx="4040188" cy="376952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Urinary bladder</a:t>
            </a:r>
          </a:p>
          <a:p>
            <a:pPr lvl="1"/>
            <a:r>
              <a:rPr lang="en-US" dirty="0" smtClean="0"/>
              <a:t>Hollow muscular organ</a:t>
            </a:r>
          </a:p>
          <a:p>
            <a:pPr lvl="1"/>
            <a:r>
              <a:rPr lang="en-US" dirty="0" smtClean="0"/>
              <a:t>Located in pelvic cavity</a:t>
            </a:r>
          </a:p>
          <a:p>
            <a:pPr lvl="1"/>
            <a:r>
              <a:rPr lang="en-US" dirty="0" smtClean="0"/>
              <a:t>Made of elastic fibers and involuntary muscles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6553200" cy="274320"/>
          </a:xfrm>
        </p:spPr>
        <p:txBody>
          <a:bodyPr/>
          <a:lstStyle/>
          <a:p>
            <a:pPr algn="ctr"/>
            <a:r>
              <a:rPr lang="en-US" dirty="0" smtClean="0"/>
              <a:t>4.01 Remember the structures of the urinary system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69FE-CD06-44D5-9409-358E2E80D70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4340" name="Picture 4" descr="http://ts3.mm.bing.net/th?id=I4537242721584118&amp;pid=1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590800"/>
            <a:ext cx="3980088" cy="2714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Structures of the urinary system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>
          <a:xfrm>
            <a:off x="457200" y="2133599"/>
            <a:ext cx="4038600" cy="4221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Urethra</a:t>
            </a:r>
          </a:p>
          <a:p>
            <a:pPr lvl="1"/>
            <a:r>
              <a:rPr lang="en-US" dirty="0" smtClean="0"/>
              <a:t>Connects the bladder to the outside of the body</a:t>
            </a:r>
          </a:p>
          <a:p>
            <a:pPr lvl="2"/>
            <a:r>
              <a:rPr lang="en-US" dirty="0" smtClean="0"/>
              <a:t>Female 1-2” long</a:t>
            </a:r>
          </a:p>
          <a:p>
            <a:pPr lvl="2"/>
            <a:r>
              <a:rPr lang="en-US" dirty="0" smtClean="0"/>
              <a:t>Male 4-6” long</a:t>
            </a:r>
          </a:p>
          <a:p>
            <a:pPr lvl="1"/>
            <a:endParaRPr lang="en-US" dirty="0" smtClean="0"/>
          </a:p>
          <a:p>
            <a:pPr marL="231775" lvl="1" indent="-231775">
              <a:buNone/>
            </a:pPr>
            <a:r>
              <a:rPr lang="en-US" sz="3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Urinary meatus</a:t>
            </a:r>
          </a:p>
          <a:p>
            <a:pPr lvl="1"/>
            <a:r>
              <a:rPr lang="en-US" dirty="0" smtClean="0"/>
              <a:t>Opening to the outside of the body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6594386" cy="274320"/>
          </a:xfrm>
        </p:spPr>
        <p:txBody>
          <a:bodyPr/>
          <a:lstStyle/>
          <a:p>
            <a:pPr algn="ctr"/>
            <a:r>
              <a:rPr lang="en-US" dirty="0" smtClean="0"/>
              <a:t>4.01 Remember the structures of the urinary system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69FE-CD06-44D5-9409-358E2E80D70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074" name="Picture 2" descr="12-0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4" b="4339"/>
          <a:stretch/>
        </p:blipFill>
        <p:spPr bwMode="auto">
          <a:xfrm>
            <a:off x="6139353" y="3830096"/>
            <a:ext cx="2579400" cy="248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12-0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4" b="5397"/>
          <a:stretch/>
        </p:blipFill>
        <p:spPr bwMode="auto">
          <a:xfrm>
            <a:off x="4469004" y="1828800"/>
            <a:ext cx="2790175" cy="216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03560" y="1828800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Female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18908" y="5852755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</a:t>
            </a:r>
            <a:r>
              <a:rPr lang="en-US" sz="2400" b="1" dirty="0" smtClean="0"/>
              <a:t>ale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4.01 Remember the structures of the urinary system</a:t>
            </a:r>
            <a:br>
              <a:rPr lang="en-US" sz="2800" dirty="0" smtClean="0"/>
            </a:br>
            <a:r>
              <a:rPr lang="en-US" sz="2800" b="1" dirty="0" smtClean="0"/>
              <a:t>Essential Question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800" b="1" i="1" dirty="0" smtClean="0"/>
              <a:t>What are the structures of the urinary system?</a:t>
            </a:r>
            <a:endParaRPr lang="en-US" sz="2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7471" y="6400800"/>
            <a:ext cx="3429000" cy="304800"/>
          </a:xfrm>
        </p:spPr>
        <p:txBody>
          <a:bodyPr/>
          <a:lstStyle/>
          <a:p>
            <a:pPr algn="ctr"/>
            <a:r>
              <a:rPr lang="en-US" dirty="0" smtClean="0"/>
              <a:t>4.01 Remember the structures of the urinary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6892-DD48-45E2-A399-1FF85AE3B046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2" descr="12-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971800"/>
            <a:ext cx="2216343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19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4.01 Remember the structures of the urinary system</a:t>
            </a:r>
            <a:br>
              <a:rPr lang="en-US" sz="2800" dirty="0" smtClean="0"/>
            </a:br>
            <a:r>
              <a:rPr lang="en-US" sz="2800" b="1" dirty="0" smtClean="0"/>
              <a:t>Essential Question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9624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800" b="1" i="1" dirty="0" smtClean="0"/>
              <a:t>What are the structures of the urinary system?</a:t>
            </a:r>
            <a:endParaRPr lang="en-US" sz="2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43200" y="6248400"/>
            <a:ext cx="4492529" cy="304800"/>
          </a:xfrm>
        </p:spPr>
        <p:txBody>
          <a:bodyPr/>
          <a:lstStyle/>
          <a:p>
            <a:pPr algn="ctr"/>
            <a:r>
              <a:rPr lang="en-US" dirty="0" smtClean="0"/>
              <a:t>4.01 Remember the structures of the urinary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6892-DD48-45E2-A399-1FF85AE3B04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2" descr="12-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799" y="2743200"/>
            <a:ext cx="2216343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Structures of the urinary system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3352800" cy="3962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Kidneys</a:t>
            </a:r>
          </a:p>
          <a:p>
            <a:r>
              <a:rPr lang="en-US" sz="2800" dirty="0" smtClean="0"/>
              <a:t>Ureters </a:t>
            </a:r>
          </a:p>
          <a:p>
            <a:r>
              <a:rPr lang="en-US" sz="2800" dirty="0" smtClean="0"/>
              <a:t>Bladder</a:t>
            </a:r>
          </a:p>
          <a:p>
            <a:r>
              <a:rPr lang="en-US" sz="2800" dirty="0" smtClean="0"/>
              <a:t>Urethra</a:t>
            </a:r>
          </a:p>
          <a:p>
            <a:r>
              <a:rPr lang="en-US" sz="2800" dirty="0" smtClean="0"/>
              <a:t>Urinary meatus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4212264" cy="274320"/>
          </a:xfrm>
        </p:spPr>
        <p:txBody>
          <a:bodyPr/>
          <a:lstStyle/>
          <a:p>
            <a:pPr algn="ctr"/>
            <a:r>
              <a:rPr lang="en-US" dirty="0" smtClean="0"/>
              <a:t>4.01 Remember the structures of the urinary system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4712-5180-41EA-AB4D-266D6E66A5E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098" name="Picture 2" descr="12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86000"/>
            <a:ext cx="3695700" cy="343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 sz="4000" dirty="0" smtClean="0"/>
              <a:t>Structures of the urinary system</a:t>
            </a:r>
            <a:endParaRPr 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524000"/>
            <a:ext cx="4953000" cy="48309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7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Kidneys</a:t>
            </a:r>
            <a:endParaRPr lang="en-US" sz="51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/>
              <a:t>Most important excretory organ</a:t>
            </a:r>
          </a:p>
          <a:p>
            <a:pPr lvl="1"/>
            <a:r>
              <a:rPr lang="en-US" sz="3400" dirty="0" smtClean="0"/>
              <a:t>Bean-shaped </a:t>
            </a:r>
            <a:endParaRPr lang="en-US" sz="3400" dirty="0" smtClean="0"/>
          </a:p>
          <a:p>
            <a:pPr lvl="1"/>
            <a:r>
              <a:rPr lang="en-US" sz="3400" dirty="0" smtClean="0"/>
              <a:t>Located b</a:t>
            </a:r>
            <a:r>
              <a:rPr lang="en-US" sz="3600" dirty="0" smtClean="0"/>
              <a:t>etween </a:t>
            </a:r>
            <a:r>
              <a:rPr lang="en-US" sz="3600" dirty="0"/>
              <a:t>peritoneum and the back muscles </a:t>
            </a:r>
            <a:r>
              <a:rPr lang="en-US" sz="3600" dirty="0" smtClean="0"/>
              <a:t>(</a:t>
            </a:r>
            <a:r>
              <a:rPr lang="en-US" sz="3600" i="1" dirty="0" smtClean="0"/>
              <a:t>retroperitoneal</a:t>
            </a:r>
            <a:r>
              <a:rPr lang="en-US" sz="3600" dirty="0" smtClean="0"/>
              <a:t>)</a:t>
            </a:r>
          </a:p>
          <a:p>
            <a:pPr lvl="1"/>
            <a:r>
              <a:rPr lang="en-US" sz="3600" dirty="0" smtClean="0"/>
              <a:t>Held in position by connective tissue</a:t>
            </a:r>
          </a:p>
          <a:p>
            <a:pPr lvl="1"/>
            <a:r>
              <a:rPr lang="en-US" sz="3600" dirty="0" smtClean="0"/>
              <a:t>Enclosed in an adipose capsule</a:t>
            </a:r>
          </a:p>
          <a:p>
            <a:pPr lvl="1"/>
            <a:r>
              <a:rPr lang="en-US" sz="3600" dirty="0" smtClean="0"/>
              <a:t>Protected by the ribs</a:t>
            </a:r>
            <a:endParaRPr lang="en-US" sz="3400" dirty="0" smtClean="0"/>
          </a:p>
          <a:p>
            <a:pPr lvl="0">
              <a:buNone/>
            </a:pPr>
            <a:r>
              <a:rPr lang="en-US" sz="3600" dirty="0" smtClean="0"/>
              <a:t>	</a:t>
            </a:r>
          </a:p>
          <a:p>
            <a:pPr>
              <a:buFontTx/>
              <a:buNone/>
            </a:pP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9144000" cy="274320"/>
          </a:xfrm>
        </p:spPr>
        <p:txBody>
          <a:bodyPr/>
          <a:lstStyle/>
          <a:p>
            <a:pPr algn="ctr"/>
            <a:r>
              <a:rPr lang="en-US" dirty="0" smtClean="0"/>
              <a:t>4.01 Remember the structures of the urinary system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5A56-8326-4117-AFE9-085B6F89000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 descr="12-0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t="15519" r="11034" b="7342"/>
          <a:stretch/>
        </p:blipFill>
        <p:spPr bwMode="auto">
          <a:xfrm>
            <a:off x="5181600" y="2362200"/>
            <a:ext cx="3469193" cy="302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 sz="4000" dirty="0" smtClean="0"/>
              <a:t>Structures of the urinary system</a:t>
            </a:r>
            <a:endParaRPr 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752601"/>
            <a:ext cx="4953000" cy="46023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3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Kidneys</a:t>
            </a:r>
            <a:endParaRPr lang="en-US" sz="51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3000" dirty="0" smtClean="0"/>
              <a:t>External </a:t>
            </a:r>
            <a:r>
              <a:rPr lang="en-US" sz="3000" dirty="0" smtClean="0"/>
              <a:t>structures</a:t>
            </a:r>
          </a:p>
          <a:p>
            <a:pPr lvl="3"/>
            <a:r>
              <a:rPr lang="en-US" sz="2800" dirty="0" smtClean="0"/>
              <a:t>Renal capsule</a:t>
            </a:r>
          </a:p>
          <a:p>
            <a:pPr lvl="3"/>
            <a:r>
              <a:rPr lang="en-US" sz="2800" dirty="0" smtClean="0"/>
              <a:t>Renal hilum</a:t>
            </a:r>
          </a:p>
          <a:p>
            <a:pPr lvl="2"/>
            <a:r>
              <a:rPr lang="en-US" sz="3000" dirty="0" smtClean="0"/>
              <a:t>Internal structures</a:t>
            </a:r>
          </a:p>
          <a:p>
            <a:pPr lvl="3"/>
            <a:r>
              <a:rPr lang="en-US" sz="2800" dirty="0" smtClean="0"/>
              <a:t>Renal cortex</a:t>
            </a:r>
          </a:p>
          <a:p>
            <a:pPr lvl="3"/>
            <a:r>
              <a:rPr lang="en-US" sz="2800" dirty="0" smtClean="0"/>
              <a:t>Renal medulla</a:t>
            </a:r>
          </a:p>
          <a:p>
            <a:pPr lvl="3"/>
            <a:r>
              <a:rPr lang="en-US" sz="2800" dirty="0" smtClean="0"/>
              <a:t>Renal pelvis</a:t>
            </a:r>
          </a:p>
          <a:p>
            <a:pPr lvl="1"/>
            <a:endParaRPr lang="en-US" sz="3400" dirty="0" smtClean="0"/>
          </a:p>
          <a:p>
            <a:pPr lvl="0">
              <a:buNone/>
            </a:pPr>
            <a:r>
              <a:rPr lang="en-US" sz="3600" dirty="0" smtClean="0"/>
              <a:t>	</a:t>
            </a:r>
          </a:p>
          <a:p>
            <a:pPr>
              <a:buFontTx/>
              <a:buNone/>
            </a:pP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9144000" cy="274320"/>
          </a:xfrm>
        </p:spPr>
        <p:txBody>
          <a:bodyPr/>
          <a:lstStyle/>
          <a:p>
            <a:pPr algn="ctr"/>
            <a:r>
              <a:rPr lang="en-US" dirty="0" smtClean="0"/>
              <a:t>4.01 Remember the structures of the urinary system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5A56-8326-4117-AFE9-085B6F89000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122" name="Picture 2" descr="12-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778272" cy="335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39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Structures of the urinary system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457200" y="2133599"/>
            <a:ext cx="4038600" cy="422132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kidney</a:t>
            </a:r>
          </a:p>
          <a:p>
            <a:pPr lvl="1"/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fascia</a:t>
            </a:r>
          </a:p>
          <a:p>
            <a:pPr lvl="2"/>
            <a:r>
              <a:rPr lang="en-US" dirty="0" smtClean="0"/>
              <a:t>Fibrous layer of connective tissue 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hilum</a:t>
            </a:r>
          </a:p>
          <a:p>
            <a:pPr lvl="2"/>
            <a:r>
              <a:rPr lang="en-US" dirty="0" smtClean="0"/>
              <a:t>Indentation that gives the kidney its bean-shaped appearance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9144000" cy="274320"/>
          </a:xfrm>
        </p:spPr>
        <p:txBody>
          <a:bodyPr/>
          <a:lstStyle/>
          <a:p>
            <a:pPr algn="ctr"/>
            <a:r>
              <a:rPr lang="en-US" dirty="0" smtClean="0"/>
              <a:t>4.01 Remember the structures of the urinary system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5A56-8326-4117-AFE9-085B6F89000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3554" name="Picture 2" descr="http://ts1.mm.bing.net/th?id=I4914345133148628&amp;pid=1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133600"/>
            <a:ext cx="4391821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Structures of the urinary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5999"/>
            <a:ext cx="4038600" cy="406892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kidney</a:t>
            </a:r>
          </a:p>
          <a:p>
            <a:pPr lvl="1"/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cortex</a:t>
            </a:r>
          </a:p>
          <a:p>
            <a:pPr lvl="2"/>
            <a:r>
              <a:rPr lang="en-US" dirty="0" smtClean="0"/>
              <a:t>Outer layer</a:t>
            </a:r>
          </a:p>
          <a:p>
            <a:pPr lvl="1"/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medulla</a:t>
            </a:r>
          </a:p>
          <a:p>
            <a:pPr lvl="2"/>
            <a:r>
              <a:rPr lang="en-US" dirty="0" smtClean="0"/>
              <a:t>Middle layer</a:t>
            </a:r>
          </a:p>
          <a:p>
            <a:pPr lvl="1"/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pelvis</a:t>
            </a:r>
          </a:p>
          <a:p>
            <a:pPr lvl="2"/>
            <a:r>
              <a:rPr lang="en-US" dirty="0" smtClean="0"/>
              <a:t>Innermost layer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8763000" cy="274320"/>
          </a:xfrm>
        </p:spPr>
        <p:txBody>
          <a:bodyPr/>
          <a:lstStyle/>
          <a:p>
            <a:pPr algn="ctr"/>
            <a:r>
              <a:rPr lang="en-US" dirty="0" smtClean="0"/>
              <a:t>4.01 Remember the structures of the urinary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4712-5180-41EA-AB4D-266D6E66A5E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2" descr="12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828800"/>
            <a:ext cx="3280132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Structures of the urinary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648200" cy="443484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cortex</a:t>
            </a:r>
          </a:p>
          <a:p>
            <a:pPr lvl="1"/>
            <a:r>
              <a:rPr lang="en-US" dirty="0" smtClean="0"/>
              <a:t>Composed of millions of microscopic functional units called nephrons</a:t>
            </a:r>
          </a:p>
          <a:p>
            <a:pPr lvl="0">
              <a:buNone/>
            </a:pPr>
            <a:r>
              <a:rPr lang="en-US" sz="2800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00800"/>
            <a:ext cx="8686800" cy="274320"/>
          </a:xfrm>
        </p:spPr>
        <p:txBody>
          <a:bodyPr/>
          <a:lstStyle/>
          <a:p>
            <a:pPr algn="ctr"/>
            <a:r>
              <a:rPr lang="en-US" dirty="0" smtClean="0"/>
              <a:t>4.01 Remember the structures of the urinary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4712-5180-41EA-AB4D-266D6E66A5E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146" name="Picture 2" descr="12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276600"/>
            <a:ext cx="3920065" cy="282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Structures of the urinary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Nephron</a:t>
            </a:r>
          </a:p>
          <a:p>
            <a:r>
              <a:rPr lang="en-US" sz="2400" b="1" dirty="0" smtClean="0"/>
              <a:t>Functional unit of kidney</a:t>
            </a:r>
          </a:p>
          <a:p>
            <a:pPr lvl="1"/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corpuscle </a:t>
            </a:r>
          </a:p>
          <a:p>
            <a:pPr lvl="2"/>
            <a:r>
              <a:rPr lang="en-US" dirty="0" smtClean="0"/>
              <a:t>Bowman’s capsule</a:t>
            </a:r>
          </a:p>
          <a:p>
            <a:pPr lvl="2"/>
            <a:r>
              <a:rPr lang="en-US" dirty="0"/>
              <a:t>Glomerulus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 tubule</a:t>
            </a:r>
          </a:p>
          <a:p>
            <a:pPr lvl="2"/>
            <a:r>
              <a:rPr lang="en-US" dirty="0" smtClean="0"/>
              <a:t>Proximal convoluted tubule</a:t>
            </a:r>
          </a:p>
          <a:p>
            <a:pPr lvl="2"/>
            <a:r>
              <a:rPr lang="en-US" dirty="0" smtClean="0"/>
              <a:t>Loop of Henle</a:t>
            </a:r>
          </a:p>
          <a:p>
            <a:pPr lvl="2"/>
            <a:r>
              <a:rPr lang="en-US" dirty="0" smtClean="0"/>
              <a:t>Distal convoluted tubule</a:t>
            </a:r>
          </a:p>
          <a:p>
            <a:pPr lvl="2"/>
            <a:r>
              <a:rPr lang="en-US" dirty="0" smtClean="0"/>
              <a:t>Collecting tubules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8039100" cy="274320"/>
          </a:xfrm>
        </p:spPr>
        <p:txBody>
          <a:bodyPr/>
          <a:lstStyle/>
          <a:p>
            <a:pPr algn="ctr"/>
            <a:r>
              <a:rPr lang="en-US" dirty="0" smtClean="0"/>
              <a:t>4.01 Remember the structures of the urinary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4712-5180-41EA-AB4D-266D6E66A5E3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2" descr="12-0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1567"/>
          <a:stretch/>
        </p:blipFill>
        <p:spPr bwMode="auto">
          <a:xfrm>
            <a:off x="5143500" y="1905000"/>
            <a:ext cx="2895600" cy="368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143500" y="2133600"/>
            <a:ext cx="727668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33900" y="5712686"/>
            <a:ext cx="41148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6"/>
                </a:solidFill>
                <a:latin typeface="Showcard Gothic" pitchFamily="82" charset="0"/>
              </a:rPr>
              <a:t>Each kidney contains about </a:t>
            </a:r>
          </a:p>
          <a:p>
            <a:pPr algn="ctr"/>
            <a:r>
              <a:rPr lang="en-US" sz="1800" dirty="0" smtClean="0">
                <a:solidFill>
                  <a:schemeClr val="accent6"/>
                </a:solidFill>
                <a:latin typeface="Showcard Gothic" pitchFamily="82" charset="0"/>
              </a:rPr>
              <a:t>1.3 MILLION nephrons!</a:t>
            </a:r>
            <a:endParaRPr lang="en-US" sz="1800" dirty="0">
              <a:solidFill>
                <a:schemeClr val="accent6"/>
              </a:solidFill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</TotalTime>
  <Words>472</Words>
  <Application>Microsoft Office PowerPoint</Application>
  <PresentationFormat>On-screen Show (4:3)</PresentationFormat>
  <Paragraphs>126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PowerPoint Presentation</vt:lpstr>
      <vt:lpstr>4.01 Remember the structures of the urinary system Essential Question</vt:lpstr>
      <vt:lpstr>Structures of the urinary system</vt:lpstr>
      <vt:lpstr>Structures of the urinary system</vt:lpstr>
      <vt:lpstr>Structures of the urinary system</vt:lpstr>
      <vt:lpstr>Structures of the urinary system</vt:lpstr>
      <vt:lpstr>Structures of the urinary system</vt:lpstr>
      <vt:lpstr>Structures of the urinary system</vt:lpstr>
      <vt:lpstr>Structures of the urinary system</vt:lpstr>
      <vt:lpstr>Structures of the Urinary system</vt:lpstr>
      <vt:lpstr>Structures of the urinary system</vt:lpstr>
      <vt:lpstr>Structures of the urinary system</vt:lpstr>
      <vt:lpstr>Structures of the urinary system</vt:lpstr>
      <vt:lpstr>Structures of the urinary system</vt:lpstr>
      <vt:lpstr>4.01 Remember the structures of the urinary system Essential Question</vt:lpstr>
    </vt:vector>
  </TitlesOfParts>
  <Company>LTC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SYSTEM 6:12</dc:title>
  <dc:creator>HOC</dc:creator>
  <cp:lastModifiedBy>jthompson</cp:lastModifiedBy>
  <cp:revision>148</cp:revision>
  <cp:lastPrinted>2012-09-20T13:39:20Z</cp:lastPrinted>
  <dcterms:created xsi:type="dcterms:W3CDTF">1999-04-13T01:52:30Z</dcterms:created>
  <dcterms:modified xsi:type="dcterms:W3CDTF">2012-09-20T14:33:45Z</dcterms:modified>
</cp:coreProperties>
</file>