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70" r:id="rId7"/>
    <p:sldId id="271" r:id="rId8"/>
    <p:sldId id="272" r:id="rId9"/>
    <p:sldId id="273" r:id="rId10"/>
    <p:sldId id="261" r:id="rId11"/>
    <p:sldId id="262"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F79E87-5E67-418E-8036-10B240ABAF56}" type="datetimeFigureOut">
              <a:rPr lang="en-US" smtClean="0"/>
              <a:pPr/>
              <a:t>10/13/2015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EA02-85A2-4AF3-A608-F4581427D514}" type="slidenum">
              <a:rPr lang="en-US" smtClean="0"/>
              <a:pPr/>
              <a:t>‹#›</a:t>
            </a:fld>
            <a:endParaRPr lang="en-US"/>
          </a:p>
        </p:txBody>
      </p:sp>
    </p:spTree>
    <p:extLst>
      <p:ext uri="{BB962C8B-B14F-4D97-AF65-F5344CB8AC3E}">
        <p14:creationId xmlns:p14="http://schemas.microsoft.com/office/powerpoint/2010/main" val="379941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FDEA02-85A2-4AF3-A608-F4581427D514}" type="slidenum">
              <a:rPr lang="en-US" smtClean="0"/>
              <a:pPr/>
              <a:t>11</a:t>
            </a:fld>
            <a:endParaRPr lang="en-US"/>
          </a:p>
        </p:txBody>
      </p:sp>
    </p:spTree>
    <p:extLst>
      <p:ext uri="{BB962C8B-B14F-4D97-AF65-F5344CB8AC3E}">
        <p14:creationId xmlns:p14="http://schemas.microsoft.com/office/powerpoint/2010/main" val="689400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Regenerative medicine is being pursued due to</a:t>
            </a:r>
            <a:r>
              <a:rPr lang="en-US" baseline="0" dirty="0" smtClean="0"/>
              <a:t> the limited number of organ donors, a significant need, and the life long immunosuppressant meds required for recipients. 2. extracellular matrix </a:t>
            </a:r>
            <a:r>
              <a:rPr lang="en-US" dirty="0" smtClean="0"/>
              <a:t>surrounds and supports the cells that form tissues and organs in the body.  It is created and maintained by cells. 3. biomaterial that supports the  structure for cells to grow and orient themselves when building replacement tissues and organs 4. </a:t>
            </a:r>
            <a:r>
              <a:rPr lang="en-US" dirty="0" err="1" smtClean="0"/>
              <a:t>decellularization</a:t>
            </a:r>
            <a:r>
              <a:rPr lang="en-US" dirty="0" smtClean="0"/>
              <a:t> is the process of removing cells from the extracellular matrix. 5. the study of heritable changes in gene expression that are not caused by changes in the DNA sequence</a:t>
            </a:r>
            <a:endParaRPr lang="en-US" dirty="0"/>
          </a:p>
        </p:txBody>
      </p:sp>
      <p:sp>
        <p:nvSpPr>
          <p:cNvPr id="4" name="Slide Number Placeholder 3"/>
          <p:cNvSpPr>
            <a:spLocks noGrp="1"/>
          </p:cNvSpPr>
          <p:nvPr>
            <p:ph type="sldNum" sz="quarter" idx="10"/>
          </p:nvPr>
        </p:nvSpPr>
        <p:spPr/>
        <p:txBody>
          <a:bodyPr/>
          <a:lstStyle/>
          <a:p>
            <a:fld id="{0DFDEA02-85A2-4AF3-A608-F4581427D514}" type="slidenum">
              <a:rPr lang="en-US" smtClean="0"/>
              <a:pPr/>
              <a:t>18</a:t>
            </a:fld>
            <a:endParaRPr lang="en-US"/>
          </a:p>
        </p:txBody>
      </p:sp>
    </p:spTree>
    <p:extLst>
      <p:ext uri="{BB962C8B-B14F-4D97-AF65-F5344CB8AC3E}">
        <p14:creationId xmlns:p14="http://schemas.microsoft.com/office/powerpoint/2010/main" val="78431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819325-7CE4-48EA-8246-B81E2649AF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66C670-724F-4EA5-9067-E70150E6B177}" type="datetimeFigureOut">
              <a:rPr lang="en-US" smtClean="0"/>
              <a:pPr/>
              <a:t>10/13/2015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5819325-7CE4-48EA-8246-B81E2649AFF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D66C670-724F-4EA5-9067-E70150E6B177}" type="datetimeFigureOut">
              <a:rPr lang="en-US" smtClean="0"/>
              <a:pPr/>
              <a:t>10/13/2015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5819325-7CE4-48EA-8246-B81E2649AF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9RMx31GnNX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Regenerative Medicine</a:t>
            </a:r>
            <a:endParaRPr lang="en-US" dirty="0"/>
          </a:p>
        </p:txBody>
      </p:sp>
      <p:sp>
        <p:nvSpPr>
          <p:cNvPr id="3" name="Subtitle 2"/>
          <p:cNvSpPr>
            <a:spLocks noGrp="1"/>
          </p:cNvSpPr>
          <p:nvPr>
            <p:ph type="subTitle" idx="1"/>
          </p:nvPr>
        </p:nvSpPr>
        <p:spPr>
          <a:xfrm>
            <a:off x="722376" y="3685032"/>
            <a:ext cx="7772400" cy="1648968"/>
          </a:xfrm>
        </p:spPr>
        <p:txBody>
          <a:bodyPr>
            <a:noAutofit/>
          </a:bodyPr>
          <a:lstStyle/>
          <a:p>
            <a:pPr algn="ctr"/>
            <a:r>
              <a:rPr lang="en-US" sz="2400" dirty="0" smtClean="0"/>
              <a:t>Tissue engineering for replacing, regenerating or restoring human cells, tissues and organs to normal function. It may involve the use of stem cells, biomaterials, and/or patient’s own cells.</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regenerative medicine? Story of Luke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Luke needed a new bladder. He had a paralyzed bladder due to </a:t>
            </a:r>
            <a:r>
              <a:rPr lang="en-US" dirty="0" err="1" smtClean="0"/>
              <a:t>spina</a:t>
            </a:r>
            <a:r>
              <a:rPr lang="en-US" dirty="0" smtClean="0"/>
              <a:t> bifida.  </a:t>
            </a:r>
          </a:p>
          <a:p>
            <a:r>
              <a:rPr lang="en-US" dirty="0" smtClean="0"/>
              <a:t>He was on dialysis.</a:t>
            </a:r>
          </a:p>
          <a:p>
            <a:r>
              <a:rPr lang="en-US" dirty="0" smtClean="0"/>
              <a:t>Dr. </a:t>
            </a:r>
            <a:r>
              <a:rPr lang="en-US" dirty="0" err="1" smtClean="0"/>
              <a:t>Atala</a:t>
            </a:r>
            <a:r>
              <a:rPr lang="en-US" dirty="0" smtClean="0"/>
              <a:t> (WF institute for regenerative medicine) created a healthy bladder for him using his own cells and a scaffolding technology.  </a:t>
            </a:r>
          </a:p>
          <a:p>
            <a:r>
              <a:rPr lang="en-US" dirty="0" smtClean="0">
                <a:hlinkClick r:id="rId2"/>
              </a:rPr>
              <a:t>https://www.youtube.com/watch?v=9RMx31GnNXY</a:t>
            </a:r>
            <a:endParaRPr lang="en-US" dirty="0" smtClean="0"/>
          </a:p>
          <a:p>
            <a:r>
              <a:rPr lang="en-US" dirty="0" smtClean="0"/>
              <a:t>Luke graduated high school, was on the wrestling team and is in college.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need for research in regenerative medicine?</a:t>
            </a:r>
            <a:endParaRPr lang="en-US" dirty="0"/>
          </a:p>
        </p:txBody>
      </p:sp>
      <p:sp>
        <p:nvSpPr>
          <p:cNvPr id="3" name="Content Placeholder 2"/>
          <p:cNvSpPr>
            <a:spLocks noGrp="1"/>
          </p:cNvSpPr>
          <p:nvPr>
            <p:ph idx="1"/>
          </p:nvPr>
        </p:nvSpPr>
        <p:spPr/>
        <p:txBody>
          <a:bodyPr/>
          <a:lstStyle/>
          <a:p>
            <a:r>
              <a:rPr lang="en-US" dirty="0" smtClean="0"/>
              <a:t>There is a notable shortage of organ donation</a:t>
            </a:r>
          </a:p>
          <a:p>
            <a:r>
              <a:rPr lang="en-US" dirty="0" smtClean="0"/>
              <a:t>Many on the kidney transplant list do not survive to the transplant</a:t>
            </a:r>
          </a:p>
          <a:p>
            <a:r>
              <a:rPr lang="en-US" dirty="0" smtClean="0"/>
              <a:t>Those that do get organ transplants are on anti-rejection medications the remainder of their lives so                                     that they will not reject                           the donated organs.</a:t>
            </a:r>
          </a:p>
          <a:p>
            <a:endParaRPr lang="en-US" dirty="0"/>
          </a:p>
        </p:txBody>
      </p:sp>
      <p:pic>
        <p:nvPicPr>
          <p:cNvPr id="4" name="Picture 3" descr="Transplant patients must take immunosuppressant drugs, but they also suffer serious side effects. Now a new combination of drugs could open the door to treatments that are less toxic."/>
          <p:cNvPicPr/>
          <p:nvPr/>
        </p:nvPicPr>
        <p:blipFill>
          <a:blip r:embed="rId3" cstate="print"/>
          <a:srcRect/>
          <a:stretch>
            <a:fillRect/>
          </a:stretch>
        </p:blipFill>
        <p:spPr bwMode="auto">
          <a:xfrm>
            <a:off x="5943600" y="3200400"/>
            <a:ext cx="2800985" cy="157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Currently there has been some success in regenerating “flat organs” (bladders, </a:t>
            </a:r>
            <a:r>
              <a:rPr lang="en-US" dirty="0" err="1" smtClean="0"/>
              <a:t>ureters</a:t>
            </a:r>
            <a:r>
              <a:rPr lang="en-US" dirty="0" smtClean="0"/>
              <a:t>, blood vessels.</a:t>
            </a:r>
          </a:p>
          <a:p>
            <a:r>
              <a:rPr lang="en-US" dirty="0" smtClean="0"/>
              <a:t>Complex “solid organs” are more challenging because they have many specialized parts (</a:t>
            </a:r>
            <a:r>
              <a:rPr lang="en-US" dirty="0" err="1" smtClean="0"/>
              <a:t>ie</a:t>
            </a:r>
            <a:r>
              <a:rPr lang="en-US" dirty="0" smtClean="0"/>
              <a:t>: kidneys have filters, blood vessels, etc)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 scaffold made?</a:t>
            </a:r>
            <a:endParaRPr lang="en-US" dirty="0"/>
          </a:p>
        </p:txBody>
      </p:sp>
      <p:sp>
        <p:nvSpPr>
          <p:cNvPr id="3" name="Content Placeholder 2"/>
          <p:cNvSpPr>
            <a:spLocks noGrp="1"/>
          </p:cNvSpPr>
          <p:nvPr>
            <p:ph idx="1"/>
          </p:nvPr>
        </p:nvSpPr>
        <p:spPr/>
        <p:txBody>
          <a:bodyPr>
            <a:normAutofit lnSpcReduction="10000"/>
          </a:bodyPr>
          <a:lstStyle/>
          <a:p>
            <a:r>
              <a:rPr lang="en-US" dirty="0" smtClean="0"/>
              <a:t>The extracellular matrix is consists of proteins and polysaccharides.  These are linked to proteins to form a gel substance in which other fibrous proteins are embedded.</a:t>
            </a:r>
          </a:p>
          <a:p>
            <a:r>
              <a:rPr lang="en-US" dirty="0" smtClean="0"/>
              <a:t>This gel allows diffusion of nutrients, wastes and other chemicals to and from the cells. . . Thus </a:t>
            </a:r>
            <a:r>
              <a:rPr lang="en-US" dirty="0" err="1" smtClean="0"/>
              <a:t>decellularizing</a:t>
            </a:r>
            <a:r>
              <a:rPr lang="en-US" dirty="0" smtClean="0"/>
              <a:t> the tissue or organ.  This is what forms the scaffold for the new organ.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Scaffolds of organs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Scaffolds of a kidney, ears and bones for a finger"/>
          <p:cNvPicPr>
            <a:picLocks noChangeAspect="1" noChangeArrowheads="1"/>
          </p:cNvPicPr>
          <p:nvPr/>
        </p:nvPicPr>
        <p:blipFill>
          <a:blip r:embed="rId2" cstate="print"/>
          <a:srcRect/>
          <a:stretch>
            <a:fillRect/>
          </a:stretch>
        </p:blipFill>
        <p:spPr bwMode="auto">
          <a:xfrm>
            <a:off x="762000" y="762000"/>
            <a:ext cx="7239000" cy="4191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to scaffold generation</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biomaterials </a:t>
            </a:r>
            <a:r>
              <a:rPr lang="en-US" dirty="0" smtClean="0"/>
              <a:t>used for scaffolds must be nonreactive with the human immune system.</a:t>
            </a:r>
          </a:p>
          <a:p>
            <a:r>
              <a:rPr lang="en-US" dirty="0" smtClean="0"/>
              <a:t>They materials need to be strong enough to last until the new organ creates its own extracellular matrix and then dissolve away like surgical structures.</a:t>
            </a:r>
          </a:p>
          <a:p>
            <a:r>
              <a:rPr lang="en-US" dirty="0" smtClean="0"/>
              <a:t>Once the biomaterials are developed, the challenge is to create the scaffold.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challenges</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r>
              <a:rPr lang="en-US" b="1" dirty="0" err="1" smtClean="0"/>
              <a:t>Bioprinters</a:t>
            </a:r>
            <a:r>
              <a:rPr lang="en-US" b="1" dirty="0" smtClean="0"/>
              <a:t> </a:t>
            </a:r>
            <a:r>
              <a:rPr lang="en-US" dirty="0" smtClean="0"/>
              <a:t>holds hope but is still experimental.</a:t>
            </a:r>
          </a:p>
          <a:p>
            <a:r>
              <a:rPr lang="en-US" b="1" dirty="0" err="1" smtClean="0"/>
              <a:t>Decellularization</a:t>
            </a:r>
            <a:r>
              <a:rPr lang="en-US" dirty="0" smtClean="0"/>
              <a:t> poses issues when attempting to remove the cells without damaging the function of the scaffold. </a:t>
            </a:r>
          </a:p>
          <a:p>
            <a:pPr lvl="1"/>
            <a:r>
              <a:rPr lang="en-US" dirty="0" smtClean="0"/>
              <a:t>Researchers are experimenting with various detergents and enzymes as well as different protocols to perfuse the tissue and remove the cells safely.</a:t>
            </a:r>
          </a:p>
          <a:p>
            <a:r>
              <a:rPr lang="en-US" dirty="0" smtClean="0"/>
              <a:t>Growing the cells on the scaffolding outside the body is a problem. Many cells prefer the right environment for regeneration.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hope </a:t>
            </a:r>
            <a:endParaRPr lang="en-US" dirty="0"/>
          </a:p>
        </p:txBody>
      </p:sp>
      <p:sp>
        <p:nvSpPr>
          <p:cNvPr id="3" name="Content Placeholder 2"/>
          <p:cNvSpPr>
            <a:spLocks noGrp="1"/>
          </p:cNvSpPr>
          <p:nvPr>
            <p:ph idx="1"/>
          </p:nvPr>
        </p:nvSpPr>
        <p:spPr/>
        <p:txBody>
          <a:bodyPr/>
          <a:lstStyle/>
          <a:p>
            <a:r>
              <a:rPr lang="en-US" dirty="0" smtClean="0"/>
              <a:t>Stem cells are needed for cells to populate the extracellular matrix.</a:t>
            </a:r>
          </a:p>
          <a:p>
            <a:r>
              <a:rPr lang="en-US" dirty="0" err="1" smtClean="0"/>
              <a:t>Totipotent</a:t>
            </a:r>
            <a:r>
              <a:rPr lang="en-US" dirty="0" smtClean="0"/>
              <a:t> and </a:t>
            </a:r>
            <a:r>
              <a:rPr lang="en-US" dirty="0" err="1" smtClean="0"/>
              <a:t>pluripotent</a:t>
            </a:r>
            <a:r>
              <a:rPr lang="en-US" dirty="0" smtClean="0"/>
              <a:t> are extremely versatile.</a:t>
            </a:r>
          </a:p>
          <a:p>
            <a:r>
              <a:rPr lang="en-US" dirty="0" smtClean="0"/>
              <a:t>Amniotic fluid offers great hope because it is acquired at birth, does not require destroying embryos, and are considered </a:t>
            </a:r>
            <a:r>
              <a:rPr lang="en-US" dirty="0" err="1" smtClean="0"/>
              <a:t>multipotent</a:t>
            </a:r>
            <a:r>
              <a:rPr lang="en-US" dirty="0" smtClean="0"/>
              <a:t> and can be used for many different type of cells.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ormAutofit fontScale="92500" lnSpcReduction="20000"/>
          </a:bodyPr>
          <a:lstStyle/>
          <a:p>
            <a:pPr marL="742950" indent="-742950">
              <a:buFont typeface="+mj-lt"/>
              <a:buAutoNum type="arabicPeriod"/>
            </a:pPr>
            <a:r>
              <a:rPr lang="en-US" sz="3600" dirty="0" smtClean="0"/>
              <a:t>Why is regenerative medicine being pursued from a research end?</a:t>
            </a:r>
          </a:p>
          <a:p>
            <a:pPr marL="742950" indent="-742950">
              <a:buFont typeface="+mj-lt"/>
              <a:buAutoNum type="arabicPeriod"/>
            </a:pPr>
            <a:r>
              <a:rPr lang="en-US" sz="3600" dirty="0" smtClean="0"/>
              <a:t>What is the extracellular matrix?</a:t>
            </a:r>
          </a:p>
          <a:p>
            <a:pPr marL="742950" indent="-742950">
              <a:buFont typeface="+mj-lt"/>
              <a:buAutoNum type="arabicPeriod"/>
            </a:pPr>
            <a:r>
              <a:rPr lang="en-US" sz="3600" dirty="0" smtClean="0"/>
              <a:t>What is a tissue scaffold?</a:t>
            </a:r>
          </a:p>
          <a:p>
            <a:pPr marL="742950" indent="-742950">
              <a:buFont typeface="+mj-lt"/>
              <a:buAutoNum type="arabicPeriod"/>
            </a:pPr>
            <a:r>
              <a:rPr lang="en-US" sz="3600" dirty="0" smtClean="0"/>
              <a:t>What is </a:t>
            </a:r>
            <a:r>
              <a:rPr lang="en-US" sz="3600" dirty="0" err="1" smtClean="0"/>
              <a:t>decellularization</a:t>
            </a:r>
            <a:r>
              <a:rPr lang="en-US" sz="3600" dirty="0" smtClean="0"/>
              <a:t>? Why is it important?</a:t>
            </a:r>
          </a:p>
          <a:p>
            <a:pPr marL="742950" indent="-742950">
              <a:buFont typeface="+mj-lt"/>
              <a:buAutoNum type="arabicPeriod"/>
            </a:pPr>
            <a:r>
              <a:rPr lang="en-US" sz="3600" dirty="0" smtClean="0"/>
              <a:t>Which stem cells are hold the greatest versatility?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a:t>
            </a:r>
            <a:endParaRPr lang="en-US" dirty="0"/>
          </a:p>
        </p:txBody>
      </p:sp>
      <p:sp>
        <p:nvSpPr>
          <p:cNvPr id="3" name="Content Placeholder 2"/>
          <p:cNvSpPr>
            <a:spLocks noGrp="1"/>
          </p:cNvSpPr>
          <p:nvPr>
            <p:ph idx="1"/>
          </p:nvPr>
        </p:nvSpPr>
        <p:spPr/>
        <p:txBody>
          <a:bodyPr>
            <a:normAutofit/>
          </a:bodyPr>
          <a:lstStyle/>
          <a:p>
            <a:r>
              <a:rPr lang="en-US" dirty="0" smtClean="0"/>
              <a:t>Define basic terms associated with regenerative medicine.</a:t>
            </a:r>
          </a:p>
          <a:p>
            <a:r>
              <a:rPr lang="en-US" dirty="0" smtClean="0"/>
              <a:t>Explain the rationale for pursuing regenerative medicine at a public policy level.</a:t>
            </a:r>
          </a:p>
          <a:p>
            <a:r>
              <a:rPr lang="en-US" dirty="0" smtClean="0"/>
              <a:t>Understand the application of DNA technology (cloning, Genetically Modified Organisms, stem cells research and Human Genome Project)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Regenerative Terms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Cell: </a:t>
            </a:r>
            <a:r>
              <a:rPr lang="en-US" dirty="0" smtClean="0"/>
              <a:t>basic unit of structure and function of all living things. Cell biology is the study of cells.</a:t>
            </a:r>
            <a:endParaRPr lang="en-US" b="1" dirty="0" smtClean="0"/>
          </a:p>
          <a:p>
            <a:r>
              <a:rPr lang="en-US" b="1" dirty="0" smtClean="0"/>
              <a:t>Tissue:</a:t>
            </a:r>
            <a:r>
              <a:rPr lang="en-US" dirty="0" smtClean="0"/>
              <a:t>	a group of similar cells from the same origin performing a specific function (smooth muscle tissue, connective tissue)</a:t>
            </a:r>
          </a:p>
          <a:p>
            <a:r>
              <a:rPr lang="en-US" b="1" dirty="0" smtClean="0"/>
              <a:t>Organs: </a:t>
            </a:r>
            <a:r>
              <a:rPr lang="en-US" dirty="0" smtClean="0"/>
              <a:t>combine </a:t>
            </a:r>
            <a:r>
              <a:rPr lang="en-US" dirty="0" smtClean="0"/>
              <a:t>two </a:t>
            </a:r>
            <a:r>
              <a:rPr lang="en-US" dirty="0" smtClean="0"/>
              <a:t>or more tissues that function together (heart, kidney, stomach)</a:t>
            </a:r>
          </a:p>
          <a:p>
            <a:r>
              <a:rPr lang="en-US" b="1" dirty="0" smtClean="0"/>
              <a:t>Scaffold:  </a:t>
            </a:r>
            <a:r>
              <a:rPr lang="en-US" dirty="0" smtClean="0"/>
              <a:t>biomaterial that supports the  structure for cells to grow and orient themselves when building replacement tissues and organs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terms…</a:t>
            </a:r>
            <a:endParaRPr lang="en-US" dirty="0"/>
          </a:p>
        </p:txBody>
      </p:sp>
      <p:sp>
        <p:nvSpPr>
          <p:cNvPr id="3" name="Content Placeholder 2"/>
          <p:cNvSpPr>
            <a:spLocks noGrp="1"/>
          </p:cNvSpPr>
          <p:nvPr>
            <p:ph idx="1"/>
          </p:nvPr>
        </p:nvSpPr>
        <p:spPr>
          <a:xfrm>
            <a:off x="502920" y="530352"/>
            <a:ext cx="8183880" cy="4651248"/>
          </a:xfrm>
        </p:spPr>
        <p:txBody>
          <a:bodyPr>
            <a:normAutofit lnSpcReduction="10000"/>
          </a:bodyPr>
          <a:lstStyle/>
          <a:p>
            <a:r>
              <a:rPr lang="en-US" b="1" dirty="0" smtClean="0"/>
              <a:t>Extracellular matrix: </a:t>
            </a:r>
            <a:r>
              <a:rPr lang="en-US" dirty="0" smtClean="0"/>
              <a:t>surrounds and supports the cells that form tissues and organs in the body.  It is created and maintained by cells. </a:t>
            </a:r>
          </a:p>
          <a:p>
            <a:r>
              <a:rPr lang="en-US" b="1" dirty="0" err="1" smtClean="0"/>
              <a:t>Decellularization</a:t>
            </a:r>
            <a:r>
              <a:rPr lang="en-US" b="1" dirty="0" smtClean="0"/>
              <a:t>: </a:t>
            </a:r>
            <a:r>
              <a:rPr lang="en-US" dirty="0" smtClean="0"/>
              <a:t>is the process of removing cells from the extracellular matrix.</a:t>
            </a:r>
          </a:p>
          <a:p>
            <a:r>
              <a:rPr lang="en-US" b="1" dirty="0" smtClean="0"/>
              <a:t>Biomaterials: </a:t>
            </a:r>
            <a:r>
              <a:rPr lang="en-US" dirty="0" smtClean="0"/>
              <a:t>are synthetic or natural biocompatible materials used to replace part of a living system or function in intimate contact with living tissue.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 Stem cells</a:t>
            </a:r>
            <a:endParaRPr lang="en-US" dirty="0"/>
          </a:p>
        </p:txBody>
      </p:sp>
      <p:sp>
        <p:nvSpPr>
          <p:cNvPr id="3" name="Content Placeholder 2"/>
          <p:cNvSpPr>
            <a:spLocks noGrp="1"/>
          </p:cNvSpPr>
          <p:nvPr>
            <p:ph idx="1"/>
          </p:nvPr>
        </p:nvSpPr>
        <p:spPr/>
        <p:txBody>
          <a:bodyPr>
            <a:normAutofit/>
          </a:bodyPr>
          <a:lstStyle/>
          <a:p>
            <a:r>
              <a:rPr lang="en-US" b="1" dirty="0" err="1" smtClean="0"/>
              <a:t>Undifferntiated</a:t>
            </a:r>
            <a:r>
              <a:rPr lang="en-US" b="1" dirty="0" smtClean="0"/>
              <a:t> Stem cells: </a:t>
            </a:r>
            <a:r>
              <a:rPr lang="en-US" dirty="0" smtClean="0"/>
              <a:t>cells that give rise to other cells. </a:t>
            </a:r>
          </a:p>
          <a:p>
            <a:pPr lvl="1"/>
            <a:r>
              <a:rPr lang="en-US" b="1" dirty="0" err="1" smtClean="0"/>
              <a:t>Totipotent</a:t>
            </a:r>
            <a:r>
              <a:rPr lang="en-US" b="1" dirty="0" smtClean="0"/>
              <a:t>: </a:t>
            </a:r>
            <a:r>
              <a:rPr lang="en-US" dirty="0" smtClean="0"/>
              <a:t>stem cells that can give rise ALL other tissues needed by the body as well as the extra embryonic tissues (</a:t>
            </a:r>
            <a:r>
              <a:rPr lang="en-US" dirty="0" err="1" smtClean="0"/>
              <a:t>ie</a:t>
            </a:r>
            <a:r>
              <a:rPr lang="en-US" dirty="0" smtClean="0"/>
              <a:t>: placenta)</a:t>
            </a:r>
          </a:p>
          <a:p>
            <a:pPr lvl="1"/>
            <a:r>
              <a:rPr lang="en-US" b="1" dirty="0" smtClean="0"/>
              <a:t>Pluripotent: </a:t>
            </a:r>
            <a:r>
              <a:rPr lang="en-US" dirty="0" smtClean="0"/>
              <a:t>stem cells that can give rise to all the other types of body cells. </a:t>
            </a:r>
          </a:p>
          <a:p>
            <a:r>
              <a:rPr lang="en-US" b="1" dirty="0" smtClean="0"/>
              <a:t>Differentiated Stem cells</a:t>
            </a:r>
            <a:r>
              <a:rPr lang="en-US" dirty="0" smtClean="0"/>
              <a:t>: </a:t>
            </a:r>
          </a:p>
          <a:p>
            <a:pPr lvl="1"/>
            <a:r>
              <a:rPr lang="en-US" b="1" dirty="0" err="1" smtClean="0"/>
              <a:t>Multipotent</a:t>
            </a:r>
            <a:r>
              <a:rPr lang="en-US" dirty="0" smtClean="0"/>
              <a:t>: adult stem cells. They can give rise to like body cells.  </a:t>
            </a:r>
          </a:p>
          <a:p>
            <a:pPr marL="347472" lvl="1" indent="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498848"/>
          </a:xfrm>
        </p:spPr>
        <p:txBody>
          <a:bodyPr>
            <a:normAutofit fontScale="92500" lnSpcReduction="10000"/>
          </a:bodyPr>
          <a:lstStyle/>
          <a:p>
            <a:r>
              <a:rPr lang="en-US" b="1" dirty="0" smtClean="0"/>
              <a:t>Human </a:t>
            </a:r>
            <a:r>
              <a:rPr lang="en-US" b="1" dirty="0"/>
              <a:t>Genome </a:t>
            </a:r>
            <a:r>
              <a:rPr lang="en-US" b="1" dirty="0" smtClean="0"/>
              <a:t>project: </a:t>
            </a:r>
            <a:r>
              <a:rPr lang="en-US" dirty="0" smtClean="0"/>
              <a:t>designed </a:t>
            </a:r>
            <a:r>
              <a:rPr lang="en-US" dirty="0"/>
              <a:t>to generate a resource that could be used for a broad range of biomedical </a:t>
            </a:r>
            <a:r>
              <a:rPr lang="en-US" dirty="0" smtClean="0"/>
              <a:t>studies; the </a:t>
            </a:r>
            <a:r>
              <a:rPr lang="en-US" dirty="0"/>
              <a:t>genetic variations that increase risk of specific diseases, such as cancer, or to look for the type of genetic </a:t>
            </a:r>
            <a:r>
              <a:rPr lang="en-US" dirty="0" smtClean="0"/>
              <a:t>mutations. </a:t>
            </a:r>
            <a:r>
              <a:rPr lang="en-US" dirty="0"/>
              <a:t>More research can </a:t>
            </a:r>
            <a:r>
              <a:rPr lang="en-US" dirty="0" smtClean="0"/>
              <a:t>now be </a:t>
            </a:r>
            <a:r>
              <a:rPr lang="en-US" dirty="0"/>
              <a:t>done to fully understand how the genome functions and to discover the genetic basis for health and disease. </a:t>
            </a:r>
            <a:endParaRPr lang="en-US" dirty="0" smtClean="0"/>
          </a:p>
          <a:p>
            <a:r>
              <a:rPr lang="en-US" b="1" dirty="0"/>
              <a:t>Epigenetics: </a:t>
            </a:r>
            <a:r>
              <a:rPr lang="en-US" dirty="0"/>
              <a:t>the study of heritable changes in gene expression that are not caused by changes in the DNA sequence.</a:t>
            </a:r>
          </a:p>
          <a:p>
            <a:endParaRPr lang="en-US" dirty="0"/>
          </a:p>
        </p:txBody>
      </p:sp>
    </p:spTree>
    <p:extLst>
      <p:ext uri="{BB962C8B-B14F-4D97-AF65-F5344CB8AC3E}">
        <p14:creationId xmlns:p14="http://schemas.microsoft.com/office/powerpoint/2010/main" val="206768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Physiology: </a:t>
            </a:r>
            <a:r>
              <a:rPr lang="en-US" dirty="0" smtClean="0"/>
              <a:t>the study of the functions of living organisms and their parts</a:t>
            </a:r>
          </a:p>
          <a:p>
            <a:r>
              <a:rPr lang="en-US" b="1" dirty="0" smtClean="0"/>
              <a:t>Pathology: </a:t>
            </a:r>
            <a:r>
              <a:rPr lang="en-US" dirty="0" smtClean="0"/>
              <a:t>the study of disease</a:t>
            </a:r>
          </a:p>
          <a:p>
            <a:r>
              <a:rPr lang="en-US" b="1" dirty="0" smtClean="0"/>
              <a:t>Pharmacology: </a:t>
            </a:r>
            <a:r>
              <a:rPr lang="en-US" dirty="0" smtClean="0"/>
              <a:t>the study of the drug action and its effect on the cell, tissue organ and organism</a:t>
            </a:r>
          </a:p>
          <a:p>
            <a:r>
              <a:rPr lang="en-US" b="1" dirty="0" smtClean="0"/>
              <a:t>Toxicology: </a:t>
            </a:r>
            <a:r>
              <a:rPr lang="en-US" dirty="0" smtClean="0"/>
              <a:t>study of adverse effects of chemicals on living organisms</a:t>
            </a:r>
          </a:p>
        </p:txBody>
      </p:sp>
    </p:spTree>
    <p:extLst>
      <p:ext uri="{BB962C8B-B14F-4D97-AF65-F5344CB8AC3E}">
        <p14:creationId xmlns:p14="http://schemas.microsoft.com/office/powerpoint/2010/main" val="158156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1040"/>
          </a:xfrm>
        </p:spPr>
        <p:txBody>
          <a:bodyPr/>
          <a:lstStyle/>
          <a:p>
            <a:endParaRPr lang="en-US" dirty="0"/>
          </a:p>
        </p:txBody>
      </p:sp>
      <p:sp>
        <p:nvSpPr>
          <p:cNvPr id="3" name="Content Placeholder 2"/>
          <p:cNvSpPr>
            <a:spLocks noGrp="1"/>
          </p:cNvSpPr>
          <p:nvPr>
            <p:ph idx="1"/>
          </p:nvPr>
        </p:nvSpPr>
        <p:spPr>
          <a:xfrm>
            <a:off x="502920" y="530352"/>
            <a:ext cx="8183880" cy="4803648"/>
          </a:xfrm>
        </p:spPr>
        <p:txBody>
          <a:bodyPr>
            <a:normAutofit/>
          </a:bodyPr>
          <a:lstStyle/>
          <a:p>
            <a:r>
              <a:rPr lang="en-US" b="1" dirty="0" smtClean="0"/>
              <a:t>Microbiology</a:t>
            </a:r>
            <a:r>
              <a:rPr lang="en-US" dirty="0" smtClean="0"/>
              <a:t>: study of </a:t>
            </a:r>
          </a:p>
          <a:p>
            <a:pPr marL="0" indent="0">
              <a:buNone/>
            </a:pPr>
            <a:r>
              <a:rPr lang="en-US" dirty="0" smtClean="0"/>
              <a:t>microscopic organisms</a:t>
            </a:r>
          </a:p>
          <a:p>
            <a:endParaRPr lang="en-US" dirty="0" smtClean="0"/>
          </a:p>
          <a:p>
            <a:endParaRPr lang="en-US" dirty="0" smtClean="0"/>
          </a:p>
          <a:p>
            <a:r>
              <a:rPr lang="en-US" b="1" dirty="0" smtClean="0"/>
              <a:t>Molecular biology</a:t>
            </a:r>
            <a:r>
              <a:rPr lang="en-US" dirty="0" smtClean="0"/>
              <a:t>: study of the molecular basis of biological activity</a:t>
            </a:r>
          </a:p>
          <a:p>
            <a:r>
              <a:rPr lang="en-US" b="1" dirty="0" smtClean="0"/>
              <a:t>Immunology: </a:t>
            </a:r>
            <a:r>
              <a:rPr lang="en-US" dirty="0" smtClean="0"/>
              <a:t>study of all aspects of the immune system in all organisms</a:t>
            </a:r>
          </a:p>
          <a:p>
            <a:r>
              <a:rPr lang="en-US" b="1" dirty="0" smtClean="0"/>
              <a:t>Genetics: </a:t>
            </a:r>
            <a:r>
              <a:rPr lang="en-US" dirty="0" smtClean="0"/>
              <a:t>study of genes, heredity, and variation in living organisms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736924"/>
            <a:ext cx="2209800" cy="1701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4967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727448"/>
          </a:xfrm>
        </p:spPr>
        <p:txBody>
          <a:bodyPr>
            <a:normAutofit fontScale="92500" lnSpcReduction="20000"/>
          </a:bodyPr>
          <a:lstStyle/>
          <a:p>
            <a:r>
              <a:rPr lang="en-US" b="1" dirty="0" smtClean="0"/>
              <a:t>Nanotechnology: </a:t>
            </a:r>
            <a:r>
              <a:rPr lang="en-US" dirty="0" smtClean="0"/>
              <a:t>creating and manipulating materials on an atomic, molecular and </a:t>
            </a:r>
            <a:r>
              <a:rPr lang="en-US" dirty="0" err="1" smtClean="0"/>
              <a:t>supramolecular</a:t>
            </a:r>
            <a:r>
              <a:rPr lang="en-US" dirty="0" smtClean="0"/>
              <a:t> scale</a:t>
            </a:r>
          </a:p>
          <a:p>
            <a:endParaRPr lang="en-US" dirty="0" smtClean="0"/>
          </a:p>
          <a:p>
            <a:endParaRPr lang="en-US" dirty="0"/>
          </a:p>
          <a:p>
            <a:r>
              <a:rPr lang="en-US" b="1" dirty="0" smtClean="0"/>
              <a:t>Biotechnology: t</a:t>
            </a:r>
            <a:r>
              <a:rPr lang="en-US" dirty="0" smtClean="0"/>
              <a:t>he </a:t>
            </a:r>
            <a:r>
              <a:rPr lang="en-US" dirty="0"/>
              <a:t>use of living organisms or other biological systems </a:t>
            </a:r>
            <a:r>
              <a:rPr lang="en-US" dirty="0" smtClean="0"/>
              <a:t>to manufacture drugs </a:t>
            </a:r>
            <a:r>
              <a:rPr lang="en-US" dirty="0"/>
              <a:t>or other products </a:t>
            </a:r>
            <a:r>
              <a:rPr lang="en-US" dirty="0" smtClean="0"/>
              <a:t>(for </a:t>
            </a:r>
            <a:r>
              <a:rPr lang="en-US" dirty="0"/>
              <a:t>environmental management, as in waste </a:t>
            </a:r>
            <a:r>
              <a:rPr lang="en-US" dirty="0" smtClean="0"/>
              <a:t>recycling): </a:t>
            </a:r>
            <a:r>
              <a:rPr lang="en-US" dirty="0"/>
              <a:t>includes the use of bioreactors in manufacturing, microorganisms to degrade oil slicks or organic waste, genetically engineered bacteria to produce human hormones, and monoclonal antibodies to identify antigens.</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95400"/>
            <a:ext cx="2133600" cy="9291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9645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250</TotalTime>
  <Words>1091</Words>
  <Application>Microsoft Office PowerPoint</Application>
  <PresentationFormat>On-screen Show (4:3)</PresentationFormat>
  <Paragraphs>76</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Verdana</vt:lpstr>
      <vt:lpstr>Wingdings 2</vt:lpstr>
      <vt:lpstr>Aspect</vt:lpstr>
      <vt:lpstr>Regenerative Medicine</vt:lpstr>
      <vt:lpstr>Lesson Objectives</vt:lpstr>
      <vt:lpstr>Regenerative Terms</vt:lpstr>
      <vt:lpstr>More terms…</vt:lpstr>
      <vt:lpstr>Terms – Stem cells</vt:lpstr>
      <vt:lpstr>PowerPoint Presentation</vt:lpstr>
      <vt:lpstr>PowerPoint Presentation</vt:lpstr>
      <vt:lpstr>PowerPoint Presentation</vt:lpstr>
      <vt:lpstr>PowerPoint Presentation</vt:lpstr>
      <vt:lpstr>Why regenerative medicine? Story of Luke</vt:lpstr>
      <vt:lpstr>Is there a need for research in regenerative medicine?</vt:lpstr>
      <vt:lpstr>PowerPoint Presentation</vt:lpstr>
      <vt:lpstr>How is a scaffold made?</vt:lpstr>
      <vt:lpstr>Scaffolds of organs</vt:lpstr>
      <vt:lpstr>Challenges to scaffold generation</vt:lpstr>
      <vt:lpstr>More challenges</vt:lpstr>
      <vt:lpstr>Challenges / hope </vt:lpstr>
      <vt:lpstr>Let’s review</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Regenerative Medicine</dc:title>
  <dc:creator>jzick</dc:creator>
  <cp:lastModifiedBy>Abigail Bennett</cp:lastModifiedBy>
  <cp:revision>24</cp:revision>
  <dcterms:created xsi:type="dcterms:W3CDTF">2014-11-09T22:03:47Z</dcterms:created>
  <dcterms:modified xsi:type="dcterms:W3CDTF">2015-10-13T18:12:36Z</dcterms:modified>
</cp:coreProperties>
</file>