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7"/>
  </p:handoutMasterIdLst>
  <p:sldIdLst>
    <p:sldId id="256" r:id="rId2"/>
    <p:sldId id="257" r:id="rId3"/>
    <p:sldId id="258" r:id="rId4"/>
    <p:sldId id="260" r:id="rId5"/>
    <p:sldId id="259"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8" r:id="rId32"/>
    <p:sldId id="289" r:id="rId33"/>
    <p:sldId id="291" r:id="rId34"/>
    <p:sldId id="290" r:id="rId35"/>
    <p:sldId id="292" r:id="rId36"/>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475" autoAdjust="0"/>
  </p:normalViewPr>
  <p:slideViewPr>
    <p:cSldViewPr>
      <p:cViewPr varScale="1">
        <p:scale>
          <a:sx n="79" d="100"/>
          <a:sy n="79" d="100"/>
        </p:scale>
        <p:origin x="-1584" y="-90"/>
      </p:cViewPr>
      <p:guideLst>
        <p:guide orient="horz" pos="2160"/>
        <p:guide pos="2880"/>
      </p:guideLst>
    </p:cSldViewPr>
  </p:slideViewPr>
  <p:outlineViewPr>
    <p:cViewPr>
      <p:scale>
        <a:sx n="33" d="100"/>
        <a:sy n="33" d="100"/>
      </p:scale>
      <p:origin x="0" y="200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8313"/>
          </a:xfrm>
          <a:prstGeom prst="rect">
            <a:avLst/>
          </a:prstGeom>
        </p:spPr>
        <p:txBody>
          <a:bodyPr vert="horz" lIns="91440" tIns="45720" rIns="91440" bIns="45720" rtlCol="0"/>
          <a:lstStyle>
            <a:lvl1pPr algn="r">
              <a:defRPr sz="1200"/>
            </a:lvl1pPr>
          </a:lstStyle>
          <a:p>
            <a:fld id="{AD129A70-1233-4871-9CC2-322B9F33A200}" type="datetimeFigureOut">
              <a:rPr lang="en-US" smtClean="0"/>
              <a:t>1/29/2015</a:t>
            </a:fld>
            <a:endParaRPr lang="en-US"/>
          </a:p>
        </p:txBody>
      </p:sp>
      <p:sp>
        <p:nvSpPr>
          <p:cNvPr id="4" name="Footer Placeholder 3"/>
          <p:cNvSpPr>
            <a:spLocks noGrp="1"/>
          </p:cNvSpPr>
          <p:nvPr>
            <p:ph type="ftr" sz="quarter" idx="2"/>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lIns="91440" tIns="45720" rIns="91440" bIns="45720" rtlCol="0" anchor="b"/>
          <a:lstStyle>
            <a:lvl1pPr algn="r">
              <a:defRPr sz="1200"/>
            </a:lvl1pPr>
          </a:lstStyle>
          <a:p>
            <a:fld id="{FB413B3F-85B5-40AC-B409-4B63C1EF2AA4}" type="slidenum">
              <a:rPr lang="en-US" smtClean="0"/>
              <a:t>‹#›</a:t>
            </a:fld>
            <a:endParaRPr lang="en-US"/>
          </a:p>
        </p:txBody>
      </p:sp>
    </p:spTree>
    <p:extLst>
      <p:ext uri="{BB962C8B-B14F-4D97-AF65-F5344CB8AC3E}">
        <p14:creationId xmlns:p14="http://schemas.microsoft.com/office/powerpoint/2010/main" val="128870053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47BA5E05-13B1-4D06-8F95-40D2EC07B7D2}" type="datetimeFigureOut">
              <a:rPr lang="en-US" smtClean="0"/>
              <a:t>1/29/2015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4F7F950D-DCCB-43C0-8C06-CF93530BA043}"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BA5E05-13B1-4D06-8F95-40D2EC07B7D2}"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F950D-DCCB-43C0-8C06-CF93530BA04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BA5E05-13B1-4D06-8F95-40D2EC07B7D2}"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F950D-DCCB-43C0-8C06-CF93530BA04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BA5E05-13B1-4D06-8F95-40D2EC07B7D2}"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F950D-DCCB-43C0-8C06-CF93530BA04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BA5E05-13B1-4D06-8F95-40D2EC07B7D2}"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F950D-DCCB-43C0-8C06-CF93530BA04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7BA5E05-13B1-4D06-8F95-40D2EC07B7D2}"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F950D-DCCB-43C0-8C06-CF93530BA043}"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BA5E05-13B1-4D06-8F95-40D2EC07B7D2}" type="datetimeFigureOut">
              <a:rPr lang="en-US" smtClean="0"/>
              <a:t>1/29/2015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7F950D-DCCB-43C0-8C06-CF93530BA04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BA5E05-13B1-4D06-8F95-40D2EC07B7D2}" type="datetimeFigureOut">
              <a:rPr lang="en-US" smtClean="0"/>
              <a:t>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7F950D-DCCB-43C0-8C06-CF93530BA04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BA5E05-13B1-4D06-8F95-40D2EC07B7D2}" type="datetimeFigureOut">
              <a:rPr lang="en-US" smtClean="0"/>
              <a:t>1/29/2015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7F950D-DCCB-43C0-8C06-CF93530BA04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7BA5E05-13B1-4D06-8F95-40D2EC07B7D2}" type="datetimeFigureOut">
              <a:rPr lang="en-US" smtClean="0"/>
              <a:t>1/29/2015</a:t>
            </a:fld>
            <a:endParaRPr lang="en-US"/>
          </a:p>
        </p:txBody>
      </p:sp>
      <p:sp>
        <p:nvSpPr>
          <p:cNvPr id="7" name="Slide Number Placeholder 6"/>
          <p:cNvSpPr>
            <a:spLocks noGrp="1"/>
          </p:cNvSpPr>
          <p:nvPr>
            <p:ph type="sldNum" sz="quarter" idx="12"/>
          </p:nvPr>
        </p:nvSpPr>
        <p:spPr/>
        <p:txBody>
          <a:bodyPr/>
          <a:lstStyle/>
          <a:p>
            <a:fld id="{4F7F950D-DCCB-43C0-8C06-CF93530BA043}"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BA5E05-13B1-4D06-8F95-40D2EC07B7D2}" type="datetimeFigureOut">
              <a:rPr lang="en-US" smtClean="0"/>
              <a:t>1/29/2015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4F7F950D-DCCB-43C0-8C06-CF93530BA04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47BA5E05-13B1-4D06-8F95-40D2EC07B7D2}" type="datetimeFigureOut">
              <a:rPr lang="en-US" smtClean="0"/>
              <a:t>1/29/2015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4F7F950D-DCCB-43C0-8C06-CF93530BA04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Benefits of Biomedical  Research</a:t>
            </a:r>
            <a:endParaRPr lang="en-US" dirty="0"/>
          </a:p>
        </p:txBody>
      </p:sp>
      <p:sp>
        <p:nvSpPr>
          <p:cNvPr id="3" name="Subtitle 2"/>
          <p:cNvSpPr>
            <a:spLocks noGrp="1"/>
          </p:cNvSpPr>
          <p:nvPr>
            <p:ph type="subTitle" idx="1"/>
          </p:nvPr>
        </p:nvSpPr>
        <p:spPr/>
        <p:txBody>
          <a:bodyPr/>
          <a:lstStyle/>
          <a:p>
            <a:r>
              <a:rPr lang="en-US" dirty="0" smtClean="0"/>
              <a:t>BMT </a:t>
            </a:r>
          </a:p>
          <a:p>
            <a:r>
              <a:rPr lang="en-US" dirty="0" smtClean="0"/>
              <a:t>Cary High</a:t>
            </a:r>
            <a:endParaRPr lang="en-US" dirty="0"/>
          </a:p>
        </p:txBody>
      </p:sp>
    </p:spTree>
    <p:extLst>
      <p:ext uri="{BB962C8B-B14F-4D97-AF65-F5344CB8AC3E}">
        <p14:creationId xmlns:p14="http://schemas.microsoft.com/office/powerpoint/2010/main" val="2425659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43490" y="1027664"/>
            <a:ext cx="7024744" cy="1867936"/>
          </a:xfrm>
        </p:spPr>
        <p:txBody>
          <a:bodyPr>
            <a:normAutofit fontScale="90000"/>
          </a:bodyPr>
          <a:lstStyle/>
          <a:p>
            <a:r>
              <a:rPr lang="en-US" dirty="0"/>
              <a:t>There isn’t a day that goes by that medical research doesn’t affect our lives</a:t>
            </a:r>
          </a:p>
        </p:txBody>
      </p:sp>
      <p:sp>
        <p:nvSpPr>
          <p:cNvPr id="7" name="Content Placeholder 6"/>
          <p:cNvSpPr>
            <a:spLocks noGrp="1"/>
          </p:cNvSpPr>
          <p:nvPr>
            <p:ph idx="1"/>
          </p:nvPr>
        </p:nvSpPr>
        <p:spPr>
          <a:xfrm>
            <a:off x="1043492" y="3048000"/>
            <a:ext cx="6777317" cy="2784629"/>
          </a:xfrm>
        </p:spPr>
        <p:txBody>
          <a:bodyPr/>
          <a:lstStyle/>
          <a:p>
            <a:r>
              <a:rPr lang="en-US" dirty="0" smtClean="0"/>
              <a:t>BM research on cigarette </a:t>
            </a:r>
            <a:r>
              <a:rPr lang="en-US" dirty="0" smtClean="0"/>
              <a:t>smoking has </a:t>
            </a:r>
            <a:r>
              <a:rPr lang="en-US" dirty="0" smtClean="0"/>
              <a:t>resulted in a 40% decreas</a:t>
            </a:r>
            <a:r>
              <a:rPr lang="en-US" dirty="0" smtClean="0"/>
              <a:t>e in </a:t>
            </a:r>
            <a:r>
              <a:rPr lang="en-US" dirty="0" smtClean="0"/>
              <a:t>the </a:t>
            </a:r>
            <a:r>
              <a:rPr lang="en-US" dirty="0" smtClean="0"/>
              <a:t>number of deaths from heart disease.</a:t>
            </a:r>
          </a:p>
          <a:p>
            <a:r>
              <a:rPr lang="en-US" dirty="0" smtClean="0"/>
              <a:t>We </a:t>
            </a:r>
            <a:r>
              <a:rPr lang="en-US" dirty="0" smtClean="0"/>
              <a:t>now have non-smoking facilities as a result of Biomedical research.</a:t>
            </a:r>
            <a:endParaRPr lang="en-US" dirty="0"/>
          </a:p>
        </p:txBody>
      </p:sp>
    </p:spTree>
    <p:extLst>
      <p:ext uri="{BB962C8B-B14F-4D97-AF65-F5344CB8AC3E}">
        <p14:creationId xmlns:p14="http://schemas.microsoft.com/office/powerpoint/2010/main" val="4284646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Vaccines save millions of lives</a:t>
            </a:r>
            <a:endParaRPr lang="en-US" dirty="0"/>
          </a:p>
        </p:txBody>
      </p:sp>
      <p:sp>
        <p:nvSpPr>
          <p:cNvPr id="3" name="Content Placeholder 2"/>
          <p:cNvSpPr>
            <a:spLocks noGrp="1"/>
          </p:cNvSpPr>
          <p:nvPr>
            <p:ph idx="1"/>
          </p:nvPr>
        </p:nvSpPr>
        <p:spPr/>
        <p:txBody>
          <a:bodyPr/>
          <a:lstStyle/>
          <a:p>
            <a:r>
              <a:rPr lang="en-US" dirty="0" smtClean="0"/>
              <a:t>Mumps</a:t>
            </a:r>
          </a:p>
          <a:p>
            <a:r>
              <a:rPr lang="en-US" dirty="0" smtClean="0"/>
              <a:t>Measles</a:t>
            </a:r>
          </a:p>
          <a:p>
            <a:r>
              <a:rPr lang="en-US" dirty="0" smtClean="0"/>
              <a:t>Rubella</a:t>
            </a:r>
          </a:p>
          <a:p>
            <a:r>
              <a:rPr lang="en-US" dirty="0" smtClean="0"/>
              <a:t>Chicken pox</a:t>
            </a:r>
          </a:p>
          <a:p>
            <a:r>
              <a:rPr lang="en-US" dirty="0" smtClean="0"/>
              <a:t>Polio</a:t>
            </a:r>
          </a:p>
          <a:p>
            <a:r>
              <a:rPr lang="en-US" dirty="0" err="1" smtClean="0"/>
              <a:t>etc</a:t>
            </a:r>
            <a:endParaRPr lang="en-US" dirty="0" smtClean="0"/>
          </a:p>
          <a:p>
            <a:pPr marL="68580" indent="0">
              <a:buNone/>
            </a:pPr>
            <a:endParaRPr lang="en-US" dirty="0"/>
          </a:p>
        </p:txBody>
      </p:sp>
    </p:spTree>
    <p:extLst>
      <p:ext uri="{BB962C8B-B14F-4D97-AF65-F5344CB8AC3E}">
        <p14:creationId xmlns:p14="http://schemas.microsoft.com/office/powerpoint/2010/main" val="406688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Biomedical research advanced treatment for:</a:t>
            </a:r>
            <a:endParaRPr lang="en-US" dirty="0"/>
          </a:p>
        </p:txBody>
      </p:sp>
      <p:sp>
        <p:nvSpPr>
          <p:cNvPr id="3" name="Content Placeholder 2"/>
          <p:cNvSpPr>
            <a:spLocks noGrp="1"/>
          </p:cNvSpPr>
          <p:nvPr>
            <p:ph idx="1"/>
          </p:nvPr>
        </p:nvSpPr>
        <p:spPr>
          <a:xfrm>
            <a:off x="1043492" y="2323652"/>
            <a:ext cx="7109908" cy="3508977"/>
          </a:xfrm>
        </p:spPr>
        <p:txBody>
          <a:bodyPr/>
          <a:lstStyle/>
          <a:p>
            <a:r>
              <a:rPr lang="en-US" dirty="0" smtClean="0"/>
              <a:t>Heart Disease:	development of the heart lung machine in the 1950’s.  This made heart surgery possible.  600,000 cardiac bypass operations occur annually in the US.</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962400"/>
            <a:ext cx="68580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059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Inability of the body to produce sufficient insulin needed to regulate the use of carbohydrates and fats. Affects 26 million Americans</a:t>
            </a:r>
            <a:r>
              <a:rPr lang="en-US" dirty="0" smtClean="0"/>
              <a:t>.</a:t>
            </a:r>
          </a:p>
          <a:p>
            <a:r>
              <a:rPr lang="en-US" dirty="0" smtClean="0"/>
              <a:t>BM research discovered that the pancreas of cows and pigs could be a source of insulin for humans.</a:t>
            </a:r>
            <a:endParaRPr lang="en-US" dirty="0" smtClean="0"/>
          </a:p>
          <a:p>
            <a:r>
              <a:rPr lang="en-US" dirty="0" smtClean="0"/>
              <a:t>Biomedical advances in the treatment </a:t>
            </a:r>
            <a:r>
              <a:rPr lang="en-US" dirty="0" smtClean="0"/>
              <a:t>have </a:t>
            </a:r>
            <a:r>
              <a:rPr lang="en-US" dirty="0" smtClean="0"/>
              <a:t>made it available in </a:t>
            </a:r>
            <a:r>
              <a:rPr lang="en-US" dirty="0" smtClean="0"/>
              <a:t>vitro. </a:t>
            </a:r>
            <a:r>
              <a:rPr lang="en-US" dirty="0" smtClean="0"/>
              <a:t>More readily available and less expensive.</a:t>
            </a:r>
          </a:p>
          <a:p>
            <a:r>
              <a:rPr lang="en-US" dirty="0" smtClean="0"/>
              <a:t>Sugar monitors require less blood and less pain to acquire it.</a:t>
            </a:r>
            <a:endParaRPr lang="en-US" dirty="0"/>
          </a:p>
        </p:txBody>
      </p:sp>
    </p:spTree>
    <p:extLst>
      <p:ext uri="{BB962C8B-B14F-4D97-AF65-F5344CB8AC3E}">
        <p14:creationId xmlns:p14="http://schemas.microsoft.com/office/powerpoint/2010/main" val="4075909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a:t>
            </a:r>
            <a:endParaRPr lang="en-US" dirty="0"/>
          </a:p>
        </p:txBody>
      </p:sp>
      <p:sp>
        <p:nvSpPr>
          <p:cNvPr id="4" name="Content Placeholder 3"/>
          <p:cNvSpPr>
            <a:spLocks noGrp="1"/>
          </p:cNvSpPr>
          <p:nvPr>
            <p:ph sz="quarter" idx="13"/>
          </p:nvPr>
        </p:nvSpPr>
        <p:spPr/>
        <p:txBody>
          <a:bodyPr>
            <a:normAutofit fontScale="92500"/>
          </a:bodyPr>
          <a:lstStyle/>
          <a:p>
            <a:r>
              <a:rPr lang="en-US" dirty="0" smtClean="0"/>
              <a:t>Gene therapies deliver instructions in the form of DNA sequences to diseased cells telling them to produce therapeutic proteins… turning off the cancer producing gene.</a:t>
            </a:r>
            <a:endParaRPr lang="en-US" dirty="0"/>
          </a:p>
        </p:txBody>
      </p:sp>
      <p:pic>
        <p:nvPicPr>
          <p:cNvPr id="5126" name="Picture 6" descr="http://www.truevitaminshop.com/wp-content/uploads/2014/06/what_leukemia_symptoms_should_i_look_for_712_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362200"/>
            <a:ext cx="32004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291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Leukemia	</a:t>
            </a:r>
            <a:endParaRPr lang="en-US" dirty="0"/>
          </a:p>
        </p:txBody>
      </p:sp>
      <p:sp>
        <p:nvSpPr>
          <p:cNvPr id="5" name="Content Placeholder 4"/>
          <p:cNvSpPr>
            <a:spLocks noGrp="1"/>
          </p:cNvSpPr>
          <p:nvPr>
            <p:ph idx="1"/>
          </p:nvPr>
        </p:nvSpPr>
        <p:spPr/>
        <p:txBody>
          <a:bodyPr>
            <a:normAutofit fontScale="92500"/>
          </a:bodyPr>
          <a:lstStyle/>
          <a:p>
            <a:r>
              <a:rPr lang="en-US" dirty="0"/>
              <a:t>C</a:t>
            </a:r>
            <a:r>
              <a:rPr lang="en-US" dirty="0" smtClean="0"/>
              <a:t>hildhood </a:t>
            </a:r>
            <a:r>
              <a:rPr lang="en-US" dirty="0" smtClean="0"/>
              <a:t>cancer </a:t>
            </a:r>
            <a:r>
              <a:rPr lang="en-US" dirty="0" smtClean="0"/>
              <a:t>that </a:t>
            </a:r>
            <a:r>
              <a:rPr lang="en-US" dirty="0" smtClean="0"/>
              <a:t>results in death.</a:t>
            </a:r>
            <a:endParaRPr lang="en-US" dirty="0" smtClean="0"/>
          </a:p>
          <a:p>
            <a:r>
              <a:rPr lang="en-US" dirty="0" smtClean="0"/>
              <a:t>Treatment: requires </a:t>
            </a:r>
            <a:r>
              <a:rPr lang="en-US" dirty="0" smtClean="0"/>
              <a:t>bone marrow transplant </a:t>
            </a:r>
            <a:r>
              <a:rPr lang="en-US" dirty="0" smtClean="0"/>
              <a:t>by </a:t>
            </a:r>
            <a:r>
              <a:rPr lang="en-US" dirty="0" smtClean="0"/>
              <a:t>a matched donor (usually family </a:t>
            </a:r>
            <a:r>
              <a:rPr lang="en-US" dirty="0" smtClean="0"/>
              <a:t>member).</a:t>
            </a:r>
            <a:endParaRPr lang="en-US" dirty="0" smtClean="0"/>
          </a:p>
          <a:p>
            <a:r>
              <a:rPr lang="en-US" dirty="0" smtClean="0"/>
              <a:t>BM </a:t>
            </a:r>
            <a:r>
              <a:rPr lang="en-US" dirty="0" smtClean="0"/>
              <a:t>research </a:t>
            </a:r>
            <a:r>
              <a:rPr lang="en-US" dirty="0" smtClean="0"/>
              <a:t>discovered a procedure </a:t>
            </a:r>
            <a:r>
              <a:rPr lang="en-US" dirty="0" smtClean="0"/>
              <a:t>that removes the bone marrow, destroys the leukemia and returns the </a:t>
            </a:r>
            <a:r>
              <a:rPr lang="en-US" dirty="0" smtClean="0"/>
              <a:t>marrow </a:t>
            </a:r>
            <a:r>
              <a:rPr lang="en-US" dirty="0" smtClean="0"/>
              <a:t>to the patient.  </a:t>
            </a:r>
          </a:p>
          <a:p>
            <a:r>
              <a:rPr lang="en-US" dirty="0" smtClean="0"/>
              <a:t>30000-40000 bone marrow transplants are performed each year.</a:t>
            </a:r>
          </a:p>
          <a:p>
            <a:endParaRPr lang="en-US" dirty="0"/>
          </a:p>
        </p:txBody>
      </p:sp>
    </p:spTree>
    <p:extLst>
      <p:ext uri="{BB962C8B-B14F-4D97-AF65-F5344CB8AC3E}">
        <p14:creationId xmlns:p14="http://schemas.microsoft.com/office/powerpoint/2010/main" val="2400113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vaccines	</a:t>
            </a:r>
            <a:endParaRPr lang="en-US" dirty="0"/>
          </a:p>
        </p:txBody>
      </p:sp>
      <p:sp>
        <p:nvSpPr>
          <p:cNvPr id="3" name="Content Placeholder 2"/>
          <p:cNvSpPr>
            <a:spLocks noGrp="1"/>
          </p:cNvSpPr>
          <p:nvPr>
            <p:ph idx="1"/>
          </p:nvPr>
        </p:nvSpPr>
        <p:spPr/>
        <p:txBody>
          <a:bodyPr/>
          <a:lstStyle/>
          <a:p>
            <a:r>
              <a:rPr lang="en-US" dirty="0" smtClean="0"/>
              <a:t>Prior to early vaccines, the life expectancy was 31 years old.  </a:t>
            </a:r>
          </a:p>
          <a:p>
            <a:r>
              <a:rPr lang="en-US" dirty="0" smtClean="0"/>
              <a:t>Small pox, cholera and typhoid fever were commonplace.</a:t>
            </a:r>
            <a:endParaRPr lang="en-US" dirty="0"/>
          </a:p>
        </p:txBody>
      </p:sp>
    </p:spTree>
    <p:extLst>
      <p:ext uri="{BB962C8B-B14F-4D97-AF65-F5344CB8AC3E}">
        <p14:creationId xmlns:p14="http://schemas.microsoft.com/office/powerpoint/2010/main" val="2125343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Edward Jenner	</a:t>
            </a:r>
            <a:endParaRPr lang="en-US" dirty="0"/>
          </a:p>
        </p:txBody>
      </p:sp>
      <p:sp>
        <p:nvSpPr>
          <p:cNvPr id="3" name="Content Placeholder 2"/>
          <p:cNvSpPr>
            <a:spLocks noGrp="1"/>
          </p:cNvSpPr>
          <p:nvPr>
            <p:ph idx="1"/>
          </p:nvPr>
        </p:nvSpPr>
        <p:spPr/>
        <p:txBody>
          <a:bodyPr/>
          <a:lstStyle/>
          <a:p>
            <a:r>
              <a:rPr lang="en-US" dirty="0" smtClean="0"/>
              <a:t>Developed a vaccine against small pox. Prior to that 1/10 children under 4 years old died of small pox.</a:t>
            </a:r>
          </a:p>
          <a:p>
            <a:r>
              <a:rPr lang="en-US" dirty="0" smtClean="0"/>
              <a:t>World Health Organization launched global campaign about small pox in 1967 which has led to its eradication.</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724400"/>
            <a:ext cx="281940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7791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Louis </a:t>
            </a:r>
            <a:r>
              <a:rPr lang="en-US" dirty="0" err="1" smtClean="0"/>
              <a:t>Pastuer</a:t>
            </a:r>
            <a:r>
              <a:rPr lang="en-US" dirty="0" smtClean="0"/>
              <a:t>	</a:t>
            </a:r>
            <a:endParaRPr lang="en-US" dirty="0"/>
          </a:p>
        </p:txBody>
      </p:sp>
      <p:sp>
        <p:nvSpPr>
          <p:cNvPr id="3" name="Content Placeholder 2"/>
          <p:cNvSpPr>
            <a:spLocks noGrp="1"/>
          </p:cNvSpPr>
          <p:nvPr>
            <p:ph idx="1"/>
          </p:nvPr>
        </p:nvSpPr>
        <p:spPr/>
        <p:txBody>
          <a:bodyPr/>
          <a:lstStyle/>
          <a:p>
            <a:r>
              <a:rPr lang="en-US" dirty="0" smtClean="0"/>
              <a:t>In the 19</a:t>
            </a:r>
            <a:r>
              <a:rPr lang="en-US" baseline="30000" dirty="0" smtClean="0"/>
              <a:t>th</a:t>
            </a:r>
            <a:r>
              <a:rPr lang="en-US" dirty="0" smtClean="0"/>
              <a:t> century, developed vaccines for:</a:t>
            </a:r>
          </a:p>
          <a:p>
            <a:pPr lvl="1"/>
            <a:r>
              <a:rPr lang="en-US" dirty="0" smtClean="0"/>
              <a:t>Cholera</a:t>
            </a:r>
          </a:p>
          <a:p>
            <a:pPr lvl="1"/>
            <a:r>
              <a:rPr lang="en-US" dirty="0" smtClean="0"/>
              <a:t>Rabies</a:t>
            </a:r>
          </a:p>
          <a:p>
            <a:pPr lvl="1"/>
            <a:r>
              <a:rPr lang="en-US" dirty="0"/>
              <a:t>A</a:t>
            </a:r>
            <a:r>
              <a:rPr lang="en-US" dirty="0" smtClean="0"/>
              <a:t>nthrax</a:t>
            </a:r>
            <a:endParaRPr lang="en-US" dirty="0"/>
          </a:p>
        </p:txBody>
      </p:sp>
    </p:spTree>
    <p:extLst>
      <p:ext uri="{BB962C8B-B14F-4D97-AF65-F5344CB8AC3E}">
        <p14:creationId xmlns:p14="http://schemas.microsoft.com/office/powerpoint/2010/main" val="879074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Jonas Salk – Polio vaccine</a:t>
            </a:r>
            <a:endParaRPr lang="en-US" dirty="0"/>
          </a:p>
        </p:txBody>
      </p:sp>
      <p:sp>
        <p:nvSpPr>
          <p:cNvPr id="3" name="Content Placeholder 2"/>
          <p:cNvSpPr>
            <a:spLocks noGrp="1"/>
          </p:cNvSpPr>
          <p:nvPr>
            <p:ph idx="1"/>
          </p:nvPr>
        </p:nvSpPr>
        <p:spPr/>
        <p:txBody>
          <a:bodyPr/>
          <a:lstStyle/>
          <a:p>
            <a:r>
              <a:rPr lang="en-US" dirty="0" smtClean="0"/>
              <a:t>Up until the development of the vaccine in the 1950s, </a:t>
            </a:r>
            <a:r>
              <a:rPr lang="en-US" dirty="0" err="1" smtClean="0"/>
              <a:t>poliomylelitis</a:t>
            </a:r>
            <a:r>
              <a:rPr lang="en-US" dirty="0" smtClean="0"/>
              <a:t> was dreaded disease.  </a:t>
            </a:r>
          </a:p>
          <a:p>
            <a:r>
              <a:rPr lang="en-US" dirty="0" smtClean="0"/>
              <a:t>Salk identified three strains of polio and </a:t>
            </a:r>
            <a:r>
              <a:rPr lang="en-US" dirty="0" smtClean="0"/>
              <a:t>created </a:t>
            </a:r>
            <a:r>
              <a:rPr lang="en-US" dirty="0" smtClean="0"/>
              <a:t>a vaccine that was 99% effective against two of the strains. </a:t>
            </a:r>
            <a:endParaRPr lang="en-US" dirty="0"/>
          </a:p>
        </p:txBody>
      </p:sp>
    </p:spTree>
    <p:extLst>
      <p:ext uri="{BB962C8B-B14F-4D97-AF65-F5344CB8AC3E}">
        <p14:creationId xmlns:p14="http://schemas.microsoft.com/office/powerpoint/2010/main" val="670822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lstStyle/>
          <a:p>
            <a:r>
              <a:rPr lang="en-US" dirty="0" smtClean="0"/>
              <a:t>Understand the benefits of biomedical research</a:t>
            </a:r>
          </a:p>
          <a:p>
            <a:pPr lvl="1"/>
            <a:r>
              <a:rPr lang="en-US" dirty="0" smtClean="0"/>
              <a:t>Essential questions:</a:t>
            </a:r>
          </a:p>
          <a:p>
            <a:pPr lvl="2"/>
            <a:r>
              <a:rPr lang="en-US" dirty="0" smtClean="0"/>
              <a:t>Where would I see evidence of Biomedical research in my daily activities?</a:t>
            </a:r>
          </a:p>
          <a:p>
            <a:pPr lvl="2"/>
            <a:r>
              <a:rPr lang="en-US" dirty="0" smtClean="0"/>
              <a:t>How do biomedical advances improve the health of the public?</a:t>
            </a:r>
          </a:p>
          <a:p>
            <a:pPr lvl="2"/>
            <a:r>
              <a:rPr lang="en-US" smtClean="0"/>
              <a:t>How do </a:t>
            </a:r>
            <a:r>
              <a:rPr lang="en-US" dirty="0" smtClean="0"/>
              <a:t>biomedical advances improve animal health?</a:t>
            </a:r>
          </a:p>
          <a:p>
            <a:pPr marL="685800" lvl="2" indent="0">
              <a:buNone/>
            </a:pPr>
            <a:endParaRPr lang="en-US" dirty="0"/>
          </a:p>
        </p:txBody>
      </p:sp>
    </p:spTree>
    <p:extLst>
      <p:ext uri="{BB962C8B-B14F-4D97-AF65-F5344CB8AC3E}">
        <p14:creationId xmlns:p14="http://schemas.microsoft.com/office/powerpoint/2010/main" val="1315104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Albert Sabin – oral polio vaccine</a:t>
            </a:r>
            <a:endParaRPr lang="en-US" dirty="0"/>
          </a:p>
        </p:txBody>
      </p:sp>
      <p:sp>
        <p:nvSpPr>
          <p:cNvPr id="3" name="Content Placeholder 2"/>
          <p:cNvSpPr>
            <a:spLocks noGrp="1"/>
          </p:cNvSpPr>
          <p:nvPr>
            <p:ph idx="1"/>
          </p:nvPr>
        </p:nvSpPr>
        <p:spPr/>
        <p:txBody>
          <a:bodyPr/>
          <a:lstStyle/>
          <a:p>
            <a:r>
              <a:rPr lang="en-US" dirty="0" smtClean="0"/>
              <a:t>Advanced the polio </a:t>
            </a:r>
            <a:r>
              <a:rPr lang="en-US" dirty="0" smtClean="0"/>
              <a:t>vaccine </a:t>
            </a:r>
            <a:r>
              <a:rPr lang="en-US" dirty="0" smtClean="0"/>
              <a:t>process by making it orally available from </a:t>
            </a:r>
            <a:r>
              <a:rPr lang="en-US" dirty="0" smtClean="0"/>
              <a:t>an ATTENUATED dose of the virus.</a:t>
            </a:r>
          </a:p>
          <a:p>
            <a:r>
              <a:rPr lang="en-US" dirty="0" smtClean="0"/>
              <a:t>Once the virus was introduced in the body, it would stimulate the immune response</a:t>
            </a:r>
            <a:endParaRPr lang="en-US" dirty="0"/>
          </a:p>
        </p:txBody>
      </p:sp>
    </p:spTree>
    <p:extLst>
      <p:ext uri="{BB962C8B-B14F-4D97-AF65-F5344CB8AC3E}">
        <p14:creationId xmlns:p14="http://schemas.microsoft.com/office/powerpoint/2010/main" val="1875999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Chicken Pox</a:t>
            </a:r>
            <a:endParaRPr lang="en-US" dirty="0"/>
          </a:p>
        </p:txBody>
      </p:sp>
      <p:sp>
        <p:nvSpPr>
          <p:cNvPr id="3" name="Content Placeholder 2"/>
          <p:cNvSpPr>
            <a:spLocks noGrp="1"/>
          </p:cNvSpPr>
          <p:nvPr>
            <p:ph idx="1"/>
          </p:nvPr>
        </p:nvSpPr>
        <p:spPr/>
        <p:txBody>
          <a:bodyPr/>
          <a:lstStyle/>
          <a:p>
            <a:r>
              <a:rPr lang="en-US" dirty="0" smtClean="0"/>
              <a:t>Varicella common and contagious disease</a:t>
            </a:r>
          </a:p>
          <a:p>
            <a:r>
              <a:rPr lang="en-US" dirty="0" smtClean="0"/>
              <a:t>Can cause serious problems in adults</a:t>
            </a:r>
          </a:p>
          <a:p>
            <a:r>
              <a:rPr lang="en-US" dirty="0" smtClean="0"/>
              <a:t>Vaccine became available in 1995, cases of chicken pox have dramatically decreased.</a:t>
            </a:r>
            <a:endParaRPr lang="en-US" dirty="0"/>
          </a:p>
        </p:txBody>
      </p:sp>
    </p:spTree>
    <p:extLst>
      <p:ext uri="{BB962C8B-B14F-4D97-AF65-F5344CB8AC3E}">
        <p14:creationId xmlns:p14="http://schemas.microsoft.com/office/powerpoint/2010/main" val="1820064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Hepatitis (A and B)</a:t>
            </a:r>
            <a:endParaRPr lang="en-US" dirty="0"/>
          </a:p>
        </p:txBody>
      </p:sp>
      <p:sp>
        <p:nvSpPr>
          <p:cNvPr id="3" name="Content Placeholder 2"/>
          <p:cNvSpPr>
            <a:spLocks noGrp="1"/>
          </p:cNvSpPr>
          <p:nvPr>
            <p:ph idx="1"/>
          </p:nvPr>
        </p:nvSpPr>
        <p:spPr/>
        <p:txBody>
          <a:bodyPr/>
          <a:lstStyle/>
          <a:p>
            <a:r>
              <a:rPr lang="en-US" dirty="0" smtClean="0"/>
              <a:t>Causes serious liver problems.</a:t>
            </a:r>
          </a:p>
          <a:p>
            <a:r>
              <a:rPr lang="en-US" dirty="0" smtClean="0"/>
              <a:t>Hepatitis B vaccine became available in 1989 and is now given to infants</a:t>
            </a:r>
          </a:p>
          <a:p>
            <a:r>
              <a:rPr lang="en-US" dirty="0" smtClean="0"/>
              <a:t>Hepatitis A vaccine (available since 1995) is given to people travelling to under developed countries.</a:t>
            </a:r>
            <a:endParaRPr lang="en-US" dirty="0"/>
          </a:p>
        </p:txBody>
      </p:sp>
    </p:spTree>
    <p:extLst>
      <p:ext uri="{BB962C8B-B14F-4D97-AF65-F5344CB8AC3E}">
        <p14:creationId xmlns:p14="http://schemas.microsoft.com/office/powerpoint/2010/main" val="1444820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Fluoride</a:t>
            </a:r>
            <a:endParaRPr lang="en-US" dirty="0"/>
          </a:p>
        </p:txBody>
      </p:sp>
      <p:sp>
        <p:nvSpPr>
          <p:cNvPr id="3" name="Content Placeholder 2"/>
          <p:cNvSpPr>
            <a:spLocks noGrp="1"/>
          </p:cNvSpPr>
          <p:nvPr>
            <p:ph idx="1"/>
          </p:nvPr>
        </p:nvSpPr>
        <p:spPr/>
        <p:txBody>
          <a:bodyPr/>
          <a:lstStyle/>
          <a:p>
            <a:r>
              <a:rPr lang="en-US" dirty="0" smtClean="0"/>
              <a:t>Scientists noticed that there was less tooth decay and stronger teeth in areas where small amounts of fluoride was naturally occurring in the water.  Now it is routinely added to water </a:t>
            </a:r>
            <a:r>
              <a:rPr lang="en-US" dirty="0" smtClean="0"/>
              <a:t>supply in US cities.</a:t>
            </a:r>
            <a:endParaRPr lang="en-US" dirty="0"/>
          </a:p>
        </p:txBody>
      </p:sp>
    </p:spTree>
    <p:extLst>
      <p:ext uri="{BB962C8B-B14F-4D97-AF65-F5344CB8AC3E}">
        <p14:creationId xmlns:p14="http://schemas.microsoft.com/office/powerpoint/2010/main" val="3829579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Alexander Fleming</a:t>
            </a:r>
            <a:endParaRPr lang="en-US" dirty="0"/>
          </a:p>
        </p:txBody>
      </p:sp>
      <p:sp>
        <p:nvSpPr>
          <p:cNvPr id="3" name="Content Placeholder 2"/>
          <p:cNvSpPr>
            <a:spLocks noGrp="1"/>
          </p:cNvSpPr>
          <p:nvPr>
            <p:ph idx="1"/>
          </p:nvPr>
        </p:nvSpPr>
        <p:spPr/>
        <p:txBody>
          <a:bodyPr/>
          <a:lstStyle/>
          <a:p>
            <a:r>
              <a:rPr lang="en-US" dirty="0" smtClean="0"/>
              <a:t>Discovered penicillin. </a:t>
            </a:r>
          </a:p>
          <a:p>
            <a:r>
              <a:rPr lang="en-US" dirty="0" smtClean="0"/>
              <a:t>Very few side effects. Remains one of the safest antibiotics available. </a:t>
            </a:r>
          </a:p>
          <a:p>
            <a:r>
              <a:rPr lang="en-US" dirty="0" smtClean="0"/>
              <a:t>However due to widespread resistance, its value is diminished some. </a:t>
            </a:r>
            <a:endParaRPr lang="en-US" dirty="0"/>
          </a:p>
        </p:txBody>
      </p:sp>
    </p:spTree>
    <p:extLst>
      <p:ext uri="{BB962C8B-B14F-4D97-AF65-F5344CB8AC3E}">
        <p14:creationId xmlns:p14="http://schemas.microsoft.com/office/powerpoint/2010/main" val="3705873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Cyclosporine/anti-rejection drugs.</a:t>
            </a:r>
            <a:endParaRPr lang="en-US" dirty="0"/>
          </a:p>
        </p:txBody>
      </p:sp>
      <p:sp>
        <p:nvSpPr>
          <p:cNvPr id="3" name="Content Placeholder 2"/>
          <p:cNvSpPr>
            <a:spLocks noGrp="1"/>
          </p:cNvSpPr>
          <p:nvPr>
            <p:ph idx="1"/>
          </p:nvPr>
        </p:nvSpPr>
        <p:spPr/>
        <p:txBody>
          <a:bodyPr/>
          <a:lstStyle/>
          <a:p>
            <a:r>
              <a:rPr lang="en-US" dirty="0" smtClean="0"/>
              <a:t>Primary failure of organ transplantation is rejection of the organ by the patient’s own immune system.</a:t>
            </a:r>
          </a:p>
          <a:p>
            <a:r>
              <a:rPr lang="en-US" dirty="0" smtClean="0"/>
              <a:t>Cyclosporine suppresses the immune system enough to accept the transplant. Numerous other anti-rejection drugs have become available.</a:t>
            </a:r>
            <a:endParaRPr lang="en-US" dirty="0"/>
          </a:p>
        </p:txBody>
      </p:sp>
    </p:spTree>
    <p:extLst>
      <p:ext uri="{BB962C8B-B14F-4D97-AF65-F5344CB8AC3E}">
        <p14:creationId xmlns:p14="http://schemas.microsoft.com/office/powerpoint/2010/main" val="1344631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Monoclonal antibodies</a:t>
            </a:r>
            <a:endParaRPr lang="en-US" dirty="0"/>
          </a:p>
        </p:txBody>
      </p:sp>
      <p:sp>
        <p:nvSpPr>
          <p:cNvPr id="3" name="Content Placeholder 2"/>
          <p:cNvSpPr>
            <a:spLocks noGrp="1"/>
          </p:cNvSpPr>
          <p:nvPr>
            <p:ph idx="1"/>
          </p:nvPr>
        </p:nvSpPr>
        <p:spPr/>
        <p:txBody>
          <a:bodyPr/>
          <a:lstStyle/>
          <a:p>
            <a:r>
              <a:rPr lang="en-US" dirty="0" smtClean="0"/>
              <a:t>Antibodies produced by B lymphocytes produce a defense against infection. </a:t>
            </a:r>
          </a:p>
          <a:p>
            <a:r>
              <a:rPr lang="en-US" dirty="0" smtClean="0"/>
              <a:t>Monoclonal antibodies </a:t>
            </a:r>
            <a:r>
              <a:rPr lang="en-US" dirty="0" smtClean="0"/>
              <a:t>involve </a:t>
            </a:r>
            <a:r>
              <a:rPr lang="en-US" dirty="0" smtClean="0"/>
              <a:t>the cloning of a single B lymphocyte so that uniform antibodies can be made in large quantities (from a single ancestor cell).</a:t>
            </a:r>
          </a:p>
          <a:p>
            <a:r>
              <a:rPr lang="en-US" dirty="0" smtClean="0"/>
              <a:t>They can target specific tumor cells</a:t>
            </a:r>
          </a:p>
          <a:p>
            <a:r>
              <a:rPr lang="en-US" dirty="0" smtClean="0"/>
              <a:t>They have been helpful in AIDS treatment.</a:t>
            </a:r>
            <a:endParaRPr lang="en-US" dirty="0"/>
          </a:p>
        </p:txBody>
      </p:sp>
    </p:spTree>
    <p:extLst>
      <p:ext uri="{BB962C8B-B14F-4D97-AF65-F5344CB8AC3E}">
        <p14:creationId xmlns:p14="http://schemas.microsoft.com/office/powerpoint/2010/main" val="4253136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Pacemakers </a:t>
            </a:r>
            <a:endParaRPr lang="en-US" dirty="0"/>
          </a:p>
        </p:txBody>
      </p:sp>
      <p:sp>
        <p:nvSpPr>
          <p:cNvPr id="3" name="Content Placeholder 2"/>
          <p:cNvSpPr>
            <a:spLocks noGrp="1"/>
          </p:cNvSpPr>
          <p:nvPr>
            <p:ph idx="1"/>
          </p:nvPr>
        </p:nvSpPr>
        <p:spPr/>
        <p:txBody>
          <a:bodyPr/>
          <a:lstStyle/>
          <a:p>
            <a:r>
              <a:rPr lang="en-US" dirty="0" smtClean="0"/>
              <a:t>Used for treating erratic heart rhythms. They are programmable therefore they can be customized to meet the specific needs of the patient.</a:t>
            </a:r>
            <a:endParaRPr lang="en-US" dirty="0"/>
          </a:p>
        </p:txBody>
      </p:sp>
    </p:spTree>
    <p:extLst>
      <p:ext uri="{BB962C8B-B14F-4D97-AF65-F5344CB8AC3E}">
        <p14:creationId xmlns:p14="http://schemas.microsoft.com/office/powerpoint/2010/main" val="3849979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Angioplasty	</a:t>
            </a:r>
            <a:r>
              <a:rPr lang="en-US" dirty="0"/>
              <a:t>	</a:t>
            </a:r>
          </a:p>
        </p:txBody>
      </p:sp>
      <p:sp>
        <p:nvSpPr>
          <p:cNvPr id="3" name="Content Placeholder 2"/>
          <p:cNvSpPr>
            <a:spLocks noGrp="1"/>
          </p:cNvSpPr>
          <p:nvPr>
            <p:ph idx="1"/>
          </p:nvPr>
        </p:nvSpPr>
        <p:spPr/>
        <p:txBody>
          <a:bodyPr/>
          <a:lstStyle/>
          <a:p>
            <a:r>
              <a:rPr lang="en-US" dirty="0" smtClean="0"/>
              <a:t>Cardiology treatment that is invasive and life-saving</a:t>
            </a:r>
          </a:p>
          <a:p>
            <a:r>
              <a:rPr lang="en-US" dirty="0" smtClean="0"/>
              <a:t>It can mitigate the need for open heart surgery.</a:t>
            </a:r>
          </a:p>
          <a:p>
            <a:pPr marL="68580" indent="0">
              <a:buNone/>
            </a:pPr>
            <a:endParaRPr lang="en-US" dirty="0"/>
          </a:p>
        </p:txBody>
      </p:sp>
      <p:sp>
        <p:nvSpPr>
          <p:cNvPr id="4" name="AutoShape 2" descr="data:image/jpeg;base64,/9j/4AAQSkZJRgABAQAAAQABAAD/2wCEAAkGBxQTERQUEhQUFRQWGBsaFxcUFBQVGBUUFxcXFhgYGBQYHCggGBolHBcWITEhJSktLi4uFx8zODQsNygtLiwBCgoKDg0OGxAQGiwkHyQsLiwsLCwsLCwsLCwsLCwsLCwsLCwsLCwsLCwsLCwsLCwsLCwsLCwsLCwsLCwsLCwsLP/AABEIAOEA4QMBEQACEQEDEQH/xAAcAAACAwEBAQEAAAAAAAAAAAAABQQGBwMCAQj/xABKEAACAAMDBQsICQQABQUAAAABAgADEQQSIQUGMUFRBxMiYXFygZGhscEjMjRCUnOSshQkMzVigqKz0UNjwvAlg9Lh8RUWVJOj/8QAGgEAAgMBAQAAAAAAAAAAAAAAAAUCAwQGAf/EADkRAAIBAwIDBwIFAwQBBQAAAAABAgMEESExEjJxBSIzQVFhgRMjQpGxwfAUNKEkctHh8RU1Q1Ji/9oADAMBAAIRAxEAPwDcYACAAgAIACAAgAIACAAgAIACAAgAIACAAgAIACAAgAIACAAgAIACAAgAIACAAgAIACAAgAIACAAgAIACAAgAIACAAgAIACAAgAIACAAgAIACAAgAIACAAgAIACAAgAIACAAgAIACAAgAIAF+UcrJJZVatWKgU2s10dteqA8yMID0IACAAgAIACAAgAIACACJb8oJKpfOnR1geIj3AEuPACAAgAIACAAgAIACAAgAIACAAgAIACAAgAIAPMyYFBLEADSSaAdMACe0Z02VP6ob3atM7UBEQdSK8zRC0rT2iys5dy5Lmz5ExA5RZkuou0JuszYAnYYPqx4ckZ2tSNVU2tWPxnfJ1pOHKg8Giv8AqIepo/8ATq/oS7PnJZn/AKoX3gaX84ETVWD2ZRO1rQ5osaowIqCCDoIxBiwoPsABAAQAEAHC12yXKFZjog2swXqrpjxvB6ouTwhVNzssoNA5c/gR2HxUp2xB1YLzNMbKu/wsRZdy3LnMhVXAUrW8oBILjQK46DEo1YuLZCpa1IyUXux6mdVn1mYvLKfvUERWq8H5ljsa6/CMLJlOTNNJcxGOwML3w6YsUk9mZ505weJLBMiRAIACAAgAIACADhaLbLl/aTETnOq95jzKPUm9iP8A+t2b/wCRJ/8AtT+Y84l6kvpz9D3JypIc0WdKY7FmIT1Ax6miLi1uiWDHp4fYACAAgAiZWtZlSJkwAEohYA4AkCuMeSeFknTjxSUfUy625bM0s88uQgJoKMABjwVwpo2Qvc5TZ0cbaNvHKjr6letud1cJMoL+KYbx+EYDrMeqkvMi6kmdEypNNmlzSw3zf2AIUaFljVo9aLsJUX7mB5neLPkhhYsozXpeZTyoPAiMenoMcyQ/yYd8YqyrUAHbUVpr0aRHmM6njqtbkic0yyTFMpqBjiulTyr/AKYnTrSgV/Sp3MXnf1Lvkq3CdKWYBStQRsZSVIrrxBxhlGXEsiKrTdObi/IlxIrCACsZ65wPZgiS14UwMb+BuhaDBTgTwteimuKa1TgRusbVV5Pi2Rm9ryuKNNcO7innYkkkAAvjQYxiXFN6se92hHEIiC0ZbnOfPuj2U4PbpPXFqpxRmc5Sy2fZU5jJfhHhPLGk6rx0xdFJQZkmvvxQ2yZfw4T/ABN/MZM5NrWNh5ZJt597fHSVOsU29emIPTVEk2+7LVFiyDnBMRwkxi8ssFq2LKWIAIbSRUioPhSNFGu84ZivLCKjxw0LzG4TBAAQAJs5cvpZEBIvO9Qi4gYaSxANAMOuIVJqCyaLe3lWlhGf5TzneaGaZPog0qjXV5AoNWPKTGJ1ZzeEO4WlCitVl+6KrOzhofJS1X8TC8x6BgO2PVTfmyX1n+FYOa5dnn16cip/EDhFApyfmNbHlCa+DFWHGi+FIqwiTlL1H+TLaytdRmltpFwkKaaeDo6DWPeOUNmUunTqc8S0ZEznLOJc8CpIAdcMTgAy8e0bdAjVSuOLRmC67PdJccXlFrjSLQgAV50eh2j3bd0Qnysut/Fj1RkL4pOG1W+UiFtPc6+5WYMpqxrFS3HaGlnkjbMmt2S18IJ+CjNR1vJdBvk0xiGUkNLNlF5TM8srXAcJaimnaKY9wia2KlQVTOWR8pZxTHJZ1Q3BWgqtTt1xFJNmhW/0abwzQdzuaWsEtm0s8wnlM14ZUuVHPXyxXkWWLDIEAFA3TvPkcyZ80uMl3sh32NvP4/czm3LWU/EV7WUeMZ6PMNb3kj1E1I0eQuJsr7NBtmnsQRJv7bZSlm5XQsGTzhGHOowaOiWtkZ2UKa8HGtQMCaHVpHVHrxglSp5bZ9GUmDSlugX5iVN6vBDqSKEDToidKPeTPLpSUGvZ/obZDM5UIACACibpumRyP/hGW62XUc9jc8+hm1uxlPyjvEZqPMNr1JUl1EkaPIwbPQk2ZcRFciymtSyZNFAIoyWtEmVawkxnKsaCi3aYE6TiRq7zHr2CnTcmfWyqoAwa87ACopTEVJOjAbI9px1RK4zwOOPJ/obRDQ5QIAFec/odo923dEKnKy638WPVGUWKTedxt7oVxeNTsKz7ryUt5V1iDpBI6jSNj2QpW7RNvkiSDSgD0oKes3XG2sv9JF4Fdr/7jPXy/wCB5YNB5ISsfPyGVnl3kY8fcbvh2xPOyPaemvqxNatEzkMeR5jZV8P8zVtzf7vlc6Z+48MqXKcpf+OyzxYYwgAzzdKfy8obJTHrYfxGO68h72Mud9P3KBlNCJJOosteuo7oooayGF5JcKXuIwY0YzojDlRTbHc6zhLNLJHCvVJqdBOOFdmHRG6dFfS4VvgVUrh/1PE9skuyTMOiErTzhnQ5TWUEuZVW4mPypHsi+gtWfZz0aQdjdxUxZR3/ACK7td1/7X+jN3hkciEABABQd01+HIH4Zh7UEZbrZdR12MtZ9EZ3bhSU/GR8wPhGajzDW9f2/lCMRo2RhS3Jdn0xVMtpjyxPQdEUFrPocENzvAR7LZFtHRv4OdtNBJOxj2UiykFyvL2ZvUMjjwgAWZz+h2j3bd0QqcrLrfxY9UZlkRazHHFCk625eI5KpnDZ7tofYeF1jH9QaNkXmKFslibPs6VSXZztUnrZ4Y3Ef9GvYS2c89oyfrlDSxHCEjR0MtB7k+UBIbbQHpPCjyekkjxN91dSu2vRN5piUOZG+r4fwanua/d0rnTP3HhlS5Tlb/x5FoiwxhABmO6FNrayPZRF6SWY9jLGC6fewdH2PH7Un7lazok3ZCbCw7FceMRobs9uZ8WwlyNk8zHGyuH8wzoUsd5ie8r5+3H5LJlyyi4FGoRpjLLyYNityJhQ3Do1cXFGG8t//kj8jns+5y/py+BrkyUWkufxHsCfzCyemBzTliTOFuNBLPG3h/ETos9uVlPozfkaoB2wzOPPsABABm+6RMraVGyUOtmevYBGK6eqR0HY0e5J+5U8vyrlnGHnFfE+EVW+7L7uWdCrCL5FECVIimRoghisygissO+TlLS5h/F3AR5PyLKUsN/Bwyqx3tfz9wpE6O5OtrI/QCNUA7RDM417nqA8Fmc/odo923dEKnKy638WPVGX5BPlz0d8KPI6275GLM/JIW04aCvcan5o00XmLFec4b9DllyTclWX3KE8t81h5WWbeSOds5/6tP3CzGinkjnvM6upsXOZLAkGmFf9pFcnmZCOeNJ+RTLb5s3mmJw5hjU8P4NS3Mz/AMOlc6Z+40M6XKcrf+PItMWGMIAMlzse/bpnPA+FVXwhbcPNQ6rsxcNt+ZHz5UbzITXeqeS61e+J2UeKbFtzUcYt/kSszMmil8jk5IZ1JYWBXCOTtlqSL55PGLYcpQ+ZlKyzJizRrBZTypJjbNUXrM52s/WFT/tCK6p8E0lsdHbVeNZe+guythLB2Me1T/EV0zfWWqRvdgasqWdqL3CGhxst2d4DwIAMpz4m3rdMGwov6Fb/AChfcvMzp+yY8Nvn1f8A0Qs9ZQWyytpI8Yhbatmeo3KT6lGURfLYnEmSxQxU1kuiSDEEWjjNtDvM3YWNPhSo/wB2x5U8iKffx0/cX5THAXienWDBS0ZpreRu2SnvSJTbZaHrUGGi2ONlzMlR6RFmc3ok/wB23dEKnKy638WPVGX5APlzCiWx111yMh7oMogq2vhD9Ip3Rot9UKqnImvc8ZyI8yVJc0AWyhiANazbhXTso1eOG8qn2pIQUYJVov3OFhWtBtIHbj2QkXMdPMutoBEk16Ip/ERWtTJR7YMJvNMWx5hjU8P4NT3M/u6Vzpn7jQzpcpyt/wCPItMWGMIAMcDb7bGbTemOw5GcsOwwpqvMmdfSXBaxXscM9pjfSpMv1SrdZKqO4j8wjdYrEcs5+8llpehZsmzN7loqglmOhaVOAJoTgKA1JO1R62GioZYt+RAyhMq5riaDECgIOIYDUD2Go1RphjhM+MNlXymL5KrUtSoFPOArhergxoSopiFO0VjxlsHhkjM+Z5J1Htn9SL/0wt7QXeix7ZNOLOGVJfk5g2MD207iYyQ3wNKmsEzZM07RvliszaSZS15QKHtBhqtjka8eGpJe42j0qCADH8pzN8tznbNbqDEDsA6oV1nmozrbOPBaLPp+5D3Q55DyZdNNThtAAUD4j2RO2jmDYtlOKks+4js+SsSZjpLlKKvNxdVN64Fooqz3sLo2HUI0OnkgrqONFl+h4tkhpTOrgAocSKkY0ulSBwg1QRTSDWIKnrguldRUE1q35HWzi8t7DCuBPCIFLxUesq1BJ2GuoxB0XjJJXlPKX5+wyzOtl9Zy0wE0gHTeBRQD1q0QrxxFE6NX6kpaaLGDjlNPJzBsZT208YhB6jCryI2PNGffsNmbbKTsUDwhnF5RyVxHhqyXuxvEikWZzehz/dt3RCpysut/Fj1Rl2QGpaOmFDOuul3Ge90OSDLqDhfFdoqrL4xdavUUz8Eg52m7YQRrcA8S/RgKfpU9ENlHKwIU8M5ZAYGZLOo4jpH/AHhTjGTpJy4sNFytpAl01kmvEYzx3PIcxRbVom80xbHcaT8M1Pcz+7pXOmfuNDOnynKX/jstMWGMj5QnXJUx9F1GPUCY8exKCzJIyTNpSZ42jwEJpPOWdhc4jSwdM5qTLfLWlcFBAwwckGh1GhJrqpXVDe2X2kctc82Cz5HkKCzBg2N1GBBrKFGVqjDh3r9R7QHqiCW5GmtMiTKABdxXzVJWhALO39EEkYzCCRrBViNJjRLMcGWLy2Vu0yaS61qTRiy4cLVd2AUAA1ACLIx0wTRzzZnHfpuGmjMBovi8Kgag16tNRqNFIX3q7o17Pk/qOPsSsqJ9sBrUnqFfCF8dGPt6Zo25jab+T0HsM69t4djCGlN5icvfRxXkWuJmQ8zXopJ1AnqgAxzIpv2kHXWp5Tie+E83q2djNcFuor0/Y45+Tk+myUN4C5iU85BMN0OAMSVK1AGkrG22xGnk56spT0Xksi6dZAkz6CQKyjS8L1GtZHCbEVKAES1JGi83rGLWlyEo8Xjry8vY6rZxP8gGN+ygkuwN15cuomUUCpMosQldKlhhhHjSa4DyEnTf1saPb2E0ycytvicHAb2ppwFB4INMCTeJbUS7aojxcTz/APUlOEqSw/x/qO83iqTHlhQgwYKNCnGqg7OEacRGsGKK64lxo12knB/Sluv8o6ZUl/bLtUkd8Ux3GuM0uhou5hab+T0HsM6/qvDsaGVLlRzF9HFdlsiwxivOj0O0e7buiFTlZdb+LHqjLs3h9Y6YUHX3Xhs7bovBs8wayUI11xEX2/MhPOX2W/QWZ2kvYwq1JaUJxGy6ws1B+VCfzGGmybEUVlqJ5yHJ8olNCDTswujx6oVS1WTporXov0LflcUQDRtimL1PKOsikWw/a8h7onHmGc+Q1Pcz+7pXOmfuNDOlynJ3/jstMWGMU52PSxT+NCvxcHxiFTkZfarNaC90Z3metZrE8cKH6HUX2VASWu3Cda5pGt2lU9lVqkzkqgp/zaw9pxxBROTqyzLJfLKhS7dBNRQKKYjElRXYSWHEz7BFctWe5witORNdjpQDgnU7Ng0zkoAq/hFdLGL0s7lKFltqKihYk6hpJ9b8x07G4mEEWllHpBzZXhzn0iqKCNYJYlhxEqKcQEYb1vhTHHZcc1G/YbWtfK0OsEQuQ9hrTZatx6b9WnLsmA/Eij/CGdF905ztJfdT9v3Zf4uFwvzgmXbLPP8AbftUiIz5WWUVmpFe6MxzTl1nk7K/xCeWx1t68UxHnJbLtunTkNTKVUl4VpOFVUnaEa+/5IZU4rhOfm5OShnSR8Yt9Gv/ANdJYViWJmfRSbqzdt5a3CdN1kOoxLPd4vMjiP1ODPdz8ZPNqmugChrs5LjWllJD3lwlqTWhucHfKaXKA1umPJNqOm5KkoSniXLrj0/noRZllWYXeoXAi6MBLmjFl5ukgcbD1YjN8OqXnlntOKqtqT2WI59PUm5BvM7uxxQKhAp52kg8Yw6WMU10oR4TVZOVWpxy9ML43GNqTyoB1ihjN5jiC7jRadx2dWzzkOlXB+JAO9TDKi+6c72ksTj0NAi4WizOcfVJ/u27ohU5WXW/ix6oy/IKeXPLCh7HXXL7h23RkpJvE6CnVei6250J6mPoSIGXAFkpjS7ZWV6+2Jga70ibLPTDZvuNCSnpVT9yXmlIvu3FQ9Qb+YUVHiKOhcuHifwO8uz6S6aWNByCkUR1ZK3T4tCkWrRM5p7otjuNKnIarua/d8vnTP3GhnS5Tk7/AMdloiwxiPPRvqczjuj9axVW5GarJZuIdSj5nJw25YVHRX7xEqeSXEye0wA0E1xxUeaxDD8xCHju7Y6CC4V1ORerND31mZUlsVui8WABKriMK1FWIZdHmq/tAxS13i16oSMtGNBRSKADQpXzk5BUEbVYawYvT8mUpCXKVoN6iAE0Na6Lh4LaPaoVHIx2R41x6ImQs3JgrMUaihFdN0MVHTwgDxgxjvtaa6jfsuXea9hvlIUmqdtIWD6hrFosG4+/pS8aHtmDwhjQ80c/2otYvqaRGgVCfO5qWKdxqF+JgvjFdV4gzRaLNaPUoGaMusxuUwpZ0188QKdlSYgtM6YpvKs6YXA1zHJug1woQGA5GhtHSKbOaxxS4Fu9vYn2K1fRZn0wETHYkSFJID8GkwvdxCS1YLTWzrsMRb4XxMvivqRVFLDW5FdVkOJso3lmVaQGNWN6omb6Qaky6lW9pmQ6DHmkXxlmXViqGMNb/H/IZOmhV8wkVKhcKtThE1INSlQ1dbXfaMRWIyc29GeVOKolSS76/T/s55usBPnqK3bssjYzVF5hy3lPTFdxH7ZdYSTrPCxpt7+Y/wAqHyqHujGh5Q1i0PtyFqTLYvM7GmjxEMbd6CDtRaxfVGlRoFIszn9Dn+7buiFTlZdb+LHqjM8hU3410V8YUvY6u65Gfd0S61ncNW6buvQLw1xbbc6FlRfYkLs+1+ozCRwi61OwbyGI/wDxQw4Szk59PUmZkTjVm20/UoP+8sJqy2R0S70G+g2y6wIPLgIpgi6hlFPtX9TmnuiyO4wn4Zqu5t93y+dM/caGdPlOVv8Ax5FoiwxiDPj0NucnziKq3IzZYf3ESm5nvQnDXCvzQ97QWYlXyFJEueqnzFqJla/ZAEzjhjW6GIpjeCx0k0uA5GOeI0DJ6qEYg1LMTWlODQCXQHUECDoI0gxjW5p/CV+YyB2MwkS6Lfu1rruXaY36k0pqMzVWL57LG5REST1ohrQsfOu+bWgpd/Bdu3fw0icMeRMW5up9bamgoa8VXT/evbGO/wBIDDs/xk16MsOWVpNUbKQpWx0Vs9B1uSfbWscSfPNhhb+Yk7VXJ8mlxpFAjz1P1Kbyy/3UiutyM1WXjx6lJzOIDmvtdtYU+h0F/lwM+yGha1PLYErOmtKcDTwplL4rrRgrjmw1znCEUKfcdTzWw+ayCZaJlmbgy5QCS3w4CJiHJrQ76XL6fXXZHjXE+FklJ04Ksnq85OOTyZ7tIfyUskla0+qmWCLzEkVBAKvUipYHSAIinxScPIucHRgqyeX/AIeRdbnKuSKoVvSwhpVVUkUP4yaknadggS4m4taIhPMIqopd6Wc/z2JmSrEZc9ADUNLb4gVJA4rxUxRKpx0235GqlR+jXjw+f8Y7y0tHQRkQ2tnnI53KMLRahxD5z/MMbfYS9q7R+TTI0icWZz+iT/dt3RCpysut/Fj1RmeQvt2r/uMKJbHV3XIet0KR9Xamg0P6gPGLbbmFc5p0ZZFOeM0tYgoxMxTNPFRhIH6UY9MN9k2Id5YHGZFnoKCmB7lUeEJ6z2Oiyo02Tc4xgaCgrjEIFtv7sqFpOEzmnuiS3N8+Rmq7mv3fL5z/ADtDOnynLX/jstEWGMQZ8+htzk+cRVW5GbLD+4iU3M7S3L4iFL3Q9v2VmzOGtLKPXfHmKwmHrbexyVjoW8o5ZR1L5cNVuCpbQKgVOkrU4CuLCuFb3txSnqWSWCuIwdrwxRfMPtscGm02EABa6FGosYuS8ylCzKMs6F040BIFVxLLU7MWHEH4o9zw6kiBmgvlJr6iUA41LE3um7o2UjFfp8CY07MXel0HeWplZwpowhYtkPrVYiOtyX7e2cifPNhhb7MS9q7Q+TS40icR57ehTOWX+9LiqtyM1WP9xHqUfNHFmrt7YVM6G9eEU7K8verTbLgxdiqU1GeDvjDjCb58YhnTbcMoRzXDJRb0epIZd9k7whJmSFW8AK77KWpuCmLGSWqBrVj7Aj2WccK3JU2lP6kl3XnHsGUQxBlYNMF36VdFWcjBE/FcN3fKaXuabpMRabjhbntPhjU4pcv4f5+hwWUswkuKsgKEjG+oFwMPaZDRK61odRiM23HEd1/k9jBZ4prEZZS9v/J3zYVmd3Yg72FlCmo3lY9VAOUHiiu4xFcK8zRZcU5ccnsml8DrOA+VHR3mMi2Q1tViI33K/SrTyf5wwt9hR2rtH5NMjSJhXnR6HP8Adt3RCfKy6h4seqM2zcH1hturrhRLY6m65Dxn/aqSCp1XfmBPYD1RfbLEkLakMUH7i7Ojg2eTquIUJ2tvgdetZgMNG+60IoLvpjrMkHHZebrAQ+MKaq0Q/lLuv4/cZZxy9NcajACM8Jak6DKPaf6nNPdF8dxpLWmapua/d8vnP+40MqfKcrf+Oy0xYYxDnsPqb85PnWKq3IzXY/3EepTMzzg42GvdCvzQ9vloUzNf7a9QjhFceJmx5DQ9IPFDyOkTmvxM0G1zSbqISpPrKSGVQAXYEaDQqoI9ttaxBLXASYpLYk4Y0vAYBXxOA1Kwqw2EOPVEXLTQqQgytaGrwDQjEnYpxC8rYE/hoPWMepcT9iRGzSerzEH4SBxLMAp0BmH5Yx3utLoM+zpYn8P9B5lYeWHL3GFa2H9vyjzciXh2puYP1TTDGh5iPtT8HyaTGgUiTPT0Kbyp+6kV1uRmqy8ePUpGZ4xfbe7IUvdD++2M7tdpO/s96/R2ArXCZWhB4goToB00MNYpRihDhyk4euz9hxk1t4ra5dODhJBqfrL3sGFalUUO5xx4I1xDbvF+ZSiqGNfPoepzCUUnyVwmk3Fa9dlE139WbXpKptEy9pWDSP3D3Eqr/p/Tz9fT9jlZH3sLcGOIlg+wAVZmpowJTnE6liGlN8frsWNyuIqkljG/wec3ZoE6bLSoBRDSlBeR1Wo4yrCvGDsiNaPcyFpU+9j2w+vmPcsqN9AG2nVGJbDq32Y73KRWfajxd7t/EMrfZibtX8PyaXGgTizOb0Sf7tu6Iz5WW0PFj1RmmQsLQxhRI6u51gLs/ZuKjaxbqWg+Yxot9zBV8NI+Z5D6gMcTMlHlP0RKdhQcsM9Gn8nO5a2HWZNSgNPXqeKqIYT1mlodA33G2Ps5JS3Kg04JPSIzx0ZC2k84M8tAwmc090XrcdT5Pg1Pc1+75fOmfuNDOnynK3/jyLRFhjE2d4rY5vIp6nWK6vIzRaPFeHVFCzae60zl8YUy0Olu1mKEu9BLZMUDAOwoNYLVoNhrQg6iFMPlrBM5aaxJlvlygDMN4NiFVgQaywCQwIwIZmmNhrJGqIR3PPwiQTVVizJfBotzDyhpeIxwovBcnVwB68Wz1KY6CDKAohFbxrUsdLluFfPOrWmqtNUWU9ifmQszSDbhT2WJ00pQdGmh6eOMN41wM22mfqJoseVWG/1A/wDNKmFMdkdJb5UG2WLceTyVobayjqDHxhpRWgh7Tffivb9zQ4uFgozsWtjncS1+Fg3hEKnIy+1eK0epn+bL3XmQokdNdxykUi0y0lW21S5hpK3wq10VKAm+swDWUvVprF4a4aJ91JiCnHMm48yHT2ZZc02afQSrOg31hX7ebddnQ0qa+TQYYhCY9S/C9gcm19SPM3p0OVkrv04Wo3ZApvl2pEoDCRvNAatQhVoOErOTrIjq3h7FjxGnGVPPHn/yLrcXSY7YXjwaLoVQQstU2qAVoTpvlsYjKKnpLZakoSdPDg8uf6kjNuVctsuWGvVDF+Jrj1pxVI/0RCT4qTkwjH6VdQTzs/1H+WKb+KGo08hMYY7Dy2fd1He5AKta22lKdLTT/EM6Gwk7Uesfk0iLxULM5/RJ/u27ohPlZdb+LHqZtkKhnNXRjCiWx1dzyiPdDY31p7DddBGm22FtXlPuc0y/YpPGjEEe19IMpT0IqjohljQ59aySHeZMwKSK6GFOS4ohRV11OjlH7bQ/y9NBU3teEZ47kbeONih2wU3zmnui+O43lyfBqG5p93y+dM/caGlPlOV7Q8eRaYmYhfnBKvWWeo0mW1OW6SO2IyWU0WUZcNSL90ZrkCb5R+MYd8J5I6u5XdRXbdaz9Me7gzTWUV0qwYitOIgN0Q9j4aOUm++y8ybLREEsaQAorQE+zU6L2rY3OMRzhnjWgiVgzsQaqouodoqSz/nbHmhBqi5J7lSE2WE8nMfTcphqa+2g46FY3jxORhUGDzwvMktWfcw7PwpjnE1C3tparMemghf2g8RURxZxws/zcn26bWYWOwnq/wDEL0O4LFNlw3IZVLHMJ1zT1CXL8aw0orunOdpP7qXt/wAl5i0XkDL0u9Zp4/tt2KTHkllNE6TxOL90ZpkBxvj12V6dMJp6nWXKzFNFWzmKLbnmsAVDBmHt3dKnlK3emGNJ50EleGIKUd/1Om+PaE3t2Z7RKG+H1jPHCZkwxZ5YYsoGkO49VYnPVcPmVUGoNVGu7t0OluRiEkAlms9N8UCtZjVU0I07zeWX/wAxzoiMlmPCty2lNQq/Vls84/nuQJqCZKaYSRvNASp85L3AKr6xDXkXiKHQIktdF5blM8p8eObWP89xzmhZlNJlBeONdl/CleIAjr2xirzev5DGjRjGCe7euSZbmBnVGj+IojsNKSag8lk3HJf1ac22YB1ID3sYaUdjnu0n34r2/dmgxcLRZnN6JP8Adt3RCpysut/Fj1RmeQ/tXhQ9jrLnlEOfUy9NVfwH9WHgY1UdIi2ovw+x6ytNH/pchsKhRL6WH0s9WI6IY6iCKXEh5mQtWYbCesgU7oU1eVHQVG0pL3Q2zlmEKDTSRyaIpgtSy1SyU22Gu+8090WR3GU19s1Lcz+7pXOf9xoZ0+U5S/8AHkWmLDGeZiVBB0EEdcAGQZKFy0XeK6eUYHtEJqkdWjr2+Ogn7IruXJe95TZ2Bo1166qsgVukFW6K7IcW0s00zl7mPDVaL6LQ29C4Srmiow0qzAlnHGssMeV1iTWpXnKwJ55oxIHnioA9utHRRzqEDZMSLovTUq21KtlecL9a1VapUaGDYTWB11OjiRI9jDMW2TitRjmCzFJy0xVjXjYINHWDCq+eWh3ZSTg30PlrY0mE6RLbroYy+Y6a+2zTdzKVdyfL/Ezn9ZHhDSnynK37zXl/PItUTMZ5mJUEHWCOuADIMli5PunYVPKuB7QYT1E02jr2+KjGXsin57C7bZmw3Zl2mpgBX4latNZhhRw4ZOerNxnwL46jLNyfcDWp+E9lUEVrSZNc3ZCkjHB7xNPVXiicXnV+RKpBw+3F6SPVomLJff1AKzsZaFqkCZe+kVOk3Dfl1OkupiKwu/6k5cVSP0fOOc/G35kOdO3o7wG4Kik3VVmAKgj+2t08+9EXiLUfX9yUYyrQdfOsdvjcn7n1oJE9PYcUHsgBqjoJ7IouljBdaS40/RYwd7RNqWOxGPfFGMMd4xBmgblEulhr7Uxj1BR4Qzpcpy3aD+817L9C5xYYhXnP6HP923dEKnKy638WPVGZZvHyzQoex1t0u6VzO962phsVR3nxjXDSIuesiVlKWpsVmwwumorgXBC1ptpDtRj9Jy9jlO9/Uqn/APrH+SVmvabs4jaK9WB+aOflynYOOW17FvyyRvd2lRh0GM/nkrt13slEtX9Tmnui6PMNZ8hqW5l93S+c/wA7Qypcpyd/47LVFhjCADIstpvVvme9Y/Gb/wDlCuusTaOrsXx2i/IT59jy0phsIrxghh0VY9ZjZYT7rg/MT9oUspT9Cw5rsWRWIoFW6tSCatQuxI1kBFHFLXbGuUWnqLqcs6i7Ks1kZgtBpIJrVGKlLy00nzTjrlodUWcHEivZtFPynMFKDQBQDiEXtYRZT1ZbMxpZSys2N4kkk8fBHYqjojnrqXFMf0KShFLyb/yQrd5s08g6yBFcVqNZ8iNZzHlXcn2cbUvfES3jDWGxyFy81ZP3HsSKAgAyPLK71lBxopNPU9Jg7HEK66xNnV2T47NZ6f5EG6HZPrEiaKVCspFPOWtQpP52+KLrafcwLLi3U5JogScoIiSpS1eXeaZO4JBdnBlonCpikup2XphocI0OSiVRpTqtylo1t1OkvKcoLKDSnYSWDS+ClXa6d8Ezh4I0wSmwrhLpTGIccEWK3rtuXnLf+dBBanYmhqzNW8xHnEksWJ21J7IOOLXE90SlQqQk6UOWWPj1/MvGYMq5LmOcWLY6tCKvbSvKTGW5nxtF9G3+mnFPzI1v0TuaadMVx3G0tKZqW55Ku5Pk8d9uhnYjshpT5UcnevNeXUskTMorzn9En8wxCpysut/Fj1RlWSXImtTCFJ2NdJrBVssPW0TedTqAB7QY1x0SFctZNkxp9bLKXYzD9Qbuhpx4s2/bAgVLPaS65JmQft0rrBHWISvZnSSeGupdspAlOMHDqiiO5XS5ik2r+rzT3GLI8wznyGobmP3dL5z/ADmGdLlOUv8Ax2WqLDGEAGWboEq7bGO0I36bn+EL7pd/PsdN2RLNBx9Gyr52sCkvl7Lo/iCg9wuoYaztqiTmblSnk2OMNlNVI58znatF0ZteR7zpmUJPEe+LqexQ9ymirNXUO+M13W4Y8Keo17Ot+KXHJaL9TQs3V+qrsu48t5j3Qlqc/wADZfu/1EdvekpztYdhvf4x7T3NtV4SNtyFJuWaQnsykHUohqtjjZvMm/cnR6QCADLd0KVdthb2gjdl2v6eyF90u9n2Ol7Hlmg4+jKzne9Zctia4061NfkEeUHuguFhrHuVtDFsiET00Vs0xPFI8LGXrNZKWUYaQSeXfHA7BFVTco/5FVubgTOMqP1D+IILU21OVI2LNKTcsNmX+0naoPjDSOyOPry4qsn7sbRIqFmc3ok/mGIVOVl1v4seqMlsJ8oawpOyqbFSnPWa5Otm+Yxs8hSSF8xcR9ocK4+YuqNmf9I17ixadpJ48hrkpqTJZ4x21HfSFed0OZLUvlqPkjsFacUULmKoLEyjWr+rzT3GLY7jOfh/Bp+5j93Suc/ztDOnynK3/jstcWGMIAM43TE8uh2y+5m/mMV2th/2K9JroUXOBqyRxFe5h4iKqO7RtvI93PuJbLOKkMukH/RGuFRxlkXVKKqxaZYct2nfJCvrPeYYOXDFy9siWnDjmoerESSaCEs5ucss6unBQSitkXXIswCyflA6uD4RRPmIRWWurEltFUQe0x+U/wAxZR3NNzos+mf0N6lJRQNgA6oaHGs9wAEAGdbpsvy0ttsunwsf+uMV2th/2JLSS6FFy+ayQdYK9tQYqo8xsvI4in7iCWYvexlhudQIqZqiz6EiOSZd83WAsvEF7ca9tYqqcyKUstdRFlF6Sq7Xr1Bm8IlS5jZW0SN3sEm5Klp7KKvUAIaI4yWrZ3j08Fmc3ok/mGIVOVl1v4seqMikDht/uuFSO0nsVF/tH57fMY2CXcaKv1dD/ef9uXHuv0X1M6S/rF/tJ1iXRqpQ12UNYyeYwnsy7zFG8tpO2sVtd8rTzNFJtY+15p7jE4bjKp4fwahuYfd0rnP87Qzpcpyt/wCOy1xYYwgAz7dMHlJXMb5hGO78h52LzT+P3M8yvjIPKvzAeMUUeYaXvhrqJ5IjSxfEZ3fIytPntr1KMBSLJ1H9Iy0qMVdf5AS4wjgb5LtH1crxkdtfGIT3ySpRy/lnJlrNsy7ZgHxMi+MWUNyN43wPo/0N3hmciEABABQt00cKRzX70jJd7Iddjc8+iM5ysfIn8veIzUecbXvh/KEkkRqYviS5SRTI0wZIWXFZaPMjz6WZl2EjtLf5RGe+TynHL+SFbErvS+0x7rv+UTo7ll08RfRm+QzOOCABXnP6JP5hiFTlZdb+LHqjJJI4bdHfCqOrO0ntkpztV3I1sx6CSY2iWI5k+irxzm/bSDP2vkpX94v9v7jDJ6VFDrFIxs3y2ZZ7Lai9nIbSBidHCpiOusRnzEOHDRVrX/U5p7olDcYVPD+DT9zIf8Ol85/nMM6XKcrf+Oy1RYYwgAz3dP8AtZHMfvWMd35DvsXmn8fuZ5lE+QcbSvY6nwiilzDW9X211FckRe2YUhp/Slc9+6PZeGU01/qn0OiLGUZM72MUlnjY/wCMeSLaO7+DrLHl7L76X+7Liyjv+RXe8j6M3WGRyAQAEAFB3TzwpHI/ekZbrZDrsbnl0RnVvPkJg5vzrGWjzDe9X2/kUSRGgXxRMkiK5GiBLRYqZb5EiwYI3GT3CCRZR3Z7mefI94PmSJUdyN4u4+jN4hmceEAEDL0hns01FBZmQgAUqTsFcIjNZi0WUZKM1J+TMtbJc9GJeTMXjKMR8QqO2F0aU4vY6p3tCawpL5ZXcmZl22cQZchwhJo8yksUGujEGnRGvgbQpdzSj55H/wD7Mnq0uyky98q02oZrt24opW7pqI9dJ/T4fczK7j9fj8sYJL5q2qQLzSyVGkoQ9BxgY9kZZUJJbG+N9Sk98H2TNuymA9avUSSKdFIolujTDXHt+5X5z1MzmnuMexGFRfb+DUNzP7ul85/nMM6XKcpf+PItUWGMIAKpntkCdaWlNJucAMCGYqTeKkUwIOg6aRRWpuaWBhYXcbdviW5SbRmPbHG9b0FvMvDLoVQA1LGjV0A4U1xRToSjIY3PadGdPu5z6FwyNuc2SSBvime+szCQteKWMKctY1qmhPO6qS88HVc15QtakWeXvIDcG4twVVfVpTSDE+GOMFP1Z5zljG0ZpWNxT6PLXjljez1rSK3Si/Isjc1Y7SZnmceRls0x5aElallvYkAqmBOuhrGOvBReEdB2XWlVi5SFMoeWsvvpf7suI0dzRe8kv9r/AEN0hkcgEABABS90WwTJm8mXLdwt+txS1K3aYDHVsjPcQcksDTsutCnOXG8ZRnNuybOZDLEmaZjFQq3GBLXhtApr0xlp05KWqG91dUnTzGS/MtOQ9yxioa1Trp9iSASOIzGBFeQdMbVSXmJJ3z/AixS9zixgaJp499bwwg+jD0K/66v6/wCEc7RudWcjycyah1VKuOkEV7Yi7eL2LI9pVlvhlNytkVrKzSnIbGqkVAKkA6NRrXDijLWhwYQ57Prqtl49Bb68jnj5kiNHc0XfLLozd4ZnHBAAQAEABABGawoZom04YBAPEYAJMAFQy3mg0x3aU6KGa9dZSKGgBxG0iujXGarb8bzk32199JYaz8/9FWtuY1sUsVRHqCOBMAOinr3YqdtJMaLtajKPDJM0DNLJJstklyWILipami8xLEDiFadEbIrCwIrir9Wo5+o4iRSEABAAQAEABAAQAVHOrNebaJhmS3TEDgteFCAB5wrsGqKKtHjeRlZX6t1wtZK3Y8zbUbTIvoFSW4ZnvKworK1BQ1JNKYgRVToSjLLNlz2lSnTfDnLWNTUo2CEIACAAgAIACAAgAIAKNnxkifMml5cpnW6MVKk11i7WvUIzV6cpPQb9mXVOknGbxllNk5OmvPkSxLcPfqQyMpABWrEEYLhpiijTkpbDK6uaTptqWdGbXDA5YIACAAgAIACAAgAIACAAgAIACAAgAIACAAgAIACAAgAIACAAgAIACAAgAIACAAgAIACAAgAIACAAgAIACAAgAIACAAgAIACAAgAIACAAgAIACAAgAIACAAgAIACAAgAIACAAgAIACAAgAIACAAgAIACAAgAIACAAgAIACAAgAIACAAgAIACAAgAIACAAgAIACAAgAIACAAgAIAP/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114800"/>
            <a:ext cx="61722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9404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 Transplantation</a:t>
            </a:r>
            <a:endParaRPr lang="en-US" dirty="0"/>
          </a:p>
        </p:txBody>
      </p:sp>
      <p:sp>
        <p:nvSpPr>
          <p:cNvPr id="3" name="Content Placeholder 2"/>
          <p:cNvSpPr>
            <a:spLocks noGrp="1"/>
          </p:cNvSpPr>
          <p:nvPr>
            <p:ph idx="1"/>
          </p:nvPr>
        </p:nvSpPr>
        <p:spPr/>
        <p:txBody>
          <a:bodyPr>
            <a:normAutofit lnSpcReduction="10000"/>
          </a:bodyPr>
          <a:lstStyle/>
          <a:p>
            <a:r>
              <a:rPr lang="en-US" dirty="0" smtClean="0"/>
              <a:t>Heart transplants (first done in 1967 by Dr. Barnard).  2000 transplants / year today.</a:t>
            </a:r>
          </a:p>
          <a:p>
            <a:r>
              <a:rPr lang="en-US" dirty="0" smtClean="0"/>
              <a:t>Kidney transplant (first done by Dr. Murray in 1954)</a:t>
            </a:r>
          </a:p>
          <a:p>
            <a:pPr lvl="1"/>
            <a:r>
              <a:rPr lang="en-US" dirty="0" smtClean="0"/>
              <a:t>16000 kidney transplants today</a:t>
            </a:r>
          </a:p>
          <a:p>
            <a:pPr lvl="1"/>
            <a:r>
              <a:rPr lang="en-US" dirty="0" smtClean="0"/>
              <a:t>Anti-rejection meds and dialysis make this possible.</a:t>
            </a:r>
          </a:p>
          <a:p>
            <a:r>
              <a:rPr lang="en-US" dirty="0" smtClean="0"/>
              <a:t>Liver transplants (first done by Dr. Russell in 1963).  6000 liver transplants/ year today.</a:t>
            </a:r>
            <a:endParaRPr lang="en-US" dirty="0"/>
          </a:p>
        </p:txBody>
      </p:sp>
    </p:spTree>
    <p:extLst>
      <p:ext uri="{BB962C8B-B14F-4D97-AF65-F5344CB8AC3E}">
        <p14:creationId xmlns:p14="http://schemas.microsoft.com/office/powerpoint/2010/main" val="2917149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you ever:	</a:t>
            </a:r>
            <a:endParaRPr lang="en-US" dirty="0"/>
          </a:p>
        </p:txBody>
      </p:sp>
      <p:sp>
        <p:nvSpPr>
          <p:cNvPr id="3" name="Content Placeholder 2"/>
          <p:cNvSpPr>
            <a:spLocks noGrp="1"/>
          </p:cNvSpPr>
          <p:nvPr>
            <p:ph sz="quarter" idx="13"/>
          </p:nvPr>
        </p:nvSpPr>
        <p:spPr/>
        <p:txBody>
          <a:bodyPr/>
          <a:lstStyle/>
          <a:p>
            <a:r>
              <a:rPr lang="en-US" dirty="0" smtClean="0"/>
              <a:t>Drink milk?</a:t>
            </a:r>
          </a:p>
          <a:p>
            <a:endParaRPr lang="en-US" dirty="0"/>
          </a:p>
          <a:p>
            <a:endParaRPr lang="en-US" dirty="0"/>
          </a:p>
        </p:txBody>
      </p:sp>
      <p:sp>
        <p:nvSpPr>
          <p:cNvPr id="5" name="Content Placeholder 4"/>
          <p:cNvSpPr>
            <a:spLocks noGrp="1"/>
          </p:cNvSpPr>
          <p:nvPr>
            <p:ph sz="quarter" idx="14"/>
          </p:nvPr>
        </p:nvSpPr>
        <p:spPr>
          <a:xfrm>
            <a:off x="4267200" y="2313431"/>
            <a:ext cx="3797808" cy="3493008"/>
          </a:xfrm>
        </p:spPr>
        <p:txBody>
          <a:bodyPr/>
          <a:lstStyle/>
          <a:p>
            <a:r>
              <a:rPr lang="en-US" dirty="0" smtClean="0"/>
              <a:t>Receive a vaccine?</a:t>
            </a:r>
          </a:p>
          <a:p>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971800"/>
            <a:ext cx="2743200" cy="3015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939143"/>
            <a:ext cx="3438144"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6310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Tissue transplants</a:t>
            </a:r>
            <a:endParaRPr lang="en-US" dirty="0"/>
          </a:p>
        </p:txBody>
      </p:sp>
      <p:sp>
        <p:nvSpPr>
          <p:cNvPr id="3" name="Content Placeholder 2"/>
          <p:cNvSpPr>
            <a:spLocks noGrp="1"/>
          </p:cNvSpPr>
          <p:nvPr>
            <p:ph idx="1"/>
          </p:nvPr>
        </p:nvSpPr>
        <p:spPr/>
        <p:txBody>
          <a:bodyPr>
            <a:noAutofit/>
          </a:bodyPr>
          <a:lstStyle/>
          <a:p>
            <a:r>
              <a:rPr lang="en-US" sz="2800" dirty="0"/>
              <a:t>Tissues such </a:t>
            </a:r>
            <a:r>
              <a:rPr lang="en-US" sz="2800" dirty="0" smtClean="0"/>
              <a:t>as </a:t>
            </a:r>
            <a:r>
              <a:rPr lang="en-US" sz="2800" dirty="0"/>
              <a:t>glands, blood vessels, muscles, nerves and bone </a:t>
            </a:r>
            <a:r>
              <a:rPr lang="en-US" sz="2800" dirty="0" smtClean="0"/>
              <a:t>marrow.</a:t>
            </a:r>
          </a:p>
          <a:p>
            <a:r>
              <a:rPr lang="en-US" sz="2800" dirty="0" smtClean="0"/>
              <a:t>Corneas-very low rejection rate due to the fact that it has no connection with the blood supply. </a:t>
            </a:r>
            <a:r>
              <a:rPr lang="en-US" sz="2800" dirty="0" smtClean="0"/>
              <a:t>CORNEAS are the most commonly transplanted tissue </a:t>
            </a:r>
            <a:r>
              <a:rPr lang="en-US" sz="2800" dirty="0" err="1" smtClean="0"/>
              <a:t>todyay</a:t>
            </a:r>
            <a:r>
              <a:rPr lang="en-US" sz="2800" dirty="0" smtClean="0"/>
              <a:t>!</a:t>
            </a:r>
            <a:endParaRPr lang="en-US" sz="2800" dirty="0"/>
          </a:p>
          <a:p>
            <a:endParaRPr lang="en-US" sz="2800" dirty="0"/>
          </a:p>
        </p:txBody>
      </p:sp>
    </p:spTree>
    <p:extLst>
      <p:ext uri="{BB962C8B-B14F-4D97-AF65-F5344CB8AC3E}">
        <p14:creationId xmlns:p14="http://schemas.microsoft.com/office/powerpoint/2010/main" val="465933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Biomedical advances in animal </a:t>
            </a:r>
            <a:r>
              <a:rPr lang="en-US" smtClean="0"/>
              <a:t>treatment and health</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dirty="0" smtClean="0"/>
              <a:t>Joints</a:t>
            </a:r>
          </a:p>
          <a:p>
            <a:r>
              <a:rPr lang="en-US" dirty="0" smtClean="0"/>
              <a:t>Cancer treatment</a:t>
            </a:r>
          </a:p>
          <a:p>
            <a:r>
              <a:rPr lang="en-US" dirty="0" smtClean="0"/>
              <a:t>Gum treatment</a:t>
            </a:r>
          </a:p>
          <a:p>
            <a:r>
              <a:rPr lang="en-US" dirty="0" smtClean="0"/>
              <a:t>Feline leukemia</a:t>
            </a:r>
          </a:p>
          <a:p>
            <a:r>
              <a:rPr lang="en-US" dirty="0" smtClean="0"/>
              <a:t>Vaccines</a:t>
            </a:r>
          </a:p>
          <a:p>
            <a:r>
              <a:rPr lang="en-US" dirty="0" smtClean="0"/>
              <a:t>Antibiotics</a:t>
            </a:r>
          </a:p>
          <a:p>
            <a:r>
              <a:rPr lang="en-US" dirty="0" smtClean="0"/>
              <a:t>Anesthesia</a:t>
            </a:r>
          </a:p>
          <a:p>
            <a:r>
              <a:rPr lang="en-US" dirty="0" smtClean="0"/>
              <a:t>Heartworm prevention</a:t>
            </a:r>
            <a:endParaRPr lang="en-US" dirty="0"/>
          </a:p>
        </p:txBody>
      </p:sp>
      <p:sp>
        <p:nvSpPr>
          <p:cNvPr id="4" name="Content Placeholder 3"/>
          <p:cNvSpPr>
            <a:spLocks noGrp="1"/>
          </p:cNvSpPr>
          <p:nvPr>
            <p:ph sz="quarter" idx="14"/>
          </p:nvPr>
        </p:nvSpPr>
        <p:spPr/>
        <p:txBody>
          <a:bodyPr>
            <a:normAutofit lnSpcReduction="10000"/>
          </a:bodyPr>
          <a:lstStyle/>
          <a:p>
            <a:r>
              <a:rPr lang="en-US" dirty="0" smtClean="0"/>
              <a:t>Allergies</a:t>
            </a:r>
          </a:p>
          <a:p>
            <a:r>
              <a:rPr lang="en-US" dirty="0" smtClean="0"/>
              <a:t>Anemia</a:t>
            </a:r>
          </a:p>
          <a:p>
            <a:r>
              <a:rPr lang="en-US" dirty="0" smtClean="0"/>
              <a:t>Heart disease</a:t>
            </a:r>
          </a:p>
          <a:p>
            <a:r>
              <a:rPr lang="en-US" dirty="0" smtClean="0"/>
              <a:t>Kidney disease</a:t>
            </a:r>
          </a:p>
          <a:p>
            <a:r>
              <a:rPr lang="en-US" dirty="0" smtClean="0"/>
              <a:t>Lyme disease</a:t>
            </a:r>
          </a:p>
          <a:p>
            <a:r>
              <a:rPr lang="en-US" dirty="0" smtClean="0"/>
              <a:t>Rabies</a:t>
            </a:r>
          </a:p>
          <a:p>
            <a:r>
              <a:rPr lang="en-US" dirty="0" smtClean="0"/>
              <a:t>Worms</a:t>
            </a:r>
          </a:p>
          <a:p>
            <a:r>
              <a:rPr lang="en-US" dirty="0" smtClean="0"/>
              <a:t>distemper</a:t>
            </a:r>
            <a:endParaRPr lang="en-US" dirty="0"/>
          </a:p>
        </p:txBody>
      </p:sp>
    </p:spTree>
    <p:extLst>
      <p:ext uri="{BB962C8B-B14F-4D97-AF65-F5344CB8AC3E}">
        <p14:creationId xmlns:p14="http://schemas.microsoft.com/office/powerpoint/2010/main" val="40327471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advancements for animals</a:t>
            </a:r>
            <a:endParaRPr lang="en-US" dirty="0"/>
          </a:p>
        </p:txBody>
      </p:sp>
      <p:sp>
        <p:nvSpPr>
          <p:cNvPr id="3" name="Content Placeholder 2"/>
          <p:cNvSpPr>
            <a:spLocks noGrp="1"/>
          </p:cNvSpPr>
          <p:nvPr>
            <p:ph sz="quarter" idx="13"/>
          </p:nvPr>
        </p:nvSpPr>
        <p:spPr/>
        <p:txBody>
          <a:bodyPr/>
          <a:lstStyle/>
          <a:p>
            <a:r>
              <a:rPr lang="en-US" dirty="0" smtClean="0"/>
              <a:t>Artificial hips/joints for pet injuries</a:t>
            </a:r>
          </a:p>
          <a:p>
            <a:r>
              <a:rPr lang="en-US" dirty="0" smtClean="0"/>
              <a:t>Surgery and microsurgery for organ transplants</a:t>
            </a:r>
            <a:endParaRPr lang="en-US" dirty="0"/>
          </a:p>
        </p:txBody>
      </p:sp>
      <p:sp>
        <p:nvSpPr>
          <p:cNvPr id="4" name="Content Placeholder 3"/>
          <p:cNvSpPr>
            <a:spLocks noGrp="1"/>
          </p:cNvSpPr>
          <p:nvPr>
            <p:ph sz="quarter" idx="14"/>
          </p:nvPr>
        </p:nvSpPr>
        <p:spPr/>
        <p:txBody>
          <a:bodyPr/>
          <a:lstStyle/>
          <a:p>
            <a:r>
              <a:rPr lang="en-US" dirty="0" smtClean="0"/>
              <a:t>Drugs and vaccines to treat diseases early, keeping our consumed food free from infection.</a:t>
            </a:r>
            <a:endParaRPr lang="en-US" dirty="0"/>
          </a:p>
        </p:txBody>
      </p:sp>
    </p:spTree>
    <p:extLst>
      <p:ext uri="{BB962C8B-B14F-4D97-AF65-F5344CB8AC3E}">
        <p14:creationId xmlns:p14="http://schemas.microsoft.com/office/powerpoint/2010/main" val="3177658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Vaccines for animals</a:t>
            </a:r>
            <a:endParaRPr lang="en-US" dirty="0"/>
          </a:p>
        </p:txBody>
      </p:sp>
      <p:sp>
        <p:nvSpPr>
          <p:cNvPr id="3" name="Content Placeholder 2"/>
          <p:cNvSpPr>
            <a:spLocks noGrp="1"/>
          </p:cNvSpPr>
          <p:nvPr>
            <p:ph sz="quarter" idx="13"/>
          </p:nvPr>
        </p:nvSpPr>
        <p:spPr/>
        <p:txBody>
          <a:bodyPr>
            <a:normAutofit lnSpcReduction="10000"/>
          </a:bodyPr>
          <a:lstStyle/>
          <a:p>
            <a:r>
              <a:rPr lang="en-US" dirty="0" smtClean="0"/>
              <a:t>Dogs:</a:t>
            </a:r>
          </a:p>
          <a:p>
            <a:pPr lvl="1"/>
            <a:r>
              <a:rPr lang="en-US" dirty="0" smtClean="0"/>
              <a:t>Rabies</a:t>
            </a:r>
          </a:p>
          <a:p>
            <a:pPr lvl="1"/>
            <a:r>
              <a:rPr lang="en-US" dirty="0" smtClean="0"/>
              <a:t>Distemper</a:t>
            </a:r>
          </a:p>
          <a:p>
            <a:pPr lvl="1"/>
            <a:r>
              <a:rPr lang="en-US" dirty="0" smtClean="0"/>
              <a:t>Parvovirus</a:t>
            </a:r>
          </a:p>
          <a:p>
            <a:pPr lvl="1"/>
            <a:r>
              <a:rPr lang="en-US" dirty="0" smtClean="0"/>
              <a:t>Hepatitis</a:t>
            </a:r>
          </a:p>
          <a:p>
            <a:pPr lvl="1"/>
            <a:r>
              <a:rPr lang="en-US" dirty="0" err="1" smtClean="0"/>
              <a:t>Leptspirosis</a:t>
            </a:r>
            <a:endParaRPr lang="en-US" dirty="0" smtClean="0"/>
          </a:p>
          <a:p>
            <a:r>
              <a:rPr lang="en-US" dirty="0" smtClean="0"/>
              <a:t>Cattle:</a:t>
            </a:r>
          </a:p>
          <a:p>
            <a:pPr lvl="1"/>
            <a:r>
              <a:rPr lang="en-US" dirty="0" smtClean="0"/>
              <a:t>Leptospirosis</a:t>
            </a:r>
          </a:p>
          <a:p>
            <a:pPr lvl="1"/>
            <a:r>
              <a:rPr lang="en-US" dirty="0" smtClean="0"/>
              <a:t>brucellosis</a:t>
            </a:r>
            <a:endParaRPr lang="en-US" dirty="0"/>
          </a:p>
          <a:p>
            <a:endParaRPr lang="en-US" dirty="0"/>
          </a:p>
        </p:txBody>
      </p:sp>
      <p:sp>
        <p:nvSpPr>
          <p:cNvPr id="4" name="Content Placeholder 3"/>
          <p:cNvSpPr>
            <a:spLocks noGrp="1"/>
          </p:cNvSpPr>
          <p:nvPr>
            <p:ph sz="quarter" idx="14"/>
          </p:nvPr>
        </p:nvSpPr>
        <p:spPr/>
        <p:txBody>
          <a:bodyPr>
            <a:normAutofit lnSpcReduction="10000"/>
          </a:bodyPr>
          <a:lstStyle/>
          <a:p>
            <a:r>
              <a:rPr lang="en-US" dirty="0" smtClean="0"/>
              <a:t>Cats:</a:t>
            </a:r>
          </a:p>
          <a:p>
            <a:pPr lvl="1"/>
            <a:r>
              <a:rPr lang="en-US" dirty="0" smtClean="0"/>
              <a:t>Feline leukemia</a:t>
            </a:r>
          </a:p>
          <a:p>
            <a:pPr lvl="1"/>
            <a:r>
              <a:rPr lang="en-US" dirty="0" smtClean="0"/>
              <a:t>rabies</a:t>
            </a:r>
            <a:endParaRPr lang="en-US" dirty="0"/>
          </a:p>
          <a:p>
            <a:pPr lvl="1"/>
            <a:r>
              <a:rPr lang="en-US" dirty="0" smtClean="0"/>
              <a:t>Feline enteritis</a:t>
            </a:r>
          </a:p>
          <a:p>
            <a:pPr lvl="1"/>
            <a:r>
              <a:rPr lang="en-US" dirty="0" err="1" smtClean="0"/>
              <a:t>Rhinotracheitis</a:t>
            </a:r>
            <a:endParaRPr lang="en-US" dirty="0" smtClean="0"/>
          </a:p>
          <a:p>
            <a:pPr lvl="1"/>
            <a:r>
              <a:rPr lang="en-US" dirty="0" smtClean="0"/>
              <a:t>Pneumonitis</a:t>
            </a:r>
          </a:p>
          <a:p>
            <a:r>
              <a:rPr lang="en-US" dirty="0" smtClean="0"/>
              <a:t>Sheep:</a:t>
            </a:r>
          </a:p>
          <a:p>
            <a:pPr lvl="1"/>
            <a:r>
              <a:rPr lang="en-US" dirty="0" smtClean="0"/>
              <a:t>Anthrax and bluetongue</a:t>
            </a:r>
            <a:endParaRPr lang="en-US" dirty="0"/>
          </a:p>
          <a:p>
            <a:pPr lvl="1"/>
            <a:endParaRPr lang="en-US" dirty="0" smtClean="0"/>
          </a:p>
          <a:p>
            <a:pPr lvl="1"/>
            <a:endParaRPr lang="en-US" dirty="0"/>
          </a:p>
        </p:txBody>
      </p:sp>
    </p:spTree>
    <p:extLst>
      <p:ext uri="{BB962C8B-B14F-4D97-AF65-F5344CB8AC3E}">
        <p14:creationId xmlns:p14="http://schemas.microsoft.com/office/powerpoint/2010/main" val="1225560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Wildlife endangered</a:t>
            </a:r>
            <a:endParaRPr lang="en-US" dirty="0"/>
          </a:p>
        </p:txBody>
      </p:sp>
      <p:sp>
        <p:nvSpPr>
          <p:cNvPr id="5" name="Content Placeholder 4"/>
          <p:cNvSpPr>
            <a:spLocks noGrp="1"/>
          </p:cNvSpPr>
          <p:nvPr>
            <p:ph idx="1"/>
          </p:nvPr>
        </p:nvSpPr>
        <p:spPr/>
        <p:txBody>
          <a:bodyPr/>
          <a:lstStyle/>
          <a:p>
            <a:r>
              <a:rPr lang="en-US" dirty="0" smtClean="0"/>
              <a:t>Biomedical research has utilized in vitro fertilization to help re-populate the endangered species.</a:t>
            </a:r>
            <a:endParaRPr lang="en-US" dirty="0"/>
          </a:p>
        </p:txBody>
      </p:sp>
    </p:spTree>
    <p:extLst>
      <p:ext uri="{BB962C8B-B14F-4D97-AF65-F5344CB8AC3E}">
        <p14:creationId xmlns:p14="http://schemas.microsoft.com/office/powerpoint/2010/main" val="4253697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test</a:t>
            </a:r>
            <a:endParaRPr lang="en-US" dirty="0"/>
          </a:p>
        </p:txBody>
      </p:sp>
      <p:sp>
        <p:nvSpPr>
          <p:cNvPr id="3" name="Content Placeholder 2"/>
          <p:cNvSpPr>
            <a:spLocks noGrp="1"/>
          </p:cNvSpPr>
          <p:nvPr>
            <p:ph idx="1"/>
          </p:nvPr>
        </p:nvSpPr>
        <p:spPr/>
        <p:txBody>
          <a:bodyPr/>
          <a:lstStyle/>
          <a:p>
            <a:r>
              <a:rPr lang="en-US" dirty="0"/>
              <a:t>Study your handouts, written </a:t>
            </a:r>
            <a:r>
              <a:rPr lang="en-US" dirty="0" smtClean="0"/>
              <a:t>notes on scientist presentations, </a:t>
            </a:r>
            <a:r>
              <a:rPr lang="en-US" dirty="0" err="1" smtClean="0"/>
              <a:t>bellwork</a:t>
            </a:r>
            <a:r>
              <a:rPr lang="en-US" dirty="0" smtClean="0"/>
              <a:t>, and feel free to review the power points on BB:</a:t>
            </a:r>
          </a:p>
          <a:p>
            <a:pPr lvl="1"/>
            <a:r>
              <a:rPr lang="en-US" dirty="0" smtClean="0"/>
              <a:t>BM research types</a:t>
            </a:r>
          </a:p>
          <a:p>
            <a:pPr lvl="1"/>
            <a:r>
              <a:rPr lang="en-US" dirty="0" smtClean="0"/>
              <a:t>BM methods</a:t>
            </a:r>
          </a:p>
          <a:p>
            <a:pPr lvl="1"/>
            <a:r>
              <a:rPr lang="en-US" dirty="0" smtClean="0"/>
              <a:t>BM advances</a:t>
            </a:r>
          </a:p>
          <a:p>
            <a:pPr lvl="1"/>
            <a:r>
              <a:rPr lang="en-US" dirty="0" smtClean="0"/>
              <a:t>BM Scientists </a:t>
            </a:r>
          </a:p>
        </p:txBody>
      </p:sp>
    </p:spTree>
    <p:extLst>
      <p:ext uri="{BB962C8B-B14F-4D97-AF65-F5344CB8AC3E}">
        <p14:creationId xmlns:p14="http://schemas.microsoft.com/office/powerpoint/2010/main" val="3722096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Milk</a:t>
            </a:r>
            <a:endParaRPr lang="en-US" dirty="0"/>
          </a:p>
        </p:txBody>
      </p:sp>
      <p:sp>
        <p:nvSpPr>
          <p:cNvPr id="3" name="Content Placeholder 2"/>
          <p:cNvSpPr>
            <a:spLocks noGrp="1"/>
          </p:cNvSpPr>
          <p:nvPr>
            <p:ph sz="quarter" idx="13"/>
          </p:nvPr>
        </p:nvSpPr>
        <p:spPr/>
        <p:txBody>
          <a:bodyPr/>
          <a:lstStyle/>
          <a:p>
            <a:r>
              <a:rPr lang="en-US" dirty="0" smtClean="0"/>
              <a:t>Is fortified with Vitamin D	</a:t>
            </a:r>
            <a:endParaRPr lang="en-US" dirty="0"/>
          </a:p>
        </p:txBody>
      </p:sp>
      <p:sp>
        <p:nvSpPr>
          <p:cNvPr id="4" name="Content Placeholder 3"/>
          <p:cNvSpPr>
            <a:spLocks noGrp="1"/>
          </p:cNvSpPr>
          <p:nvPr>
            <p:ph sz="quarter" idx="14"/>
          </p:nvPr>
        </p:nvSpPr>
        <p:spPr/>
        <p:txBody>
          <a:bodyPr/>
          <a:lstStyle/>
          <a:p>
            <a:r>
              <a:rPr lang="en-US" dirty="0" smtClean="0"/>
              <a:t>Needed for proper absorption of Calcium which is needed for bone growth</a:t>
            </a:r>
            <a:endParaRPr lang="en-US" dirty="0"/>
          </a:p>
        </p:txBody>
      </p:sp>
    </p:spTree>
    <p:extLst>
      <p:ext uri="{BB962C8B-B14F-4D97-AF65-F5344CB8AC3E}">
        <p14:creationId xmlns:p14="http://schemas.microsoft.com/office/powerpoint/2010/main" val="3629018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vaccines</a:t>
            </a:r>
            <a:endParaRPr lang="en-US" dirty="0"/>
          </a:p>
        </p:txBody>
      </p:sp>
      <p:sp>
        <p:nvSpPr>
          <p:cNvPr id="3" name="Content Placeholder 2"/>
          <p:cNvSpPr>
            <a:spLocks noGrp="1"/>
          </p:cNvSpPr>
          <p:nvPr>
            <p:ph sz="quarter" idx="13"/>
          </p:nvPr>
        </p:nvSpPr>
        <p:spPr/>
        <p:txBody>
          <a:bodyPr/>
          <a:lstStyle/>
          <a:p>
            <a:r>
              <a:rPr lang="en-US" dirty="0" smtClean="0"/>
              <a:t>NC requires children to be vaccinated for against several diseases before starting school</a:t>
            </a:r>
            <a:endParaRPr lang="en-US" dirty="0"/>
          </a:p>
        </p:txBody>
      </p:sp>
      <p:sp>
        <p:nvSpPr>
          <p:cNvPr id="4" name="Content Placeholder 3"/>
          <p:cNvSpPr>
            <a:spLocks noGrp="1"/>
          </p:cNvSpPr>
          <p:nvPr>
            <p:ph sz="quarter" idx="14"/>
          </p:nvPr>
        </p:nvSpPr>
        <p:spPr/>
        <p:txBody>
          <a:bodyPr>
            <a:normAutofit fontScale="92500" lnSpcReduction="10000"/>
          </a:bodyPr>
          <a:lstStyle/>
          <a:p>
            <a:r>
              <a:rPr lang="en-US" dirty="0" smtClean="0"/>
              <a:t>Polio</a:t>
            </a:r>
          </a:p>
          <a:p>
            <a:r>
              <a:rPr lang="en-US" dirty="0" smtClean="0"/>
              <a:t>Diphtheria (whooping cough)</a:t>
            </a:r>
          </a:p>
          <a:p>
            <a:r>
              <a:rPr lang="en-US" dirty="0" smtClean="0"/>
              <a:t>Tetanus</a:t>
            </a:r>
          </a:p>
          <a:p>
            <a:r>
              <a:rPr lang="en-US" dirty="0" smtClean="0"/>
              <a:t>Pertussis</a:t>
            </a:r>
          </a:p>
          <a:p>
            <a:r>
              <a:rPr lang="en-US" dirty="0" smtClean="0"/>
              <a:t>MMR</a:t>
            </a:r>
          </a:p>
          <a:p>
            <a:r>
              <a:rPr lang="en-US" dirty="0" smtClean="0"/>
              <a:t>H-influenza type B</a:t>
            </a:r>
          </a:p>
          <a:p>
            <a:r>
              <a:rPr lang="en-US" dirty="0" err="1" smtClean="0"/>
              <a:t>Hep</a:t>
            </a:r>
            <a:r>
              <a:rPr lang="en-US" dirty="0" smtClean="0"/>
              <a:t> B</a:t>
            </a:r>
          </a:p>
          <a:p>
            <a:r>
              <a:rPr lang="en-US" dirty="0" smtClean="0"/>
              <a:t>Chicken pox</a:t>
            </a:r>
          </a:p>
          <a:p>
            <a:endParaRPr lang="en-US" dirty="0"/>
          </a:p>
        </p:txBody>
      </p:sp>
    </p:spTree>
    <p:extLst>
      <p:ext uri="{BB962C8B-B14F-4D97-AF65-F5344CB8AC3E}">
        <p14:creationId xmlns:p14="http://schemas.microsoft.com/office/powerpoint/2010/main" val="2831287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you ever?</a:t>
            </a:r>
            <a:endParaRPr lang="en-US" dirty="0"/>
          </a:p>
        </p:txBody>
      </p:sp>
      <p:sp>
        <p:nvSpPr>
          <p:cNvPr id="3" name="Content Placeholder 2"/>
          <p:cNvSpPr>
            <a:spLocks noGrp="1"/>
          </p:cNvSpPr>
          <p:nvPr>
            <p:ph sz="quarter" idx="13"/>
          </p:nvPr>
        </p:nvSpPr>
        <p:spPr/>
        <p:txBody>
          <a:bodyPr/>
          <a:lstStyle/>
          <a:p>
            <a:r>
              <a:rPr lang="en-US" dirty="0" smtClean="0"/>
              <a:t>Take an antibiotic or an ear infection or strep throat?</a:t>
            </a:r>
            <a:endParaRPr lang="en-US" dirty="0"/>
          </a:p>
        </p:txBody>
      </p:sp>
      <p:sp>
        <p:nvSpPr>
          <p:cNvPr id="4" name="Content Placeholder 3"/>
          <p:cNvSpPr>
            <a:spLocks noGrp="1"/>
          </p:cNvSpPr>
          <p:nvPr>
            <p:ph sz="quarter" idx="14"/>
          </p:nvPr>
        </p:nvSpPr>
        <p:spPr/>
        <p:txBody>
          <a:bodyPr/>
          <a:lstStyle/>
          <a:p>
            <a:r>
              <a:rPr lang="en-US" dirty="0" smtClean="0"/>
              <a:t>Observe an endangered species at the zoo?</a:t>
            </a:r>
            <a:endParaRPr lang="en-US" dirty="0"/>
          </a:p>
        </p:txBody>
      </p:sp>
    </p:spTree>
    <p:extLst>
      <p:ext uri="{BB962C8B-B14F-4D97-AF65-F5344CB8AC3E}">
        <p14:creationId xmlns:p14="http://schemas.microsoft.com/office/powerpoint/2010/main" val="70496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Antibiotics</a:t>
            </a:r>
            <a:endParaRPr lang="en-US" dirty="0"/>
          </a:p>
        </p:txBody>
      </p:sp>
      <p:sp>
        <p:nvSpPr>
          <p:cNvPr id="3" name="Content Placeholder 2"/>
          <p:cNvSpPr>
            <a:spLocks noGrp="1"/>
          </p:cNvSpPr>
          <p:nvPr>
            <p:ph sz="quarter" idx="13"/>
          </p:nvPr>
        </p:nvSpPr>
        <p:spPr/>
        <p:txBody>
          <a:bodyPr/>
          <a:lstStyle/>
          <a:p>
            <a:r>
              <a:rPr lang="en-US" dirty="0" smtClean="0"/>
              <a:t>Penicillin </a:t>
            </a:r>
            <a:endParaRPr lang="en-US" dirty="0"/>
          </a:p>
        </p:txBody>
      </p:sp>
      <p:sp>
        <p:nvSpPr>
          <p:cNvPr id="4" name="Content Placeholder 3"/>
          <p:cNvSpPr>
            <a:spLocks noGrp="1"/>
          </p:cNvSpPr>
          <p:nvPr>
            <p:ph sz="quarter" idx="14"/>
          </p:nvPr>
        </p:nvSpPr>
        <p:spPr/>
        <p:txBody>
          <a:bodyPr/>
          <a:lstStyle/>
          <a:p>
            <a:r>
              <a:rPr lang="en-US" dirty="0" smtClean="0"/>
              <a:t>Alexander Fleming, a biomedical researcher discovered this potent antibacterial agent</a:t>
            </a:r>
            <a:endParaRPr lang="en-US" dirty="0"/>
          </a:p>
        </p:txBody>
      </p:sp>
    </p:spTree>
    <p:extLst>
      <p:ext uri="{BB962C8B-B14F-4D97-AF65-F5344CB8AC3E}">
        <p14:creationId xmlns:p14="http://schemas.microsoft.com/office/powerpoint/2010/main" val="2968479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Endangered species</a:t>
            </a:r>
            <a:endParaRPr lang="en-US" dirty="0"/>
          </a:p>
        </p:txBody>
      </p:sp>
      <p:sp>
        <p:nvSpPr>
          <p:cNvPr id="3" name="Content Placeholder 2"/>
          <p:cNvSpPr>
            <a:spLocks noGrp="1"/>
          </p:cNvSpPr>
          <p:nvPr>
            <p:ph sz="quarter" idx="13"/>
          </p:nvPr>
        </p:nvSpPr>
        <p:spPr/>
        <p:txBody>
          <a:bodyPr/>
          <a:lstStyle/>
          <a:p>
            <a:r>
              <a:rPr lang="en-US" dirty="0" smtClean="0"/>
              <a:t>Biomedical technology uses embryo transfer </a:t>
            </a:r>
            <a:endParaRPr lang="en-US" dirty="0"/>
          </a:p>
        </p:txBody>
      </p:sp>
      <p:sp>
        <p:nvSpPr>
          <p:cNvPr id="4" name="Content Placeholder 3"/>
          <p:cNvSpPr>
            <a:spLocks noGrp="1"/>
          </p:cNvSpPr>
          <p:nvPr>
            <p:ph sz="quarter" idx="14"/>
          </p:nvPr>
        </p:nvSpPr>
        <p:spPr/>
        <p:txBody>
          <a:bodyPr/>
          <a:lstStyle/>
          <a:p>
            <a:r>
              <a:rPr lang="en-US" dirty="0" smtClean="0"/>
              <a:t>To increase the population of endangered species</a:t>
            </a:r>
            <a:endParaRPr lang="en-US" dirty="0"/>
          </a:p>
        </p:txBody>
      </p:sp>
    </p:spTree>
    <p:extLst>
      <p:ext uri="{BB962C8B-B14F-4D97-AF65-F5344CB8AC3E}">
        <p14:creationId xmlns:p14="http://schemas.microsoft.com/office/powerpoint/2010/main" val="2037964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you ever?</a:t>
            </a:r>
            <a:endParaRPr lang="en-US" dirty="0"/>
          </a:p>
        </p:txBody>
      </p:sp>
      <p:sp>
        <p:nvSpPr>
          <p:cNvPr id="3" name="Content Placeholder 2"/>
          <p:cNvSpPr>
            <a:spLocks noGrp="1"/>
          </p:cNvSpPr>
          <p:nvPr>
            <p:ph sz="quarter" idx="13"/>
          </p:nvPr>
        </p:nvSpPr>
        <p:spPr/>
        <p:txBody>
          <a:bodyPr/>
          <a:lstStyle/>
          <a:p>
            <a:r>
              <a:rPr lang="en-US" dirty="0" smtClean="0"/>
              <a:t>Know anyone with Diabetes?</a:t>
            </a:r>
          </a:p>
          <a:p>
            <a:endParaRPr lang="en-US" dirty="0" smtClean="0"/>
          </a:p>
          <a:p>
            <a:endParaRPr lang="en-US" dirty="0"/>
          </a:p>
        </p:txBody>
      </p:sp>
      <p:sp>
        <p:nvSpPr>
          <p:cNvPr id="4" name="Content Placeholder 3"/>
          <p:cNvSpPr>
            <a:spLocks noGrp="1"/>
          </p:cNvSpPr>
          <p:nvPr>
            <p:ph sz="quarter" idx="14"/>
          </p:nvPr>
        </p:nvSpPr>
        <p:spPr/>
        <p:txBody>
          <a:bodyPr/>
          <a:lstStyle/>
          <a:p>
            <a:r>
              <a:rPr lang="en-US" dirty="0" smtClean="0"/>
              <a:t>Is he taking insulin or other medication for his condition?</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5012" y="3428999"/>
            <a:ext cx="3065213" cy="2590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95837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218</TotalTime>
  <Words>1083</Words>
  <Application>Microsoft Office PowerPoint</Application>
  <PresentationFormat>On-screen Show (4:3)</PresentationFormat>
  <Paragraphs>161</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Austin</vt:lpstr>
      <vt:lpstr>Benefits of Biomedical  Research</vt:lpstr>
      <vt:lpstr>Objective:</vt:lpstr>
      <vt:lpstr>Did you ever: </vt:lpstr>
      <vt:lpstr>Milk</vt:lpstr>
      <vt:lpstr>vaccines</vt:lpstr>
      <vt:lpstr>Did you ever?</vt:lpstr>
      <vt:lpstr>Antibiotics</vt:lpstr>
      <vt:lpstr>Endangered species</vt:lpstr>
      <vt:lpstr>Did you ever?</vt:lpstr>
      <vt:lpstr>There isn’t a day that goes by that medical research doesn’t affect our lives</vt:lpstr>
      <vt:lpstr>Vaccines save millions of lives</vt:lpstr>
      <vt:lpstr>Biomedical research advanced treatment for:</vt:lpstr>
      <vt:lpstr>Diabetes </vt:lpstr>
      <vt:lpstr>Cancer</vt:lpstr>
      <vt:lpstr>Leukemia </vt:lpstr>
      <vt:lpstr>Early vaccines </vt:lpstr>
      <vt:lpstr>Edward Jenner </vt:lpstr>
      <vt:lpstr>Louis Pastuer </vt:lpstr>
      <vt:lpstr>Jonas Salk – Polio vaccine</vt:lpstr>
      <vt:lpstr>Albert Sabin – oral polio vaccine</vt:lpstr>
      <vt:lpstr>Chicken Pox</vt:lpstr>
      <vt:lpstr>Hepatitis (A and B)</vt:lpstr>
      <vt:lpstr>Fluoride</vt:lpstr>
      <vt:lpstr>Alexander Fleming</vt:lpstr>
      <vt:lpstr>Cyclosporine/anti-rejection drugs.</vt:lpstr>
      <vt:lpstr>Monoclonal antibodies</vt:lpstr>
      <vt:lpstr>Pacemakers </vt:lpstr>
      <vt:lpstr>Angioplasty  </vt:lpstr>
      <vt:lpstr>Organ Transplantation</vt:lpstr>
      <vt:lpstr>Tissue transplants</vt:lpstr>
      <vt:lpstr>Biomedical advances in animal treatment and health</vt:lpstr>
      <vt:lpstr>Other advancements for animals</vt:lpstr>
      <vt:lpstr>Vaccines for animals</vt:lpstr>
      <vt:lpstr>Wildlife endangered</vt:lpstr>
      <vt:lpstr>Upcoming test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Benefits of Biomedical  Research</dc:title>
  <dc:creator>joanne</dc:creator>
  <cp:lastModifiedBy>joanne</cp:lastModifiedBy>
  <cp:revision>23</cp:revision>
  <dcterms:created xsi:type="dcterms:W3CDTF">2014-09-16T23:54:11Z</dcterms:created>
  <dcterms:modified xsi:type="dcterms:W3CDTF">2015-01-29T11:13:39Z</dcterms:modified>
</cp:coreProperties>
</file>