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75" r:id="rId4"/>
    <p:sldId id="269" r:id="rId5"/>
    <p:sldId id="265" r:id="rId6"/>
    <p:sldId id="264" r:id="rId7"/>
    <p:sldId id="266" r:id="rId8"/>
    <p:sldId id="267" r:id="rId9"/>
    <p:sldId id="277" r:id="rId10"/>
    <p:sldId id="291" r:id="rId11"/>
    <p:sldId id="289" r:id="rId12"/>
    <p:sldId id="290" r:id="rId13"/>
    <p:sldId id="259" r:id="rId14"/>
    <p:sldId id="260" r:id="rId15"/>
    <p:sldId id="270" r:id="rId16"/>
    <p:sldId id="271" r:id="rId17"/>
    <p:sldId id="272" r:id="rId18"/>
    <p:sldId id="273" r:id="rId19"/>
    <p:sldId id="274" r:id="rId20"/>
    <p:sldId id="261" r:id="rId21"/>
    <p:sldId id="268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2" r:id="rId34"/>
    <p:sldId id="293" r:id="rId35"/>
    <p:sldId id="27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7" autoAdjust="0"/>
    <p:restoredTop sz="86475" autoAdjust="0"/>
  </p:normalViewPr>
  <p:slideViewPr>
    <p:cSldViewPr>
      <p:cViewPr varScale="1">
        <p:scale>
          <a:sx n="79" d="100"/>
          <a:sy n="79" d="100"/>
        </p:scale>
        <p:origin x="-7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62F9A-FDBB-4344-B005-6F10F7474B4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4F65CDC-9ACC-47EE-BE75-22EB01BE7885}">
      <dgm:prSet phldrT="[Text]"/>
      <dgm:spPr/>
      <dgm:t>
        <a:bodyPr/>
        <a:lstStyle/>
        <a:p>
          <a:r>
            <a:rPr lang="en-US" dirty="0" smtClean="0"/>
            <a:t>Basic</a:t>
          </a:r>
          <a:endParaRPr lang="en-US" dirty="0"/>
        </a:p>
      </dgm:t>
    </dgm:pt>
    <dgm:pt modelId="{F702A896-7CC0-4A90-B60B-86533AEEB71F}" type="parTrans" cxnId="{ABDFEA53-A3D0-45AF-AB6F-5A6A0824CFB0}">
      <dgm:prSet/>
      <dgm:spPr/>
      <dgm:t>
        <a:bodyPr/>
        <a:lstStyle/>
        <a:p>
          <a:endParaRPr lang="en-US"/>
        </a:p>
      </dgm:t>
    </dgm:pt>
    <dgm:pt modelId="{7B43750E-35D3-4AE2-AD90-3BF0C5D6624D}" type="sibTrans" cxnId="{ABDFEA53-A3D0-45AF-AB6F-5A6A0824CFB0}">
      <dgm:prSet/>
      <dgm:spPr/>
      <dgm:t>
        <a:bodyPr/>
        <a:lstStyle/>
        <a:p>
          <a:endParaRPr lang="en-US"/>
        </a:p>
      </dgm:t>
    </dgm:pt>
    <dgm:pt modelId="{62E746BD-091C-4242-BBA6-B00273569311}">
      <dgm:prSet phldrT="[Text]"/>
      <dgm:spPr/>
      <dgm:t>
        <a:bodyPr/>
        <a:lstStyle/>
        <a:p>
          <a:r>
            <a:rPr lang="en-US" dirty="0" smtClean="0"/>
            <a:t>Applied</a:t>
          </a:r>
          <a:endParaRPr lang="en-US" dirty="0"/>
        </a:p>
      </dgm:t>
    </dgm:pt>
    <dgm:pt modelId="{29E4879D-B8B9-4BB6-8FA9-922F8755B220}" type="parTrans" cxnId="{373CCCE2-7B33-43B9-B4A2-6D515E13F69D}">
      <dgm:prSet/>
      <dgm:spPr/>
      <dgm:t>
        <a:bodyPr/>
        <a:lstStyle/>
        <a:p>
          <a:endParaRPr lang="en-US"/>
        </a:p>
      </dgm:t>
    </dgm:pt>
    <dgm:pt modelId="{FE61F8C4-4564-4DA7-B5C7-3D38DAD1325B}" type="sibTrans" cxnId="{373CCCE2-7B33-43B9-B4A2-6D515E13F69D}">
      <dgm:prSet/>
      <dgm:spPr/>
      <dgm:t>
        <a:bodyPr/>
        <a:lstStyle/>
        <a:p>
          <a:endParaRPr lang="en-US"/>
        </a:p>
      </dgm:t>
    </dgm:pt>
    <dgm:pt modelId="{88DEC380-AE4C-4612-8092-5488BB836373}">
      <dgm:prSet phldrT="[Text]"/>
      <dgm:spPr/>
      <dgm:t>
        <a:bodyPr/>
        <a:lstStyle/>
        <a:p>
          <a:r>
            <a:rPr lang="en-US" dirty="0" smtClean="0"/>
            <a:t>Clinical</a:t>
          </a:r>
          <a:endParaRPr lang="en-US" dirty="0"/>
        </a:p>
      </dgm:t>
    </dgm:pt>
    <dgm:pt modelId="{FE79EAC5-5BE2-4447-B38C-D71142AD323F}" type="parTrans" cxnId="{BC110E38-EA75-409E-BD72-E5759F97F4DF}">
      <dgm:prSet/>
      <dgm:spPr/>
      <dgm:t>
        <a:bodyPr/>
        <a:lstStyle/>
        <a:p>
          <a:endParaRPr lang="en-US"/>
        </a:p>
      </dgm:t>
    </dgm:pt>
    <dgm:pt modelId="{FAFFA181-F108-4CA4-AD70-1C6D6E7906AF}" type="sibTrans" cxnId="{BC110E38-EA75-409E-BD72-E5759F97F4DF}">
      <dgm:prSet/>
      <dgm:spPr/>
      <dgm:t>
        <a:bodyPr/>
        <a:lstStyle/>
        <a:p>
          <a:endParaRPr lang="en-US"/>
        </a:p>
      </dgm:t>
    </dgm:pt>
    <dgm:pt modelId="{CB7742CF-E45C-4F1D-9B42-682696F0DF4A}" type="pres">
      <dgm:prSet presAssocID="{4AB62F9A-FDBB-4344-B005-6F10F7474B4B}" presName="CompostProcess" presStyleCnt="0">
        <dgm:presLayoutVars>
          <dgm:dir/>
          <dgm:resizeHandles val="exact"/>
        </dgm:presLayoutVars>
      </dgm:prSet>
      <dgm:spPr/>
    </dgm:pt>
    <dgm:pt modelId="{7D5C3CA9-982B-4C06-BA65-CE295BCB9F1C}" type="pres">
      <dgm:prSet presAssocID="{4AB62F9A-FDBB-4344-B005-6F10F7474B4B}" presName="arrow" presStyleLbl="bgShp" presStyleIdx="0" presStyleCnt="1"/>
      <dgm:spPr/>
    </dgm:pt>
    <dgm:pt modelId="{C3E63416-65BE-47DA-A743-5059644BDCDB}" type="pres">
      <dgm:prSet presAssocID="{4AB62F9A-FDBB-4344-B005-6F10F7474B4B}" presName="linearProcess" presStyleCnt="0"/>
      <dgm:spPr/>
    </dgm:pt>
    <dgm:pt modelId="{336B037E-39C9-4602-B2C2-8C03E0D7416F}" type="pres">
      <dgm:prSet presAssocID="{94F65CDC-9ACC-47EE-BE75-22EB01BE788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DEB83-53F3-4571-B32E-2045C6C77A7C}" type="pres">
      <dgm:prSet presAssocID="{7B43750E-35D3-4AE2-AD90-3BF0C5D6624D}" presName="sibTrans" presStyleCnt="0"/>
      <dgm:spPr/>
    </dgm:pt>
    <dgm:pt modelId="{EE32F726-0C65-4D97-87CF-B83039E95203}" type="pres">
      <dgm:prSet presAssocID="{62E746BD-091C-4242-BBA6-B0027356931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E8EE6-3C48-4306-A457-713E7107A4A2}" type="pres">
      <dgm:prSet presAssocID="{FE61F8C4-4564-4DA7-B5C7-3D38DAD1325B}" presName="sibTrans" presStyleCnt="0"/>
      <dgm:spPr/>
    </dgm:pt>
    <dgm:pt modelId="{30EAF9D9-1C8F-42C2-ABFC-1AF2C2774674}" type="pres">
      <dgm:prSet presAssocID="{88DEC380-AE4C-4612-8092-5488BB83637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A00E0A-19E4-4413-83B2-F52D6A89E217}" type="presOf" srcId="{88DEC380-AE4C-4612-8092-5488BB836373}" destId="{30EAF9D9-1C8F-42C2-ABFC-1AF2C2774674}" srcOrd="0" destOrd="0" presId="urn:microsoft.com/office/officeart/2005/8/layout/hProcess9"/>
    <dgm:cxn modelId="{5CF9BB7A-7F9D-4EA1-9FFA-CF10A03EB9F6}" type="presOf" srcId="{4AB62F9A-FDBB-4344-B005-6F10F7474B4B}" destId="{CB7742CF-E45C-4F1D-9B42-682696F0DF4A}" srcOrd="0" destOrd="0" presId="urn:microsoft.com/office/officeart/2005/8/layout/hProcess9"/>
    <dgm:cxn modelId="{24B7BD5C-C6E5-4E8B-BD54-C96484CCB708}" type="presOf" srcId="{94F65CDC-9ACC-47EE-BE75-22EB01BE7885}" destId="{336B037E-39C9-4602-B2C2-8C03E0D7416F}" srcOrd="0" destOrd="0" presId="urn:microsoft.com/office/officeart/2005/8/layout/hProcess9"/>
    <dgm:cxn modelId="{373CCCE2-7B33-43B9-B4A2-6D515E13F69D}" srcId="{4AB62F9A-FDBB-4344-B005-6F10F7474B4B}" destId="{62E746BD-091C-4242-BBA6-B00273569311}" srcOrd="1" destOrd="0" parTransId="{29E4879D-B8B9-4BB6-8FA9-922F8755B220}" sibTransId="{FE61F8C4-4564-4DA7-B5C7-3D38DAD1325B}"/>
    <dgm:cxn modelId="{9D42A20A-36D6-45A8-8895-D1A25B7A000A}" type="presOf" srcId="{62E746BD-091C-4242-BBA6-B00273569311}" destId="{EE32F726-0C65-4D97-87CF-B83039E95203}" srcOrd="0" destOrd="0" presId="urn:microsoft.com/office/officeart/2005/8/layout/hProcess9"/>
    <dgm:cxn modelId="{ABDFEA53-A3D0-45AF-AB6F-5A6A0824CFB0}" srcId="{4AB62F9A-FDBB-4344-B005-6F10F7474B4B}" destId="{94F65CDC-9ACC-47EE-BE75-22EB01BE7885}" srcOrd="0" destOrd="0" parTransId="{F702A896-7CC0-4A90-B60B-86533AEEB71F}" sibTransId="{7B43750E-35D3-4AE2-AD90-3BF0C5D6624D}"/>
    <dgm:cxn modelId="{BC110E38-EA75-409E-BD72-E5759F97F4DF}" srcId="{4AB62F9A-FDBB-4344-B005-6F10F7474B4B}" destId="{88DEC380-AE4C-4612-8092-5488BB836373}" srcOrd="2" destOrd="0" parTransId="{FE79EAC5-5BE2-4447-B38C-D71142AD323F}" sibTransId="{FAFFA181-F108-4CA4-AD70-1C6D6E7906AF}"/>
    <dgm:cxn modelId="{94FA5E73-13B4-4B1B-A76A-6FF0931600DB}" type="presParOf" srcId="{CB7742CF-E45C-4F1D-9B42-682696F0DF4A}" destId="{7D5C3CA9-982B-4C06-BA65-CE295BCB9F1C}" srcOrd="0" destOrd="0" presId="urn:microsoft.com/office/officeart/2005/8/layout/hProcess9"/>
    <dgm:cxn modelId="{48945C8B-A3E3-4FC1-8FCC-98D7A3D7A9CF}" type="presParOf" srcId="{CB7742CF-E45C-4F1D-9B42-682696F0DF4A}" destId="{C3E63416-65BE-47DA-A743-5059644BDCDB}" srcOrd="1" destOrd="0" presId="urn:microsoft.com/office/officeart/2005/8/layout/hProcess9"/>
    <dgm:cxn modelId="{E3C709EF-F881-4566-8813-E9484E94A7E0}" type="presParOf" srcId="{C3E63416-65BE-47DA-A743-5059644BDCDB}" destId="{336B037E-39C9-4602-B2C2-8C03E0D7416F}" srcOrd="0" destOrd="0" presId="urn:microsoft.com/office/officeart/2005/8/layout/hProcess9"/>
    <dgm:cxn modelId="{BA9E8BA1-F8B6-4930-AE76-AC71399F0E47}" type="presParOf" srcId="{C3E63416-65BE-47DA-A743-5059644BDCDB}" destId="{505DEB83-53F3-4571-B32E-2045C6C77A7C}" srcOrd="1" destOrd="0" presId="urn:microsoft.com/office/officeart/2005/8/layout/hProcess9"/>
    <dgm:cxn modelId="{7523F1EA-BCE6-4417-9A03-065BE12D8766}" type="presParOf" srcId="{C3E63416-65BE-47DA-A743-5059644BDCDB}" destId="{EE32F726-0C65-4D97-87CF-B83039E95203}" srcOrd="2" destOrd="0" presId="urn:microsoft.com/office/officeart/2005/8/layout/hProcess9"/>
    <dgm:cxn modelId="{7D25D128-B1B8-4DDE-8030-D434CE728665}" type="presParOf" srcId="{C3E63416-65BE-47DA-A743-5059644BDCDB}" destId="{A91E8EE6-3C48-4306-A457-713E7107A4A2}" srcOrd="3" destOrd="0" presId="urn:microsoft.com/office/officeart/2005/8/layout/hProcess9"/>
    <dgm:cxn modelId="{6D9675F2-D2AB-4901-88DA-D94DC0A96648}" type="presParOf" srcId="{C3E63416-65BE-47DA-A743-5059644BDCDB}" destId="{30EAF9D9-1C8F-42C2-ABFC-1AF2C277467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9BDA9-F8B2-4AC5-AE9D-433A762D353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9CED3-9CD1-4B0F-93D0-E6F588553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2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2014/06/19/health/cdc-possible-anthrax-exposure/index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top.com/267/3658572/Forgotten-vials-of-smallpox-found-in-storage-roo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Serious public health concerns</a:t>
            </a:r>
            <a:r>
              <a:rPr lang="en-US" baseline="0" dirty="0" smtClean="0"/>
              <a:t> were discussed about this mishap: 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http://www.cnn.com/2014/06/19/health/cdc-possible-anthrax-exposure/index.html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9CED3-9CD1-4B0F-93D0-E6F588553A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21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Serious</a:t>
            </a:r>
            <a:r>
              <a:rPr lang="en-US" baseline="0" dirty="0" smtClean="0"/>
              <a:t> issues could result if these vials of live viruses had been exposed to the public.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ews article: 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http://www.wtop.com/267/3658572/Forgotten-vials-of-smallpox-found-in-storage-room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9CED3-9CD1-4B0F-93D0-E6F588553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9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7285090-6347-426D-A6A5-ACFD060F96F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727A85E-3D8A-4A18-81CC-1739A9320E2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5090-6347-426D-A6A5-ACFD060F96F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85E-3D8A-4A18-81CC-1739A9320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5090-6347-426D-A6A5-ACFD060F96F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85E-3D8A-4A18-81CC-1739A9320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5090-6347-426D-A6A5-ACFD060F96F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85E-3D8A-4A18-81CC-1739A9320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5090-6347-426D-A6A5-ACFD060F96F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85E-3D8A-4A18-81CC-1739A9320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5090-6347-426D-A6A5-ACFD060F96F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85E-3D8A-4A18-81CC-1739A9320E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5090-6347-426D-A6A5-ACFD060F96F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85E-3D8A-4A18-81CC-1739A9320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5090-6347-426D-A6A5-ACFD060F96F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85E-3D8A-4A18-81CC-1739A9320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5090-6347-426D-A6A5-ACFD060F96F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85E-3D8A-4A18-81CC-1739A9320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5090-6347-426D-A6A5-ACFD060F96F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85E-3D8A-4A18-81CC-1739A9320E2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5090-6347-426D-A6A5-ACFD060F96F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A85E-3D8A-4A18-81CC-1739A9320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7285090-6347-426D-A6A5-ACFD060F96F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727A85E-3D8A-4A18-81CC-1739A9320E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otech.org/about-us/press-room/fast-facts#sthash.raGDnMtb.dpu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Biomedical Research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Exploring types of biomedical research</a:t>
            </a:r>
          </a:p>
          <a:p>
            <a:endParaRPr lang="en-US" dirty="0"/>
          </a:p>
        </p:txBody>
      </p:sp>
      <p:pic>
        <p:nvPicPr>
          <p:cNvPr id="1026" name="Picture 2" descr="C:\Users\joanne\AppData\Local\Microsoft\Windows\Temporary Internet Files\Content.IE5\ZNKUTAMC\MP9003211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2895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43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conducted to increase the fundamental knowledge of the physical, chemical and functional mechanisms of life processes or </a:t>
            </a:r>
            <a:r>
              <a:rPr lang="en-US" dirty="0" smtClean="0"/>
              <a:t>disease</a:t>
            </a:r>
          </a:p>
          <a:p>
            <a:r>
              <a:rPr lang="en-US" dirty="0" smtClean="0"/>
              <a:t>it is not directed toward solving any particular problem</a:t>
            </a:r>
          </a:p>
          <a:p>
            <a:r>
              <a:rPr lang="en-US" dirty="0" smtClean="0"/>
              <a:t>It provides building blocks for other types of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81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Research: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 directed toward specific objectives.  Involves the application of existing knowledge (obtained through basic research).  Often involves animals and computer </a:t>
            </a:r>
            <a:r>
              <a:rPr lang="en-US" dirty="0" smtClean="0"/>
              <a:t>models</a:t>
            </a:r>
          </a:p>
          <a:p>
            <a:r>
              <a:rPr lang="en-US" dirty="0" smtClean="0"/>
              <a:t>takes </a:t>
            </a:r>
            <a:r>
              <a:rPr lang="en-US" dirty="0"/>
              <a:t>place in lab </a:t>
            </a:r>
            <a:r>
              <a:rPr lang="en-US" dirty="0" smtClean="0"/>
              <a:t>setting</a:t>
            </a:r>
          </a:p>
          <a:p>
            <a:r>
              <a:rPr lang="en-US" dirty="0" smtClean="0"/>
              <a:t>Is conducted with animals, non-animal methods and computer models or tissue cultures. </a:t>
            </a:r>
          </a:p>
        </p:txBody>
      </p:sp>
    </p:spTree>
    <p:extLst>
      <p:ext uri="{BB962C8B-B14F-4D97-AF65-F5344CB8AC3E}">
        <p14:creationId xmlns:p14="http://schemas.microsoft.com/office/powerpoint/2010/main" val="3389219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Research: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Builds on what is done in basic </a:t>
            </a:r>
            <a:r>
              <a:rPr lang="en-US" dirty="0"/>
              <a:t>and applied research </a:t>
            </a:r>
            <a:r>
              <a:rPr lang="en-US" dirty="0" smtClean="0"/>
              <a:t>applying it to the human clinical </a:t>
            </a:r>
            <a:r>
              <a:rPr lang="en-US" dirty="0"/>
              <a:t>research </a:t>
            </a:r>
            <a:r>
              <a:rPr lang="en-US" dirty="0" smtClean="0"/>
              <a:t>(for </a:t>
            </a:r>
            <a:r>
              <a:rPr lang="en-US" dirty="0"/>
              <a:t>treatment and prevention of </a:t>
            </a:r>
            <a:r>
              <a:rPr lang="en-US" dirty="0" smtClean="0"/>
              <a:t>diseases)</a:t>
            </a:r>
          </a:p>
          <a:p>
            <a:r>
              <a:rPr lang="en-US" dirty="0" smtClean="0"/>
              <a:t>Is used </a:t>
            </a:r>
            <a:r>
              <a:rPr lang="en-US" dirty="0"/>
              <a:t>to test drug and device treatment in </a:t>
            </a:r>
            <a:r>
              <a:rPr lang="en-US" dirty="0" smtClean="0"/>
              <a:t>humans</a:t>
            </a:r>
          </a:p>
          <a:p>
            <a:r>
              <a:rPr lang="en-US" dirty="0" smtClean="0"/>
              <a:t>takes </a:t>
            </a:r>
            <a:r>
              <a:rPr lang="en-US" dirty="0"/>
              <a:t>place in hospital or clinical </a:t>
            </a:r>
            <a:r>
              <a:rPr lang="en-US" dirty="0" smtClean="0"/>
              <a:t>setting</a:t>
            </a:r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01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696200" cy="877336"/>
          </a:xfrm>
        </p:spPr>
        <p:txBody>
          <a:bodyPr>
            <a:normAutofit/>
          </a:bodyPr>
          <a:lstStyle/>
          <a:p>
            <a:r>
              <a:rPr lang="en-US" dirty="0" smtClean="0"/>
              <a:t>Pervasive reach of BMT: </a:t>
            </a:r>
            <a:endParaRPr lang="en-US" dirty="0"/>
          </a:p>
        </p:txBody>
      </p:sp>
      <p:pic>
        <p:nvPicPr>
          <p:cNvPr id="2050" name="Picture 2" descr="http://www.eurac.edu/en/research/institutes/centerofbiomedicine/CBM/PublishingImages/biomedical_cycle_goa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6934200" cy="461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6150428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http://www.eurac.edu/en/research/institutes/centerofbiomedicine/CBM/StrategicGoals.html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08306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543800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biotechnical  scientists do: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003829"/>
          </a:xfrm>
        </p:spPr>
        <p:txBody>
          <a:bodyPr/>
          <a:lstStyle/>
          <a:p>
            <a:pPr marL="68580" indent="0">
              <a:buNone/>
            </a:pPr>
            <a:endParaRPr lang="en-US" dirty="0"/>
          </a:p>
        </p:txBody>
      </p:sp>
      <p:pic>
        <p:nvPicPr>
          <p:cNvPr id="3074" name="Picture 2" descr="http://www.nature.com/nm/journal/v18/n2/images/nm.2572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01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6172201"/>
            <a:ext cx="502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http://www.nature.com/nm/journal/v18/n2/fig_tab/nm.2572_F1.html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21315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27664"/>
            <a:ext cx="8077200" cy="801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are the NC Biotech regions?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56" y="3125787"/>
            <a:ext cx="4381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http://directory.ncbiotech.org/sites/all/themes/custom/ncbc_compdir/images/map/map-regions.png</a:t>
            </a:r>
          </a:p>
        </p:txBody>
      </p:sp>
      <p:pic>
        <p:nvPicPr>
          <p:cNvPr id="6148" name="Picture 4" descr="http://www.ncbiotech.org/sites/default/files/pages/regions%20map%20simple%20051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1"/>
            <a:ext cx="7696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159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010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Fast Facts: North </a:t>
            </a:r>
            <a:r>
              <a:rPr lang="en-US" dirty="0"/>
              <a:t>Carolina is the </a:t>
            </a:r>
            <a:r>
              <a:rPr lang="en-US" dirty="0" smtClean="0"/>
              <a:t>3rd </a:t>
            </a:r>
            <a:r>
              <a:rPr lang="en-US" dirty="0"/>
              <a:t>leading state for biotechnology with </a:t>
            </a:r>
            <a:r>
              <a:rPr lang="en-US" dirty="0" smtClean="0"/>
              <a:t>600-plus companies!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43200"/>
            <a:ext cx="75438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128 </a:t>
            </a:r>
            <a:r>
              <a:rPr lang="en-US" dirty="0"/>
              <a:t>contract research and testing companies -- one of the world's greatest concentration;</a:t>
            </a:r>
          </a:p>
          <a:p>
            <a:r>
              <a:rPr lang="en-US" dirty="0"/>
              <a:t>80 agricultural biotechnology companies headquartered in North Carolina;</a:t>
            </a:r>
          </a:p>
          <a:p>
            <a:r>
              <a:rPr lang="en-US" dirty="0"/>
              <a:t>13 publicly traded companies with a market capitalization of $11.8 billion;</a:t>
            </a:r>
          </a:p>
          <a:p>
            <a:r>
              <a:rPr lang="en-US" dirty="0"/>
              <a:t>At least 75 based on North Carolina university technologies;</a:t>
            </a:r>
          </a:p>
          <a:p>
            <a:r>
              <a:rPr lang="en-US" dirty="0"/>
              <a:t>60,000 </a:t>
            </a:r>
            <a:r>
              <a:rPr lang="en-US" dirty="0" smtClean="0"/>
              <a:t>employees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32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/>
          <a:lstStyle/>
          <a:p>
            <a:r>
              <a:rPr lang="en-US" dirty="0" smtClean="0"/>
              <a:t>More NC Fast Facts: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7033708" cy="3775229"/>
          </a:xfrm>
        </p:spPr>
        <p:txBody>
          <a:bodyPr>
            <a:normAutofit/>
          </a:bodyPr>
          <a:lstStyle/>
          <a:p>
            <a:r>
              <a:rPr lang="en-US" dirty="0"/>
              <a:t>18 percent growth from 2001 to 2006, the fastest of the top 10 biotech </a:t>
            </a:r>
            <a:r>
              <a:rPr lang="en-US" dirty="0" smtClean="0"/>
              <a:t>states</a:t>
            </a:r>
            <a:endParaRPr lang="en-US" dirty="0"/>
          </a:p>
          <a:p>
            <a:r>
              <a:rPr lang="en-US" dirty="0"/>
              <a:t>Estimated $4.5 billion </a:t>
            </a:r>
            <a:r>
              <a:rPr lang="en-US" dirty="0" smtClean="0"/>
              <a:t>payroll</a:t>
            </a:r>
            <a:endParaRPr lang="en-US" dirty="0"/>
          </a:p>
          <a:p>
            <a:r>
              <a:rPr lang="en-US" dirty="0"/>
              <a:t>Average salary of $74,650 (2008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$1.4 billion in state and local </a:t>
            </a:r>
            <a:r>
              <a:rPr lang="en-US" dirty="0" smtClean="0"/>
              <a:t>taxes</a:t>
            </a:r>
            <a:endParaRPr lang="en-US" dirty="0"/>
          </a:p>
          <a:p>
            <a:r>
              <a:rPr lang="en-US" dirty="0"/>
              <a:t>$176 million paid annually in personal state income </a:t>
            </a:r>
            <a:r>
              <a:rPr lang="en-US" dirty="0" smtClean="0"/>
              <a:t>taxes</a:t>
            </a:r>
            <a:endParaRPr lang="en-US" dirty="0"/>
          </a:p>
          <a:p>
            <a:r>
              <a:rPr lang="en-US" dirty="0"/>
              <a:t>About 145 bioscience patents granted each year to companies and </a:t>
            </a:r>
            <a:r>
              <a:rPr lang="en-US" dirty="0" smtClean="0"/>
              <a:t>universities</a:t>
            </a:r>
            <a:endParaRPr lang="en-US" dirty="0"/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83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801136"/>
          </a:xfrm>
        </p:spPr>
        <p:txBody>
          <a:bodyPr/>
          <a:lstStyle/>
          <a:p>
            <a:r>
              <a:rPr lang="en-US" dirty="0" smtClean="0"/>
              <a:t>Biotech (BT) in 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740" y="1981201"/>
            <a:ext cx="6777317" cy="3037114"/>
          </a:xfrm>
        </p:spPr>
        <p:txBody>
          <a:bodyPr numCol="2">
            <a:normAutofit lnSpcReduction="10000"/>
          </a:bodyPr>
          <a:lstStyle/>
          <a:p>
            <a:r>
              <a:rPr lang="en-US" dirty="0"/>
              <a:t>GlaxoSmithKline </a:t>
            </a:r>
            <a:endParaRPr lang="en-US" dirty="0" smtClean="0"/>
          </a:p>
          <a:p>
            <a:r>
              <a:rPr lang="en-US" dirty="0" smtClean="0"/>
              <a:t>BASF </a:t>
            </a:r>
          </a:p>
          <a:p>
            <a:r>
              <a:rPr lang="en-US" dirty="0" smtClean="0"/>
              <a:t>Baxter </a:t>
            </a:r>
            <a:r>
              <a:rPr lang="en-US" dirty="0"/>
              <a:t>Healthcare </a:t>
            </a:r>
            <a:endParaRPr lang="en-US" dirty="0" smtClean="0"/>
          </a:p>
          <a:p>
            <a:r>
              <a:rPr lang="en-US" dirty="0" smtClean="0"/>
              <a:t>Bayer </a:t>
            </a:r>
          </a:p>
          <a:p>
            <a:r>
              <a:rPr lang="en-US" dirty="0" err="1" smtClean="0"/>
              <a:t>Biogen</a:t>
            </a:r>
            <a:r>
              <a:rPr lang="en-US" dirty="0" smtClean="0"/>
              <a:t> </a:t>
            </a:r>
            <a:r>
              <a:rPr lang="en-US" dirty="0"/>
              <a:t>Idec </a:t>
            </a:r>
            <a:endParaRPr lang="en-US" dirty="0" smtClean="0"/>
          </a:p>
          <a:p>
            <a:r>
              <a:rPr lang="en-US" dirty="0" err="1" smtClean="0"/>
              <a:t>Labcorp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Merck </a:t>
            </a:r>
          </a:p>
          <a:p>
            <a:r>
              <a:rPr lang="en-US" dirty="0" smtClean="0"/>
              <a:t>Novartis </a:t>
            </a:r>
          </a:p>
          <a:p>
            <a:r>
              <a:rPr lang="en-US" dirty="0" smtClean="0"/>
              <a:t>Novo </a:t>
            </a:r>
          </a:p>
          <a:p>
            <a:r>
              <a:rPr lang="en-US" dirty="0" smtClean="0"/>
              <a:t>Nordisk </a:t>
            </a:r>
          </a:p>
          <a:p>
            <a:r>
              <a:rPr lang="en-US" dirty="0" smtClean="0"/>
              <a:t>Pfizer </a:t>
            </a:r>
          </a:p>
          <a:p>
            <a:r>
              <a:rPr lang="en-US" dirty="0" smtClean="0"/>
              <a:t>Syngenta </a:t>
            </a:r>
          </a:p>
          <a:p>
            <a:r>
              <a:rPr lang="en-US" dirty="0" smtClean="0"/>
              <a:t>Quintiles –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5029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more at: </a:t>
            </a:r>
            <a:r>
              <a:rPr lang="en-US" dirty="0">
                <a:hlinkClick r:id="rId2"/>
              </a:rPr>
              <a:t>http://www.ncbiotech.org/about-us/press-room/fast-facts#sthash.raGDnMtb.dpuf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83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origin of BM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discoveries by super scientists that led the way for us to build upon!</a:t>
            </a:r>
            <a:endParaRPr lang="en-US" dirty="0"/>
          </a:p>
        </p:txBody>
      </p:sp>
      <p:pic>
        <p:nvPicPr>
          <p:cNvPr id="5" name="Picture 2" descr="http://www.maryville.edu/as/wp-content/blogs.dir/9/files/2012/01/biomedicalS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66457"/>
            <a:ext cx="74866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1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SCIENCE and scientific method</a:t>
            </a:r>
          </a:p>
          <a:p>
            <a:r>
              <a:rPr lang="en-US" dirty="0" smtClean="0"/>
              <a:t>Define biomedical research (BM)</a:t>
            </a:r>
          </a:p>
          <a:p>
            <a:r>
              <a:rPr lang="en-US" dirty="0" smtClean="0"/>
              <a:t>Describe the three types of BM research</a:t>
            </a:r>
          </a:p>
          <a:p>
            <a:r>
              <a:rPr lang="en-US" dirty="0" smtClean="0"/>
              <a:t>Recall at least six Biotech companies in NC</a:t>
            </a:r>
          </a:p>
          <a:p>
            <a:r>
              <a:rPr lang="en-US" b="1" dirty="0" smtClean="0"/>
              <a:t>Student activity:</a:t>
            </a:r>
          </a:p>
          <a:p>
            <a:pPr lvl="1"/>
            <a:r>
              <a:rPr lang="en-US" dirty="0" smtClean="0"/>
              <a:t>Explore </a:t>
            </a:r>
            <a:r>
              <a:rPr lang="en-US" dirty="0"/>
              <a:t>early super scientists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16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Super Scientists laid the foundation for BM researchers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001000" cy="3886200"/>
          </a:xfrm>
        </p:spPr>
        <p:txBody>
          <a:bodyPr numCol="2">
            <a:normAutofit fontScale="62500" lnSpcReduction="20000"/>
          </a:bodyPr>
          <a:lstStyle/>
          <a:p>
            <a:pPr marL="822960" lvl="1" indent="-457200">
              <a:buFont typeface="+mj-lt"/>
              <a:buAutoNum type="arabicPeriod"/>
            </a:pPr>
            <a:r>
              <a:rPr lang="en-US" dirty="0" err="1" smtClean="0"/>
              <a:t>Gregor</a:t>
            </a:r>
            <a:r>
              <a:rPr lang="en-US" dirty="0" smtClean="0"/>
              <a:t> Mendel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Charles Darwin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Watson and Crick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Louis </a:t>
            </a:r>
            <a:r>
              <a:rPr lang="en-US" dirty="0" err="1" smtClean="0"/>
              <a:t>Pastuer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Linus Pauling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err="1" smtClean="0"/>
              <a:t>Willhelm</a:t>
            </a:r>
            <a:r>
              <a:rPr lang="en-US" dirty="0" smtClean="0"/>
              <a:t> Rontgen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Alexander </a:t>
            </a:r>
            <a:r>
              <a:rPr lang="en-US" dirty="0" err="1" smtClean="0"/>
              <a:t>Flemming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Peyton Ross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err="1" smtClean="0"/>
              <a:t>Kary</a:t>
            </a:r>
            <a:r>
              <a:rPr lang="en-US" dirty="0" smtClean="0"/>
              <a:t> Mullins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Oswald T. Avery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Gertrude B. Elion &amp; George Hitchings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J. Michael Bishop &amp; Harold Varmus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Fredrick </a:t>
            </a:r>
            <a:r>
              <a:rPr lang="en-US" dirty="0" err="1" smtClean="0"/>
              <a:t>Banting</a:t>
            </a:r>
            <a:r>
              <a:rPr lang="en-US" dirty="0" smtClean="0"/>
              <a:t> &amp; Charles Best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err="1" smtClean="0"/>
              <a:t>Sigmond</a:t>
            </a:r>
            <a:r>
              <a:rPr lang="en-US" dirty="0" smtClean="0"/>
              <a:t> Freud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William Harvey</a:t>
            </a:r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endParaRPr lang="en-US" dirty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Robert Koch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Anton Van Leeuwenhoek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Julius Axelrod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Karl Landsteiner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Barbara McClintock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Sir Peter </a:t>
            </a:r>
            <a:r>
              <a:rPr lang="en-US" dirty="0" err="1" smtClean="0"/>
              <a:t>Meawar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Stanley Cohen &amp; Rita Levi-Montalcini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Peter Doherty &amp; Rolf </a:t>
            </a:r>
            <a:r>
              <a:rPr lang="en-US" dirty="0" err="1" smtClean="0"/>
              <a:t>Zinkernagel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Georges Kohler &amp; Cesar Milstein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Karl Landsteiner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Martin </a:t>
            </a:r>
            <a:r>
              <a:rPr lang="en-US" dirty="0" err="1" smtClean="0"/>
              <a:t>Rodbell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Rosalyn Yalow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Robert J. </a:t>
            </a:r>
            <a:r>
              <a:rPr lang="en-US" dirty="0" err="1" smtClean="0"/>
              <a:t>Lefkoitz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Karl Popper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Benjamin C. </a:t>
            </a:r>
            <a:r>
              <a:rPr lang="en-US" dirty="0" err="1" smtClean="0"/>
              <a:t>Preisner</a:t>
            </a:r>
            <a:r>
              <a:rPr lang="en-US" dirty="0" smtClean="0"/>
              <a:t>, III	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68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412329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Student </a:t>
            </a:r>
            <a:r>
              <a:rPr lang="en-US" dirty="0" smtClean="0"/>
              <a:t>Assignment (rubric): </a:t>
            </a:r>
            <a:r>
              <a:rPr lang="en-US" altLang="en-US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research your assigned scientist and create a </a:t>
            </a: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4-slide pp /</a:t>
            </a:r>
            <a:r>
              <a:rPr lang="en-US" alt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prezi</a:t>
            </a: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 pictograph.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29978"/>
              </p:ext>
            </p:extLst>
          </p:nvPr>
        </p:nvGraphicFramePr>
        <p:xfrm>
          <a:off x="762000" y="2438399"/>
          <a:ext cx="7619999" cy="3886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0329"/>
                <a:gridCol w="1004835"/>
                <a:gridCol w="1004835"/>
              </a:tblGrid>
              <a:tr h="8301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student included his/her name, course / period on the first slide and the info was neat and organized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 pts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01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 student used appropriate grammar and spelling and included at least one source cited on the Power point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 pts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3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Who, what, when, where and how is clearly addressed regarding the scientist and his / her discovery. 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Add </a:t>
                      </a:r>
                      <a:r>
                        <a:rPr lang="en-US" sz="1800" b="1" dirty="0">
                          <a:effectLst/>
                        </a:rPr>
                        <a:t>graphics/pictures.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 pts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3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 student will present his/her power point to the class and explain why he/she believes the discovery is important to the field of biomedical research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 pts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025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27664"/>
            <a:ext cx="7543800" cy="1563136"/>
          </a:xfrm>
        </p:spPr>
        <p:txBody>
          <a:bodyPr>
            <a:normAutofit/>
          </a:bodyPr>
          <a:lstStyle/>
          <a:p>
            <a:r>
              <a:rPr lang="en-US" dirty="0" smtClean="0"/>
              <a:t>I cannot wait to see your work next week!!!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 smtClean="0"/>
              <a:t>Be prepared to present on MONDAY!!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27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410736"/>
          </a:xfrm>
        </p:spPr>
        <p:txBody>
          <a:bodyPr>
            <a:normAutofit/>
          </a:bodyPr>
          <a:lstStyle/>
          <a:p>
            <a:pPr marL="68580" indent="0"/>
            <a:r>
              <a:rPr lang="en-US" dirty="0" smtClean="0"/>
              <a:t>Let review: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. What </a:t>
            </a:r>
            <a:r>
              <a:rPr lang="en-US" dirty="0" smtClean="0"/>
              <a:t>is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743200"/>
            <a:ext cx="6777317" cy="3089429"/>
          </a:xfrm>
        </p:spPr>
        <p:txBody>
          <a:bodyPr/>
          <a:lstStyle/>
          <a:p>
            <a:pPr marL="822960" lvl="1" indent="-457200">
              <a:buAutoNum type="alphaLcPeriod"/>
            </a:pPr>
            <a:r>
              <a:rPr lang="en-US" dirty="0" smtClean="0"/>
              <a:t>It is an unpredictable process. </a:t>
            </a:r>
          </a:p>
          <a:p>
            <a:pPr marL="822960" lvl="1" indent="-457200">
              <a:buAutoNum type="alphaLcPeriod"/>
            </a:pPr>
            <a:r>
              <a:rPr lang="en-US" dirty="0" smtClean="0"/>
              <a:t>It means Knowledge.</a:t>
            </a:r>
          </a:p>
          <a:p>
            <a:pPr marL="822960" lvl="1" indent="-457200">
              <a:buAutoNum type="alphaLcPeriod"/>
            </a:pPr>
            <a:r>
              <a:rPr lang="en-US" dirty="0" smtClean="0"/>
              <a:t>It is an inflexible, fixed discovery process.</a:t>
            </a:r>
          </a:p>
          <a:p>
            <a:pPr marL="822960" lvl="1" indent="-457200">
              <a:buAutoNum type="alphaLcPeriod"/>
            </a:pPr>
            <a:r>
              <a:rPr lang="en-US" dirty="0" smtClean="0"/>
              <a:t>It has little to do with BM research.</a:t>
            </a:r>
          </a:p>
          <a:p>
            <a:pPr marL="822960" lvl="1" indent="-457200">
              <a:buAutoNum type="alphaLcPeriod"/>
            </a:pPr>
            <a:endParaRPr lang="en-US" dirty="0" smtClean="0"/>
          </a:p>
          <a:p>
            <a:pPr marL="822960" lvl="1" indent="-45720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53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b. Science is KNOWLEDGE!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37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The study of </a:t>
            </a:r>
            <a:r>
              <a:rPr lang="en-US" dirty="0" smtClean="0"/>
              <a:t>medicine: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devoted to life processes involved in the prevention and treatment of disease is ______________________________.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29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BIOMEDICAL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94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7664"/>
            <a:ext cx="7924800" cy="801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An example of basic research is: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5780" indent="-457200">
              <a:buAutoNum type="alphaLcPeriod"/>
            </a:pPr>
            <a:r>
              <a:rPr lang="en-US" dirty="0" smtClean="0"/>
              <a:t>Clinical cardiac drug trial on humans at the hospital.</a:t>
            </a:r>
          </a:p>
          <a:p>
            <a:pPr marL="525780" indent="-457200">
              <a:buAutoNum type="alphaLcPeriod"/>
            </a:pPr>
            <a:r>
              <a:rPr lang="en-US" dirty="0" smtClean="0"/>
              <a:t>Cardiac drug study on animals performed in a lab setting.</a:t>
            </a:r>
          </a:p>
          <a:p>
            <a:pPr marL="525780" indent="-457200">
              <a:buAutoNum type="alphaLcPeriod"/>
            </a:pPr>
            <a:r>
              <a:rPr lang="en-US" dirty="0" smtClean="0"/>
              <a:t>Library research of earlier studies done on similar cardiac drugs. </a:t>
            </a:r>
          </a:p>
          <a:p>
            <a:pPr marL="525780" indent="-457200">
              <a:buAutoNum type="alphaLcPeriod"/>
            </a:pPr>
            <a:r>
              <a:rPr lang="en-US" dirty="0" smtClean="0"/>
              <a:t>Report on the news about drug shortages.</a:t>
            </a:r>
          </a:p>
        </p:txBody>
      </p:sp>
    </p:spTree>
    <p:extLst>
      <p:ext uri="{BB962C8B-B14F-4D97-AF65-F5344CB8AC3E}">
        <p14:creationId xmlns:p14="http://schemas.microsoft.com/office/powerpoint/2010/main" val="429132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AutoNum type="alphaLcPeriod" startAt="3"/>
            </a:pPr>
            <a:r>
              <a:rPr lang="en-US" dirty="0" smtClean="0"/>
              <a:t>Library research of similar studies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32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An example of applied research is: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AutoNum type="alphaLcPeriod"/>
            </a:pPr>
            <a:r>
              <a:rPr lang="en-US" dirty="0"/>
              <a:t>Clinical cardiac drug trial on humans at the hospital.</a:t>
            </a:r>
          </a:p>
          <a:p>
            <a:pPr marL="525780" indent="-457200">
              <a:buAutoNum type="alphaLcPeriod"/>
            </a:pPr>
            <a:r>
              <a:rPr lang="en-US" dirty="0"/>
              <a:t>Cardiac drug study on animals performed in a lab setting.</a:t>
            </a:r>
          </a:p>
          <a:p>
            <a:pPr marL="525780" indent="-457200">
              <a:buAutoNum type="alphaLcPeriod"/>
            </a:pPr>
            <a:r>
              <a:rPr lang="en-US" dirty="0"/>
              <a:t>Library research of earlier studies done on similar cardiac drugs. </a:t>
            </a:r>
          </a:p>
          <a:p>
            <a:pPr marL="525780" indent="-457200">
              <a:buAutoNum type="alphaLcPeriod"/>
            </a:pPr>
            <a:r>
              <a:rPr lang="en-US" dirty="0"/>
              <a:t>Report on the news about drug shortages.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3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3352800" cy="531567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b="1" dirty="0" smtClean="0"/>
              <a:t>WHAT is SCIENCE?</a:t>
            </a:r>
          </a:p>
          <a:p>
            <a:pPr lvl="1"/>
            <a:r>
              <a:rPr lang="en-US" dirty="0" smtClean="0"/>
              <a:t>It is KNOWLEDGE!</a:t>
            </a:r>
          </a:p>
          <a:p>
            <a:pPr lvl="1"/>
            <a:r>
              <a:rPr lang="en-US" dirty="0" smtClean="0"/>
              <a:t>It is observing, studying and experimenting to learn how the world works </a:t>
            </a:r>
          </a:p>
          <a:p>
            <a:pPr lvl="1"/>
            <a:r>
              <a:rPr lang="en-US" dirty="0" smtClean="0"/>
              <a:t>It is always evolving</a:t>
            </a:r>
          </a:p>
          <a:p>
            <a:pPr lvl="1"/>
            <a:r>
              <a:rPr lang="en-US" dirty="0" smtClean="0"/>
              <a:t>It seeks predictability</a:t>
            </a:r>
          </a:p>
          <a:p>
            <a:pPr lvl="1"/>
            <a:r>
              <a:rPr lang="en-US" dirty="0" smtClean="0"/>
              <a:t>It uses the scientific method in discovery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Science?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3657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049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AutoNum type="alphaLcPeriod" startAt="2"/>
            </a:pPr>
            <a:r>
              <a:rPr lang="en-US" dirty="0" smtClean="0"/>
              <a:t>Cardiac drug study done on animals in lab setting</a:t>
            </a:r>
          </a:p>
          <a:p>
            <a:pPr marL="525780" indent="-457200">
              <a:buAutoNum type="alphaL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4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An example of clinical research is: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AutoNum type="alphaLcPeriod"/>
            </a:pPr>
            <a:r>
              <a:rPr lang="en-US" dirty="0"/>
              <a:t>Clinical cardiac drug trial on humans at the hospital.</a:t>
            </a:r>
          </a:p>
          <a:p>
            <a:pPr marL="525780" indent="-457200">
              <a:buAutoNum type="alphaLcPeriod"/>
            </a:pPr>
            <a:r>
              <a:rPr lang="en-US" dirty="0"/>
              <a:t>Cardiac drug study on animals performed in a lab setting.</a:t>
            </a:r>
          </a:p>
          <a:p>
            <a:pPr marL="525780" indent="-457200">
              <a:buAutoNum type="alphaLcPeriod"/>
            </a:pPr>
            <a:r>
              <a:rPr lang="en-US" dirty="0"/>
              <a:t>Library research of earlier studies done on similar cardiac drugs. </a:t>
            </a:r>
          </a:p>
          <a:p>
            <a:pPr marL="525780" indent="-457200">
              <a:buAutoNum type="alphaLcPeriod"/>
            </a:pPr>
            <a:r>
              <a:rPr lang="en-US" dirty="0"/>
              <a:t>Report on the news about drug shortages.</a:t>
            </a:r>
          </a:p>
        </p:txBody>
      </p:sp>
    </p:spTree>
    <p:extLst>
      <p:ext uri="{BB962C8B-B14F-4D97-AF65-F5344CB8AC3E}">
        <p14:creationId xmlns:p14="http://schemas.microsoft.com/office/powerpoint/2010/main" val="2815802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AutoNum type="alphaLcPeriod"/>
            </a:pPr>
            <a:r>
              <a:rPr lang="en-US" dirty="0" smtClean="0"/>
              <a:t>Clinical drug trial on humans conducted in a hospital setting. 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740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What is the third leading state for Biotechnology?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AutoNum type="alphaLcPeriod"/>
            </a:pPr>
            <a:r>
              <a:rPr lang="en-US" dirty="0" smtClean="0"/>
              <a:t>Pennsylvania</a:t>
            </a:r>
          </a:p>
          <a:p>
            <a:pPr marL="525780" indent="-457200">
              <a:buAutoNum type="alphaLcPeriod"/>
            </a:pPr>
            <a:r>
              <a:rPr lang="en-US" dirty="0" smtClean="0"/>
              <a:t>Washington State</a:t>
            </a:r>
          </a:p>
          <a:p>
            <a:pPr marL="525780" indent="-457200">
              <a:buAutoNum type="alphaLcPeriod"/>
            </a:pPr>
            <a:r>
              <a:rPr lang="en-US" dirty="0" smtClean="0"/>
              <a:t>Michigan</a:t>
            </a:r>
          </a:p>
          <a:p>
            <a:pPr marL="525780" indent="-457200">
              <a:buAutoNum type="alphaLcPeriod"/>
            </a:pPr>
            <a:r>
              <a:rPr lang="en-US" dirty="0" smtClean="0"/>
              <a:t>North Carolina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45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AutoNum type="alphaLcPeriod" startAt="4"/>
            </a:pPr>
            <a:r>
              <a:rPr lang="en-US" dirty="0" smtClean="0"/>
              <a:t>North Carolina with 600 + biotech companies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91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229" y="838200"/>
            <a:ext cx="7024744" cy="2096536"/>
          </a:xfrm>
        </p:spPr>
        <p:txBody>
          <a:bodyPr>
            <a:normAutofit/>
          </a:bodyPr>
          <a:lstStyle/>
          <a:p>
            <a:r>
              <a:rPr lang="en-US" dirty="0" smtClean="0"/>
              <a:t>NEXT lessons(s) will cover:</a:t>
            </a:r>
            <a:br>
              <a:rPr lang="en-US" dirty="0" smtClean="0"/>
            </a:br>
            <a:r>
              <a:rPr lang="en-US" dirty="0" smtClean="0"/>
              <a:t>BM research methods  &amp; </a:t>
            </a:r>
            <a:br>
              <a:rPr lang="en-US" dirty="0" smtClean="0"/>
            </a:br>
            <a:r>
              <a:rPr lang="en-US" dirty="0" smtClean="0"/>
              <a:t>Benefits of BM research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093" y="3886200"/>
            <a:ext cx="2630826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stemcells.nih.gov/StaticResources/info/scireport/images/1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6705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35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27664"/>
            <a:ext cx="7306234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 biomedical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1"/>
            <a:ext cx="7086600" cy="2819399"/>
          </a:xfrm>
        </p:spPr>
        <p:txBody>
          <a:bodyPr/>
          <a:lstStyle/>
          <a:p>
            <a:r>
              <a:rPr lang="en-US" dirty="0" smtClean="0"/>
              <a:t>Is the study of medicine devoted to life processes; the prevention and treatment of disease; and the genetic, lifestyle and environmental factors related to disease and health. </a:t>
            </a:r>
          </a:p>
          <a:p>
            <a:r>
              <a:rPr lang="en-US" dirty="0" smtClean="0"/>
              <a:t>Can you think of any current events that involved biomedical researchers?</a:t>
            </a:r>
          </a:p>
        </p:txBody>
      </p:sp>
      <p:pic>
        <p:nvPicPr>
          <p:cNvPr id="7170" name="Picture 2" descr="http://ts1.mm.bing.net/th?&amp;id=HN.607999204201794296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24400"/>
            <a:ext cx="7162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0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EBOLA virus: 2 US citizens July 2014</a:t>
            </a:r>
            <a:endParaRPr lang="en-US" dirty="0"/>
          </a:p>
        </p:txBody>
      </p:sp>
      <p:pic>
        <p:nvPicPr>
          <p:cNvPr id="2054" name="Picture 6" descr="http://www.sierraexpressmedia.com/wp-content/uploads/2014/03/Ebola-vi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162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60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3914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Chikungunya</a:t>
            </a:r>
            <a:r>
              <a:rPr lang="en-US" dirty="0" smtClean="0"/>
              <a:t> in US July 2014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657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trevorkaye.weebly.com/uploads/3/3/2/7/3327378/13920374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3529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95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1" y="762000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Anthrax scare CDC June 2014</a:t>
            </a:r>
            <a:endParaRPr lang="en-US" dirty="0"/>
          </a:p>
        </p:txBody>
      </p:sp>
      <p:pic>
        <p:nvPicPr>
          <p:cNvPr id="3079" name="Picture 7" descr="http://www.medindia.net/patients/patientinfo/images/anthra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7338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beltina.org/pics/what_is_anthra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423862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6213900"/>
            <a:ext cx="6491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http://www.beltina.org/health-dictionary/anthrax-disease-symptoms-treatment.html</a:t>
            </a:r>
          </a:p>
        </p:txBody>
      </p:sp>
    </p:spTree>
    <p:extLst>
      <p:ext uri="{BB962C8B-B14F-4D97-AF65-F5344CB8AC3E}">
        <p14:creationId xmlns:p14="http://schemas.microsoft.com/office/powerpoint/2010/main" val="54485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76200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Small Pox vial found in </a:t>
            </a:r>
            <a:br>
              <a:rPr lang="en-US" dirty="0" smtClean="0"/>
            </a:br>
            <a:r>
              <a:rPr lang="en-US" dirty="0" smtClean="0"/>
              <a:t>Washington, DC July 2014</a:t>
            </a:r>
            <a:endParaRPr lang="en-US" dirty="0"/>
          </a:p>
        </p:txBody>
      </p:sp>
      <p:pic>
        <p:nvPicPr>
          <p:cNvPr id="4100" name="Picture 4" descr="http://www.visualdxhealth.com/images/dx/webAtlas/smallpoxVariola_16253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962400" cy="39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upload.wikimedia.org/wikipedia/commons/9/95/Smallpox_vacc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3810000" cy="39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67200" y="6096000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http://en.wikipedia.org/wiki/File:Smallpox_vaccine.jpg</a:t>
            </a:r>
          </a:p>
        </p:txBody>
      </p:sp>
    </p:spTree>
    <p:extLst>
      <p:ext uri="{BB962C8B-B14F-4D97-AF65-F5344CB8AC3E}">
        <p14:creationId xmlns:p14="http://schemas.microsoft.com/office/powerpoint/2010/main" val="181246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types (stages) of Biomedical research: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760832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7286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648</TotalTime>
  <Words>1049</Words>
  <Application>Microsoft Office PowerPoint</Application>
  <PresentationFormat>On-screen Show (4:3)</PresentationFormat>
  <Paragraphs>175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Austin</vt:lpstr>
      <vt:lpstr>Biomedical Research </vt:lpstr>
      <vt:lpstr>Lesson objectives</vt:lpstr>
      <vt:lpstr>What is Science?</vt:lpstr>
      <vt:lpstr>What is a biomedical research?</vt:lpstr>
      <vt:lpstr>EBOLA virus: 2 US citizens July 2014</vt:lpstr>
      <vt:lpstr>Chikungunya in US July 2014</vt:lpstr>
      <vt:lpstr>Anthrax scare CDC June 2014</vt:lpstr>
      <vt:lpstr>Small Pox vial found in  Washington, DC July 2014</vt:lpstr>
      <vt:lpstr>Three types (stages) of Biomedical research:</vt:lpstr>
      <vt:lpstr>Basic Research</vt:lpstr>
      <vt:lpstr>Applied Research:</vt:lpstr>
      <vt:lpstr>Clinical Research:</vt:lpstr>
      <vt:lpstr>Pervasive reach of BMT: </vt:lpstr>
      <vt:lpstr>What biotechnical  scientists do:</vt:lpstr>
      <vt:lpstr>Where are the NC Biotech regions?</vt:lpstr>
      <vt:lpstr>Fast Facts: North Carolina is the 3rd leading state for biotechnology with 600-plus companies!</vt:lpstr>
      <vt:lpstr>More NC Fast Facts:</vt:lpstr>
      <vt:lpstr>Biotech (BT) in NC</vt:lpstr>
      <vt:lpstr>What is the origin of BM research?</vt:lpstr>
      <vt:lpstr>Super Scientists laid the foundation for BM researchers</vt:lpstr>
      <vt:lpstr>Student Assignment (rubric): research your assigned scientist and create a 4-slide pp /prezi/ pictograph. </vt:lpstr>
      <vt:lpstr>I cannot wait to see your work next week!!!</vt:lpstr>
      <vt:lpstr>Let review: 1. What is science?</vt:lpstr>
      <vt:lpstr>Answer:</vt:lpstr>
      <vt:lpstr>2. The study of medicine:</vt:lpstr>
      <vt:lpstr>Answer: </vt:lpstr>
      <vt:lpstr>3. An example of basic research is: </vt:lpstr>
      <vt:lpstr>Answer: </vt:lpstr>
      <vt:lpstr>4. An example of applied research is: </vt:lpstr>
      <vt:lpstr>Answer:</vt:lpstr>
      <vt:lpstr>5. An example of clinical research is: </vt:lpstr>
      <vt:lpstr>Answer:</vt:lpstr>
      <vt:lpstr>6. What is the third leading state for Biotechnology?</vt:lpstr>
      <vt:lpstr>Answer </vt:lpstr>
      <vt:lpstr>NEXT lessons(s) will cover: BM research methods  &amp;  Benefits of BM research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Biomedical Research</dc:title>
  <dc:creator>joanne</dc:creator>
  <cp:lastModifiedBy>joanne</cp:lastModifiedBy>
  <cp:revision>41</cp:revision>
  <dcterms:created xsi:type="dcterms:W3CDTF">2014-07-27T11:17:13Z</dcterms:created>
  <dcterms:modified xsi:type="dcterms:W3CDTF">2015-01-23T03:13:13Z</dcterms:modified>
</cp:coreProperties>
</file>