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71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E5E5-9B6A-4AF5-9D44-6B3F63183C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4C67F-C196-4EF9-B35E-00AF15F6FE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9A03F-7480-418D-872C-77FE294E4D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085FD-BBBD-4480-9078-E45A650C3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C9889-7133-4150-853A-0E8E56CF82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BD256-EC3A-41B9-8B46-7144CC8EB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3D160-642D-4056-BD31-292BE12356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D6FE4-E93E-4F88-8C13-B15ABAE253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E61BA-1E29-4003-9F50-41850F18CF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B0FD0-E65A-424D-9AE8-6487AFA74E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6EF5207-FBF8-47CD-99AB-7657AB3CBF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A37C8E5-0384-477B-90D9-7521937C1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371600"/>
            <a:ext cx="7772400" cy="1470025"/>
          </a:xfrm>
        </p:spPr>
        <p:txBody>
          <a:bodyPr/>
          <a:lstStyle/>
          <a:p>
            <a:r>
              <a:rPr lang="en-US"/>
              <a:t>Cancer and Cell Biology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447800" y="6096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pic>
        <p:nvPicPr>
          <p:cNvPr id="3078" name="Picture 6" descr="fig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362200"/>
            <a:ext cx="6210300" cy="26273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Causes and development of cancer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3429000"/>
            <a:ext cx="8991600" cy="34290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800" dirty="0"/>
              <a:t>Cancer develops from genetic damage to cells across time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Cancer research leads to understanding normal cell cycle and new strategies for treating cancer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Stages of tumor development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/>
              <a:t>	1  Mutation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/>
              <a:t>	2. Hyperplasia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/>
              <a:t>	3. Dysplasia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/>
              <a:t>	4. In situ cancer (tumor)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/>
              <a:t>	5. Invasive cancer (malignant </a:t>
            </a:r>
          </a:p>
        </p:txBody>
      </p:sp>
      <p:pic>
        <p:nvPicPr>
          <p:cNvPr id="11269" name="Picture 5" descr="fig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600200"/>
            <a:ext cx="4191000" cy="17732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Genetic damage and mutation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2743200" y="1775191"/>
            <a:ext cx="5943600" cy="462560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Cancer results from the accumulation of genetic damage to cells across time</a:t>
            </a:r>
          </a:p>
          <a:p>
            <a:r>
              <a:rPr lang="en-US" dirty="0"/>
              <a:t>Cancer cells differ from normal cells</a:t>
            </a:r>
          </a:p>
          <a:p>
            <a:pPr>
              <a:buFontTx/>
              <a:buNone/>
            </a:pPr>
            <a:r>
              <a:rPr lang="en-US" dirty="0"/>
              <a:t>	1.	Shape changes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	2.	Changes in their dependence on </a:t>
            </a:r>
            <a:r>
              <a:rPr lang="en-US" dirty="0" smtClean="0"/>
              <a:t>growth </a:t>
            </a:r>
            <a:r>
              <a:rPr lang="en-US" dirty="0"/>
              <a:t>factors</a:t>
            </a:r>
          </a:p>
          <a:p>
            <a:pPr>
              <a:buFontTx/>
              <a:buNone/>
            </a:pPr>
            <a:r>
              <a:rPr lang="en-US" dirty="0"/>
              <a:t>	3.  Multitude of biochemical differences</a:t>
            </a:r>
          </a:p>
        </p:txBody>
      </p:sp>
      <p:pic>
        <p:nvPicPr>
          <p:cNvPr id="12293" name="Picture 5" descr="Cancer_cell,%20bra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194953" y="2099954"/>
            <a:ext cx="3276601" cy="25818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Genetic damage and mutation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Cancer is a multi-step process, which explains</a:t>
            </a:r>
          </a:p>
          <a:p>
            <a:pPr>
              <a:buFontTx/>
              <a:buNone/>
            </a:pPr>
            <a:r>
              <a:rPr lang="en-US"/>
              <a:t>	1.	Increased incidence of cancer with age</a:t>
            </a:r>
          </a:p>
          <a:p>
            <a:pPr>
              <a:buFontTx/>
              <a:buNone/>
            </a:pPr>
            <a:r>
              <a:rPr lang="en-US"/>
              <a:t>	2.	Development of cancer decades after  	exposure to carcinogens</a:t>
            </a:r>
          </a:p>
          <a:p>
            <a:pPr>
              <a:buFontTx/>
              <a:buNone/>
            </a:pPr>
            <a:r>
              <a:rPr lang="en-US"/>
              <a:t>	3.	Increased incidence of cancer among 	people with inherited dispositions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Improve personal and public health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 dirty="0"/>
              <a:t>Good choices can reduce an individual’s risk of developing cancer</a:t>
            </a:r>
          </a:p>
          <a:p>
            <a:pPr>
              <a:buFontTx/>
              <a:buNone/>
            </a:pPr>
            <a:r>
              <a:rPr lang="en-US" sz="2800" dirty="0"/>
              <a:t>	1. Levels of cancer prevention</a:t>
            </a:r>
          </a:p>
          <a:p>
            <a:pPr lvl="1"/>
            <a:r>
              <a:rPr lang="en-US" sz="2400" dirty="0"/>
              <a:t>Individual behavior changes</a:t>
            </a:r>
          </a:p>
          <a:p>
            <a:pPr lvl="1"/>
            <a:r>
              <a:rPr lang="en-US" sz="2400" dirty="0"/>
              <a:t>Health care providers – counseling and screening</a:t>
            </a:r>
          </a:p>
          <a:p>
            <a:pPr lvl="1"/>
            <a:r>
              <a:rPr lang="en-US" sz="2400" dirty="0"/>
              <a:t>National level – government regulations to minimize public exposure to known carcinogens</a:t>
            </a:r>
          </a:p>
          <a:p>
            <a:pPr lvl="1"/>
            <a:r>
              <a:rPr lang="en-US" sz="2400" dirty="0"/>
              <a:t>International level – actions of developed countries bring cancer worldwide</a:t>
            </a:r>
          </a:p>
          <a:p>
            <a:pPr>
              <a:buFontTx/>
              <a:buNone/>
            </a:pPr>
            <a:r>
              <a:rPr lang="en-US" sz="2800" dirty="0"/>
              <a:t>	2.  Attention to ethical and </a:t>
            </a:r>
            <a:r>
              <a:rPr lang="en-US" sz="2800" dirty="0" smtClean="0"/>
              <a:t>public </a:t>
            </a:r>
            <a:r>
              <a:rPr lang="en-US" sz="2800" dirty="0"/>
              <a:t>policy issues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Improve personal and public health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Risk factors for skin cancer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1.  Excessive exposure to UV (ultraviolet) radiation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2.  Fair complexion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    3.  Occupational exposure to substances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	a.	Coal tar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	b.	Creosate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	c.	Arsenic compounds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	d.	Radium</a:t>
            </a:r>
          </a:p>
          <a:p>
            <a:pPr>
              <a:lnSpc>
                <a:spcPct val="80000"/>
              </a:lnSpc>
            </a:pPr>
            <a:r>
              <a:rPr lang="en-US" sz="2400"/>
              <a:t>Good choices can improve an individual’s chance of 	survival if he/she develops cancer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/>
              <a:t>	</a:t>
            </a:r>
            <a:r>
              <a:rPr lang="en-US" sz="2000" b="1"/>
              <a:t>1.	</a:t>
            </a:r>
            <a:r>
              <a:rPr lang="en-US" sz="2400"/>
              <a:t>Improved detection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/>
              <a:t>	2.	Improved treatment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Improve personal and public health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Ethical values sometimes conflict in public policy debates about strategies for reducing the risk of cancer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1.	Ethics is a process of rational inquiry	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2.	Ethics requires a solid foundation of    	information and careful interpretation of that 	information	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3.	There are often competing, well-reasoned 	answers to what is right and wrong, or good 	or bad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Cancer Facts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Group of 100 diseases that develop across time</a:t>
            </a:r>
          </a:p>
          <a:p>
            <a:r>
              <a:rPr lang="en-US" sz="2800"/>
              <a:t>Characterized by uncontrolled cell division</a:t>
            </a:r>
          </a:p>
          <a:p>
            <a:r>
              <a:rPr lang="en-US" sz="2800"/>
              <a:t>Can develop in virtually any of the body’s tissues</a:t>
            </a:r>
          </a:p>
          <a:p>
            <a:r>
              <a:rPr lang="en-US" sz="2800"/>
              <a:t>Hereditary and environmental factors contribute to cancer development</a:t>
            </a:r>
          </a:p>
          <a:p>
            <a:r>
              <a:rPr lang="en-US" sz="2800"/>
              <a:t>Second leading cause of death in U.S.</a:t>
            </a:r>
          </a:p>
          <a:p>
            <a:r>
              <a:rPr lang="en-US" sz="2800"/>
              <a:t>Men have one in two lifetime risk, women one in three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</a:t>
            </a:r>
            <a:r>
              <a:rPr lang="en-US" dirty="0" smtClean="0"/>
              <a:t>Cancer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0" y="1775191"/>
            <a:ext cx="4419600" cy="485420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Benign-not harmful</a:t>
            </a:r>
            <a:endParaRPr lang="en-US" dirty="0"/>
          </a:p>
          <a:p>
            <a:r>
              <a:rPr lang="en-US" dirty="0" smtClean="0"/>
              <a:t>Malignant-potentially deadly</a:t>
            </a:r>
            <a:endParaRPr lang="en-US" dirty="0"/>
          </a:p>
          <a:p>
            <a:r>
              <a:rPr lang="en-US" dirty="0" smtClean="0"/>
              <a:t>Metastatic-spread to another part of the body</a:t>
            </a:r>
            <a:endParaRPr lang="en-US" dirty="0"/>
          </a:p>
          <a:p>
            <a:pPr lvl="1"/>
            <a:r>
              <a:rPr lang="en-US" dirty="0"/>
              <a:t>Type depends on cause and location</a:t>
            </a:r>
          </a:p>
          <a:p>
            <a:pPr lvl="1"/>
            <a:r>
              <a:rPr lang="en-US" dirty="0"/>
              <a:t>Each type has its own growth rate, prognosis, and treatability</a:t>
            </a:r>
          </a:p>
        </p:txBody>
      </p:sp>
      <p:pic>
        <p:nvPicPr>
          <p:cNvPr id="6" name="Picture 5" descr="cancer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2057400"/>
            <a:ext cx="4259431" cy="3581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Cancer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343400" y="1775191"/>
            <a:ext cx="4800600" cy="4625609"/>
          </a:xfrm>
        </p:spPr>
        <p:txBody>
          <a:bodyPr/>
          <a:lstStyle/>
          <a:p>
            <a:r>
              <a:rPr lang="en-US" dirty="0"/>
              <a:t>Incidence increases with age</a:t>
            </a:r>
          </a:p>
          <a:p>
            <a:r>
              <a:rPr lang="en-US" dirty="0"/>
              <a:t>Inherited predisposition</a:t>
            </a:r>
          </a:p>
          <a:p>
            <a:pPr lvl="1"/>
            <a:r>
              <a:rPr lang="en-US" dirty="0" smtClean="0"/>
              <a:t>Can </a:t>
            </a:r>
            <a:r>
              <a:rPr lang="en-US" dirty="0"/>
              <a:t>inherit a cancer </a:t>
            </a:r>
            <a:r>
              <a:rPr lang="en-US" dirty="0" smtClean="0"/>
              <a:t>susceptible </a:t>
            </a:r>
            <a:r>
              <a:rPr lang="en-US" dirty="0"/>
              <a:t>mutation</a:t>
            </a:r>
          </a:p>
          <a:p>
            <a:r>
              <a:rPr lang="en-US" dirty="0" smtClean="0"/>
              <a:t>Occurs </a:t>
            </a:r>
            <a:r>
              <a:rPr lang="en-US" dirty="0"/>
              <a:t>in all the body’s cells</a:t>
            </a:r>
          </a:p>
        </p:txBody>
      </p:sp>
      <p:pic>
        <p:nvPicPr>
          <p:cNvPr id="6" name="Picture 5" descr="ag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133600"/>
            <a:ext cx="4374430" cy="327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Risk Factors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200400" y="1775191"/>
            <a:ext cx="5486400" cy="4625609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Exposure to carcinogens</a:t>
            </a:r>
          </a:p>
          <a:p>
            <a:r>
              <a:rPr lang="en-US" dirty="0"/>
              <a:t>Cigarette smoking</a:t>
            </a:r>
          </a:p>
          <a:p>
            <a:r>
              <a:rPr lang="en-US" dirty="0"/>
              <a:t>Exposure to the sun</a:t>
            </a:r>
          </a:p>
          <a:p>
            <a:r>
              <a:rPr lang="en-US" dirty="0"/>
              <a:t>Females – family history of breast cancer</a:t>
            </a:r>
          </a:p>
          <a:p>
            <a:r>
              <a:rPr lang="en-US" dirty="0"/>
              <a:t>Fair skin</a:t>
            </a:r>
          </a:p>
          <a:p>
            <a:r>
              <a:rPr lang="en-US" dirty="0"/>
              <a:t>Chemicals, radiation, and viruses</a:t>
            </a:r>
          </a:p>
        </p:txBody>
      </p:sp>
      <p:pic>
        <p:nvPicPr>
          <p:cNvPr id="6" name="Picture 5" descr="mouthcanc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1752600"/>
            <a:ext cx="2879863" cy="434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Cancer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429000" y="1775191"/>
            <a:ext cx="5257800" cy="4625609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Chance of surviving cancer increases with early detection and treatment</a:t>
            </a:r>
          </a:p>
          <a:p>
            <a:r>
              <a:rPr lang="en-US" dirty="0"/>
              <a:t>Incidence rate</a:t>
            </a:r>
          </a:p>
          <a:p>
            <a:r>
              <a:rPr lang="en-US" dirty="0"/>
              <a:t>Mortality rate</a:t>
            </a:r>
          </a:p>
          <a:p>
            <a:r>
              <a:rPr lang="en-US" dirty="0"/>
              <a:t>Survival rate</a:t>
            </a:r>
          </a:p>
        </p:txBody>
      </p:sp>
      <p:pic>
        <p:nvPicPr>
          <p:cNvPr id="6" name="Picture 5" descr="tumo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-371544" y="2401311"/>
            <a:ext cx="4313744" cy="29232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Survival rate</a:t>
            </a:r>
          </a:p>
        </p:txBody>
      </p:sp>
      <p:pic>
        <p:nvPicPr>
          <p:cNvPr id="9221" name="Picture 5" descr="five-year survival rates for selected cancer sites, all rac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676400"/>
            <a:ext cx="6934200" cy="41322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Causes and development of cancer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352800" y="1752600"/>
            <a:ext cx="5791200" cy="51054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dirty="0"/>
              <a:t>A. Many different agents can cause cancer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/>
              <a:t>B. Cancer represents a breakdown of the processes that regulate the growth of normal cells and tissues</a:t>
            </a:r>
          </a:p>
          <a:p>
            <a:pPr lvl="1">
              <a:lnSpc>
                <a:spcPct val="80000"/>
              </a:lnSpc>
            </a:pPr>
            <a:r>
              <a:rPr lang="en-US" sz="3200" dirty="0"/>
              <a:t>Cancer involves the uncontrolled division of body cells</a:t>
            </a:r>
          </a:p>
          <a:p>
            <a:pPr lvl="1">
              <a:lnSpc>
                <a:spcPct val="80000"/>
              </a:lnSpc>
            </a:pPr>
            <a:r>
              <a:rPr lang="en-US" sz="3200" dirty="0"/>
              <a:t>Cell division is normally precisely </a:t>
            </a:r>
            <a:r>
              <a:rPr lang="en-US" sz="3200" dirty="0" smtClean="0"/>
              <a:t>regulated</a:t>
            </a:r>
            <a:endParaRPr lang="en-US" sz="3200" dirty="0"/>
          </a:p>
        </p:txBody>
      </p:sp>
      <p:pic>
        <p:nvPicPr>
          <p:cNvPr id="6" name="Picture 5" descr="dividing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-397844" y="2722481"/>
            <a:ext cx="4339526" cy="27045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Causes and development of cancer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752600"/>
            <a:ext cx="8610600" cy="5105400"/>
          </a:xfrm>
        </p:spPr>
        <p:txBody>
          <a:bodyPr>
            <a:noAutofit/>
          </a:bodyPr>
          <a:lstStyle/>
          <a:p>
            <a:pPr lvl="1">
              <a:lnSpc>
                <a:spcPct val="80000"/>
              </a:lnSpc>
            </a:pPr>
            <a:r>
              <a:rPr lang="en-US" sz="3600" dirty="0" smtClean="0"/>
              <a:t>Cell cycle regulation is accomplished by two major types of genes</a:t>
            </a:r>
          </a:p>
          <a:p>
            <a:pPr lvl="1">
              <a:lnSpc>
                <a:spcPct val="80000"/>
              </a:lnSpc>
            </a:pPr>
            <a:r>
              <a:rPr lang="en-US" sz="3600" dirty="0" smtClean="0"/>
              <a:t>Cancer-causing </a:t>
            </a:r>
            <a:r>
              <a:rPr lang="en-US" sz="3600" dirty="0"/>
              <a:t>agents often damage genes</a:t>
            </a:r>
          </a:p>
          <a:p>
            <a:pPr lvl="1">
              <a:lnSpc>
                <a:spcPct val="80000"/>
              </a:lnSpc>
            </a:pPr>
            <a:r>
              <a:rPr lang="en-US" sz="3600" dirty="0"/>
              <a:t>When damage occurs to genes that regulate the cell cycle, signals that inhibit cell division can change leading the cell to divide more often than it normally would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1619</TotalTime>
  <Words>361</Words>
  <Application>Microsoft Office PowerPoint</Application>
  <PresentationFormat>On-screen Show (4:3)</PresentationFormat>
  <Paragraphs>87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Corbel</vt:lpstr>
      <vt:lpstr>Times New Roman</vt:lpstr>
      <vt:lpstr>Wingdings</vt:lpstr>
      <vt:lpstr>Wingdings 2</vt:lpstr>
      <vt:lpstr>Wingdings 3</vt:lpstr>
      <vt:lpstr>Module</vt:lpstr>
      <vt:lpstr>Cancer and Cell Biology</vt:lpstr>
      <vt:lpstr>Cancer Facts</vt:lpstr>
      <vt:lpstr>Types of Cancer</vt:lpstr>
      <vt:lpstr>Cancer</vt:lpstr>
      <vt:lpstr>Risk Factors</vt:lpstr>
      <vt:lpstr>Cancer</vt:lpstr>
      <vt:lpstr>Survival rate</vt:lpstr>
      <vt:lpstr>Causes and development of cancer</vt:lpstr>
      <vt:lpstr>Causes and development of cancer</vt:lpstr>
      <vt:lpstr>Causes and development of cancer</vt:lpstr>
      <vt:lpstr>Genetic damage and mutation</vt:lpstr>
      <vt:lpstr>Genetic damage and mutation</vt:lpstr>
      <vt:lpstr>Improve personal and public health</vt:lpstr>
      <vt:lpstr>Improve personal and public health</vt:lpstr>
      <vt:lpstr>Improve personal and public health</vt:lpstr>
    </vt:vector>
  </TitlesOfParts>
  <Company>WSFCS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WSFCS Workstation</dc:creator>
  <cp:lastModifiedBy>Abigail Bennett</cp:lastModifiedBy>
  <cp:revision>11</cp:revision>
  <dcterms:created xsi:type="dcterms:W3CDTF">2007-05-17T12:14:45Z</dcterms:created>
  <dcterms:modified xsi:type="dcterms:W3CDTF">2015-10-28T18:17:09Z</dcterms:modified>
</cp:coreProperties>
</file>