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69" r:id="rId4"/>
    <p:sldId id="265" r:id="rId5"/>
    <p:sldId id="268" r:id="rId6"/>
    <p:sldId id="270" r:id="rId7"/>
    <p:sldId id="271" r:id="rId8"/>
    <p:sldId id="257" r:id="rId9"/>
    <p:sldId id="259" r:id="rId10"/>
    <p:sldId id="264" r:id="rId11"/>
    <p:sldId id="266" r:id="rId12"/>
    <p:sldId id="274" r:id="rId13"/>
    <p:sldId id="272" r:id="rId14"/>
    <p:sldId id="273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F06F3C-BEA4-4A60-A226-C8B4EC601D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DBACFC-CE59-4488-859D-B08EC307B4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6842D-B8B0-45E2-A125-68EE65DAE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1F165-ADEA-4A9C-83D4-6E59669ED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A876F-04E1-421E-A7DC-A2A6BE7D3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8565D2-F35C-44ED-83A4-181AAAF35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75E38A-76AD-4A23-B2DB-B7D54A238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97E73-5B70-43A1-A817-4E8357965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9D94-5889-4582-9639-5D6586663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4A0FA-1171-45FF-942A-3924841D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96B5D-F97C-4CEF-952C-DDA51CA22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3E42A-717C-41D7-83EF-B77E40DD7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99643-81A2-4B5C-BECE-4AAC4FAC3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62D5-51C0-4B9D-970F-4F0FDBFA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1431D-86EF-4FCD-8555-28E84DF73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7C9581-1D5B-4671-AB69-5DA8A8796C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0WTbx7tvwhKvGoBpCKjzbkF/SIG=12659go1g/EXP=1242173805/**http:/www.worc.ac.uk/imgpressrelease/forensic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hyperlink" Target="http://rds.yahoo.com/_ylt=A0WTb_w.wAhKwDsAqsejzbkF/SIG=129tk1igd/EXP=1242173886/**http:/www.flickr.com/photos/matthewpiper/2179128896/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ds.yahoo.com/_ylt=A0WTb_vgxAhKc0YB72qjzbkF/SIG=12aup50t2/EXP=1242175072/**http:/novanewsnet.ukings.ca/files/mason_exinction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otech.org/biotechnology_in_nc/BiotechnologyVide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WTbx8tvghKiCcAEUyjzbkF/SIG=126v0cmbs/EXP=1242173357/**http:/www.nektar.com/img/advanced_pulom_delAP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rds.yahoo.com/_ylt=A0WTb_uyvghKhzoBKEejzbkF/SIG=11scv48r7/EXP=1242173490/**http:/www.nektar.com/img/hp_aithum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DE40-6868-4F38-9072-BE1027C672E9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4000"/>
              <a:t>    </a:t>
            </a:r>
            <a:r>
              <a:rPr lang="en-US" b="1">
                <a:solidFill>
                  <a:srgbClr val="FFFFFF"/>
                </a:solidFill>
              </a:rPr>
              <a:t>Careers in Biotechnology</a:t>
            </a:r>
            <a:r>
              <a:rPr lang="en-US" sz="4000">
                <a:solidFill>
                  <a:srgbClr val="FFFFFF"/>
                </a:solidFill>
              </a:rPr>
              <a:t> 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6400800" cy="3048000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Objective 4 </a:t>
            </a:r>
          </a:p>
          <a:p>
            <a:r>
              <a:rPr lang="en-US">
                <a:solidFill>
                  <a:srgbClr val="FFFFFF"/>
                </a:solidFill>
              </a:rPr>
              <a:t>Outline biotechnology careers and genetics 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3" name="Picture 5" descr="caledon_produc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62400"/>
            <a:ext cx="237172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8E9-FFD3-4864-A878-90EC6B01E765}" type="slidenum">
              <a:rPr lang="en-US"/>
              <a:pPr/>
              <a:t>10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Biotechnologists 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also involved in non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DNA biotechnologies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such as preparing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tissue cultures, growing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stem cells, using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immunological methods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to detect pathogens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(in medical research),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and studying animal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and plant cells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develop new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pharamceuticals.</a:t>
            </a:r>
            <a:br>
              <a:rPr lang="en-US" sz="2800">
                <a:solidFill>
                  <a:srgbClr val="FFFFFF"/>
                </a:solidFill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pic>
        <p:nvPicPr>
          <p:cNvPr id="10245" name="Picture 5" descr="animal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14A29-08B0-4C48-B5C6-6AE7E298DE4B}" type="slidenum">
              <a:rPr lang="en-US"/>
              <a:pPr/>
              <a:t>11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FF"/>
                </a:solidFill>
              </a:rPr>
              <a:t>The biotechnologist in these other fields of study are typically called:</a:t>
            </a:r>
            <a:r>
              <a:rPr lang="en-US" sz="400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FF"/>
                </a:solidFill>
              </a:rPr>
              <a:t>Medical biotechnologist</a:t>
            </a:r>
          </a:p>
          <a:p>
            <a:r>
              <a:rPr lang="en-US" sz="2800">
                <a:solidFill>
                  <a:srgbClr val="FFFFFF"/>
                </a:solidFill>
              </a:rPr>
              <a:t>Research biotechnologist</a:t>
            </a:r>
          </a:p>
          <a:p>
            <a:r>
              <a:rPr lang="en-US" sz="2800">
                <a:solidFill>
                  <a:srgbClr val="FFFFFF"/>
                </a:solidFill>
              </a:rPr>
              <a:t>Forensics specialist </a:t>
            </a:r>
          </a:p>
          <a:p>
            <a:r>
              <a:rPr lang="en-US" sz="2800">
                <a:solidFill>
                  <a:srgbClr val="FFFFFF"/>
                </a:solidFill>
              </a:rPr>
              <a:t>Geneticist</a:t>
            </a:r>
          </a:p>
        </p:txBody>
      </p:sp>
      <p:pic>
        <p:nvPicPr>
          <p:cNvPr id="12293" name="Picture 5" descr="View Image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0" y="1739900"/>
            <a:ext cx="1905000" cy="2451100"/>
          </a:xfrm>
          <a:ln w="19050">
            <a:solidFill>
              <a:schemeClr val="tx1"/>
            </a:solidFill>
          </a:ln>
        </p:spPr>
      </p:pic>
      <p:pic>
        <p:nvPicPr>
          <p:cNvPr id="12296" name="Picture 8" descr="spacebal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662738" y="5027613"/>
            <a:ext cx="9525" cy="9525"/>
          </a:xfrm>
          <a:noFill/>
          <a:ln/>
        </p:spPr>
      </p:pic>
      <p:pic>
        <p:nvPicPr>
          <p:cNvPr id="12299" name="Picture 11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029200"/>
            <a:ext cx="3048000" cy="158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81D7-0168-4E1D-9C75-AFF96EBE083B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05800" cy="6096000"/>
          </a:xfrm>
        </p:spPr>
        <p:txBody>
          <a:bodyPr/>
          <a:lstStyle/>
          <a:p>
            <a:pPr marL="609600" indent="-609600"/>
            <a:r>
              <a:rPr lang="en-US" sz="2800">
                <a:solidFill>
                  <a:srgbClr val="FFFFFF"/>
                </a:solidFill>
              </a:rPr>
              <a:t>Geneticists</a:t>
            </a:r>
            <a:r>
              <a:rPr lang="en-US" sz="2800"/>
              <a:t> </a:t>
            </a:r>
            <a:r>
              <a:rPr lang="en-US" sz="2800">
                <a:solidFill>
                  <a:srgbClr val="FFFFFF"/>
                </a:solidFill>
              </a:rPr>
              <a:t>also known as “genetic counselors”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provide information and support to families who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have members with birth defects or genetic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disorders and to families who may be at risk for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a variety of inherited conditions.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/>
            <a:r>
              <a:rPr lang="en-US" sz="2800">
                <a:solidFill>
                  <a:srgbClr val="FFFFFF"/>
                </a:solidFill>
              </a:rPr>
              <a:t>Medical technologist work with the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production of antibodies for diagnosis or</a:t>
            </a: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      treatment of disease.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/>
            <a:r>
              <a:rPr lang="en-US" sz="2800">
                <a:solidFill>
                  <a:srgbClr val="FFFFFF"/>
                </a:solidFill>
              </a:rPr>
              <a:t>Forensics specialist work to aid in solving crimes.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/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DAB5-2153-48FA-9439-9C30D0A3C89F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>
                <a:solidFill>
                  <a:srgbClr val="FFFFFF"/>
                </a:solidFill>
              </a:rPr>
              <a:t>Remember this statement?</a:t>
            </a:r>
            <a:r>
              <a:rPr lang="en-US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sz="2400" i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n-US" sz="2400" i="1">
                <a:solidFill>
                  <a:srgbClr val="FFFFFF"/>
                </a:solidFill>
              </a:rPr>
              <a:t>“NIH guidelines for the procedures involving transfer and</a:t>
            </a:r>
          </a:p>
          <a:p>
            <a:pPr>
              <a:buFontTx/>
              <a:buNone/>
            </a:pPr>
            <a:r>
              <a:rPr lang="en-US" sz="2400" i="1">
                <a:solidFill>
                  <a:srgbClr val="FFFFFF"/>
                </a:solidFill>
              </a:rPr>
              <a:t>manipulation of DNA are in place to assure this technology</a:t>
            </a:r>
          </a:p>
          <a:p>
            <a:pPr>
              <a:buFontTx/>
              <a:buNone/>
            </a:pPr>
            <a:r>
              <a:rPr lang="en-US" sz="2400" i="1">
                <a:solidFill>
                  <a:srgbClr val="FFFFFF"/>
                </a:solidFill>
              </a:rPr>
              <a:t>is used as it should be.” </a:t>
            </a:r>
          </a:p>
          <a:p>
            <a:pPr>
              <a:buFontTx/>
              <a:buNone/>
            </a:pPr>
            <a:endParaRPr lang="en-US" sz="2400" i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n-US" sz="4000">
                <a:solidFill>
                  <a:srgbClr val="FFFFFF"/>
                </a:solidFill>
              </a:rPr>
              <a:t>Why do you think the NIH has to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FFFFFF"/>
                </a:solidFill>
              </a:rPr>
              <a:t>regulate procedures involving DNA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FFFFFF"/>
                </a:solidFill>
              </a:rPr>
              <a:t>so closely? </a:t>
            </a:r>
          </a:p>
          <a:p>
            <a:endParaRPr lang="en-US" sz="4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F68-7880-43C3-B33E-24EE06F0BC36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One answer is….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FFFF"/>
                </a:solidFill>
              </a:rPr>
              <a:t>  </a:t>
            </a:r>
          </a:p>
          <a:p>
            <a:pPr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FFFFFF"/>
                </a:solidFill>
              </a:rPr>
              <a:t>   Ethical concerns related to eugenics. </a:t>
            </a:r>
          </a:p>
          <a:p>
            <a:pPr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5230813"/>
            <a:ext cx="7315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ctr"/>
            <a:endParaRPr lang="en-US"/>
          </a:p>
        </p:txBody>
      </p:sp>
      <p:pic>
        <p:nvPicPr>
          <p:cNvPr id="26630" name="Picture 6" descr="Old Eugenics Poster by Center for the Study of Ethics at UVU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752600"/>
            <a:ext cx="3657600" cy="396240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0BBE-5ADE-440C-948B-CA9DF42421F7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What is eugenics?</a:t>
            </a:r>
            <a:r>
              <a:rPr lang="en-US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FF"/>
                </a:solidFill>
              </a:rPr>
              <a:t>Eugenics is a social philosphy which advocates the improvement of human heredity traits through various forms of intervention. </a:t>
            </a: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r>
              <a:rPr lang="en-US" sz="2800">
                <a:solidFill>
                  <a:srgbClr val="FFFFFF"/>
                </a:solidFill>
              </a:rPr>
              <a:t>Examples are counseling a couple not to have a child because of a genetic issue and choosing the gender of the baby before implanatation during artificial insemination.</a:t>
            </a: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>
              <a:solidFill>
                <a:srgbClr val="FFFFFF"/>
              </a:solidFill>
            </a:endParaRPr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CC4B-BF2F-4924-BDC4-85FFBAE66EEB}" type="slidenum">
              <a:rPr lang="en-US"/>
              <a:pPr/>
              <a:t>16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FF"/>
                </a:solidFill>
              </a:rPr>
              <a:t>Explain the meaning of this picture</a:t>
            </a:r>
            <a:r>
              <a:rPr lang="en-US" sz="4000"/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5" name="Picture 5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2209800" cy="3505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B1BB-4656-4FCF-82FD-04FD68783D22}" type="slidenum">
              <a:rPr lang="en-US"/>
              <a:pPr/>
              <a:t>17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791200"/>
          </a:xfrm>
          <a:solidFill>
            <a:srgbClr val="FF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4800"/>
              <a:t>End of Careers in Biotechnology </a:t>
            </a:r>
          </a:p>
          <a:p>
            <a:pPr algn="ctr">
              <a:buFontTx/>
              <a:buNone/>
            </a:pPr>
            <a:r>
              <a:rPr lang="en-US" sz="4800"/>
              <a:t>Objective 4 </a:t>
            </a:r>
          </a:p>
          <a:p>
            <a:pPr algn="ctr">
              <a:buFontTx/>
              <a:buNone/>
            </a:pPr>
            <a:r>
              <a:rPr lang="en-US" sz="4800"/>
              <a:t>Outline biotechnology careers and genetics. 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2000">
                <a:hlinkClick r:id="rId2"/>
              </a:rPr>
              <a:t>http://www.ncbiotech.org/biotechnology_in_nc/BiotechnologyVideo.html</a:t>
            </a:r>
            <a:endParaRPr lang="en-US" sz="2000"/>
          </a:p>
          <a:p>
            <a:pPr algn="ctr">
              <a:buFontTx/>
              <a:buNone/>
            </a:pPr>
            <a:endParaRPr lang="en-US" sz="2000"/>
          </a:p>
          <a:p>
            <a:pPr algn="ctr">
              <a:buFontTx/>
              <a:buNone/>
            </a:pPr>
            <a:endParaRPr lang="en-US" sz="2000"/>
          </a:p>
          <a:p>
            <a:pPr algn="ctr">
              <a:buFontTx/>
              <a:buNone/>
            </a:pPr>
            <a:endParaRPr 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4F4C-051A-4B56-8CAB-F8F588F448BA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FF"/>
                </a:solidFill>
              </a:rPr>
              <a:t>Biotechnologist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What is one the main jobs a biotechnologist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has?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Clones DNA and develops recombinant DNA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O.K. , what does that mean?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They are two developments that led to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emergence of biotechnology as a medical 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science discipline.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5AAC-42FA-4B75-83C4-0E8E9CF14B5D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FF"/>
                </a:solidFill>
              </a:rPr>
              <a:t>Biotechnologist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5867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What type of work environment</a:t>
            </a:r>
          </a:p>
          <a:p>
            <a:pPr>
              <a:buFontTx/>
              <a:buNone/>
            </a:pPr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do biotechnologist work in?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FFFFFF"/>
                </a:solidFill>
                <a:latin typeface="Bradley Hand ITC" pitchFamily="66" charset="0"/>
              </a:rPr>
              <a:t> 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FFFFFF"/>
                </a:solidFill>
              </a:rPr>
              <a:t>They typically work in laboratory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FFFFFF"/>
                </a:solidFill>
              </a:rPr>
              <a:t>settings that have strict </a:t>
            </a:r>
            <a:r>
              <a:rPr lang="en-US" sz="2800" b="1" u="sng">
                <a:solidFill>
                  <a:srgbClr val="FFFFFF"/>
                </a:solidFill>
              </a:rPr>
              <a:t>safety</a:t>
            </a:r>
          </a:p>
          <a:p>
            <a:pPr>
              <a:buFontTx/>
              <a:buNone/>
            </a:pPr>
            <a:r>
              <a:rPr lang="en-US" sz="2800" b="1" u="sng">
                <a:solidFill>
                  <a:srgbClr val="FFFFFF"/>
                </a:solidFill>
              </a:rPr>
              <a:t>and procedural guidelines</a:t>
            </a:r>
          </a:p>
          <a:p>
            <a:pPr>
              <a:buFontTx/>
              <a:buNone/>
            </a:pPr>
            <a:r>
              <a:rPr lang="en-US" sz="2800" b="1" u="sng">
                <a:solidFill>
                  <a:srgbClr val="FFFFFF"/>
                </a:solidFill>
              </a:rPr>
              <a:t>established by the National </a:t>
            </a:r>
          </a:p>
          <a:p>
            <a:pPr>
              <a:buFontTx/>
              <a:buNone/>
            </a:pPr>
            <a:r>
              <a:rPr lang="en-US" sz="2800" b="1" u="sng">
                <a:solidFill>
                  <a:srgbClr val="FFFFFF"/>
                </a:solidFill>
              </a:rPr>
              <a:t>of Health</a:t>
            </a:r>
            <a:r>
              <a:rPr lang="en-US" sz="2800" b="1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17413" name="Picture 5" descr="Portrait of a female scientist wearing safety goggles working in lab setting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2130425" cy="3475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F98B-3212-4E82-8D33-C5A7C2CAE685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sz="4000" b="1">
                <a:solidFill>
                  <a:srgbClr val="FFFFFF"/>
                </a:solidFill>
                <a:latin typeface="Bradley Hand ITC" pitchFamily="66" charset="0"/>
              </a:rPr>
              <a:t>That’s nice but I still don’t know what cloning and recombinant DNA are?</a:t>
            </a:r>
            <a:r>
              <a:rPr lang="en-US" sz="4000">
                <a:latin typeface="Bradley Hand ITC" pitchFamily="66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u="sng">
                <a:solidFill>
                  <a:srgbClr val="FFFFFF"/>
                </a:solidFill>
              </a:rPr>
              <a:t>Cloning</a:t>
            </a:r>
            <a:r>
              <a:rPr lang="en-US" sz="2400">
                <a:solidFill>
                  <a:srgbClr val="FFFFFF"/>
                </a:solidFill>
              </a:rPr>
              <a:t> in the field of biotechnology refers to processes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used to create copies of DNA fragments (molecular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cloning), cells (cell cloning), or organisms.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>
                <a:solidFill>
                  <a:srgbClr val="FFFFFF"/>
                </a:solidFill>
              </a:rPr>
              <a:t>Recombinant DNA</a:t>
            </a:r>
            <a:r>
              <a:rPr lang="en-US" sz="2400">
                <a:solidFill>
                  <a:srgbClr val="FFFFFF"/>
                </a:solidFill>
              </a:rPr>
              <a:t> is a form of synthetic DNA that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engineered through the combination or insertion of one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more DNA strands, thereby combining DNA sequences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that would not normally occur together.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8999-41C9-441B-A10F-8307330906A7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FF"/>
                </a:solidFill>
                <a:latin typeface="Bradley Hand ITC" pitchFamily="66" charset="0"/>
              </a:rPr>
              <a:t>Uhhh…in English please.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3340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Cloning = making an exact copy</a:t>
            </a:r>
          </a:p>
          <a:p>
            <a:pPr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Recombinant = making a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“remixed” copy</a:t>
            </a:r>
          </a:p>
        </p:txBody>
      </p:sp>
      <p:pic>
        <p:nvPicPr>
          <p:cNvPr id="15365" name="Picture 5" descr="_1669536_cloning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2781300" cy="1714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7" descr="October 14 2007 day 2 - Insulin syringes by DeathByBokeh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3962400"/>
            <a:ext cx="3810000" cy="2536825"/>
          </a:xfr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AF87-F455-489A-AD86-4791E1A0D8A5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en-US" sz="3600" b="1">
                <a:latin typeface="Bradley Hand ITC" pitchFamily="66" charset="0"/>
              </a:rPr>
              <a:t/>
            </a:r>
            <a:br>
              <a:rPr lang="en-US" sz="3600" b="1">
                <a:latin typeface="Bradley Hand ITC" pitchFamily="66" charset="0"/>
              </a:rPr>
            </a:br>
            <a:r>
              <a:rPr lang="en-US" sz="3200" b="1">
                <a:solidFill>
                  <a:srgbClr val="FFFFFF"/>
                </a:solidFill>
                <a:latin typeface="Bradley Hand ITC" pitchFamily="66" charset="0"/>
              </a:rPr>
              <a:t>How “dangerous” can a lab be? Why do they need safety and procedural guidelines?</a:t>
            </a:r>
            <a:br>
              <a:rPr lang="en-US" sz="3200" b="1">
                <a:solidFill>
                  <a:srgbClr val="FFFFFF"/>
                </a:solidFill>
                <a:latin typeface="Bradley Hand ITC" pitchFamily="66" charset="0"/>
              </a:rPr>
            </a:br>
            <a:endParaRPr lang="en-US" sz="3200" b="1">
              <a:solidFill>
                <a:srgbClr val="FFFFFF"/>
              </a:solidFill>
              <a:latin typeface="Bradley Hand ITC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5364163"/>
          </a:xfrm>
        </p:spPr>
        <p:txBody>
          <a:bodyPr/>
          <a:lstStyle/>
          <a:p>
            <a:pPr marL="609600" indent="-609600"/>
            <a:r>
              <a:rPr lang="en-US" sz="2400">
                <a:solidFill>
                  <a:srgbClr val="FFFFFF"/>
                </a:solidFill>
              </a:rPr>
              <a:t>Since biotechnologists often work with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both pathogenic and non-pathogenic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microorganisms as well as chemicals it is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important for them to be protected from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potential illness or injury.</a:t>
            </a:r>
          </a:p>
          <a:p>
            <a:pPr marL="609600" indent="-609600"/>
            <a:r>
              <a:rPr lang="en-US" sz="2400">
                <a:solidFill>
                  <a:srgbClr val="FFFFFF"/>
                </a:solidFill>
              </a:rPr>
              <a:t>NIH guidelines for the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procedures involving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 transfer and manipulation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of DNA are in place to assure 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      this technology is used as it should be. </a:t>
            </a:r>
          </a:p>
          <a:p>
            <a:pPr marL="609600" indent="-609600">
              <a:buFontTx/>
              <a:buNone/>
            </a:pPr>
            <a:endParaRPr lang="en-US" sz="2400">
              <a:solidFill>
                <a:srgbClr val="FFFFFF"/>
              </a:solidFill>
            </a:endParaRPr>
          </a:p>
          <a:p>
            <a:pPr marL="609600" indent="-609600"/>
            <a:endParaRPr lang="en-US" sz="2400">
              <a:solidFill>
                <a:srgbClr val="FFFFFF"/>
              </a:solidFill>
            </a:endParaRPr>
          </a:p>
          <a:p>
            <a:pPr marL="609600" indent="-609600">
              <a:buFontTx/>
              <a:buNone/>
            </a:pPr>
            <a:endParaRPr lang="en-US" sz="2400">
              <a:latin typeface="Bradley Hand ITC" pitchFamily="66" charset="0"/>
            </a:endParaRPr>
          </a:p>
          <a:p>
            <a:pPr marL="609600" indent="-609600">
              <a:buFontTx/>
              <a:buNone/>
            </a:pPr>
            <a:endParaRPr lang="en-US" sz="2400">
              <a:latin typeface="Bradley Hand ITC" pitchFamily="66" charset="0"/>
            </a:endParaRPr>
          </a:p>
        </p:txBody>
      </p:sp>
      <p:pic>
        <p:nvPicPr>
          <p:cNvPr id="18437" name="Picture 5" descr="vs_gates_aid_250706_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513" y="3352800"/>
            <a:ext cx="2243137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F9E5-3BA4-42FB-9C10-EA6BA45C0251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>
                <a:solidFill>
                  <a:srgbClr val="FFFFFF"/>
                </a:solidFill>
                <a:latin typeface="Bradley Hand ITC" pitchFamily="66" charset="0"/>
              </a:rPr>
              <a:t>What are some of examples of safety</a:t>
            </a:r>
            <a:br>
              <a:rPr lang="en-US" sz="3600" b="1">
                <a:solidFill>
                  <a:srgbClr val="FFFFFF"/>
                </a:solidFill>
                <a:latin typeface="Bradley Hand ITC" pitchFamily="66" charset="0"/>
              </a:rPr>
            </a:br>
            <a:r>
              <a:rPr lang="en-US" sz="3600" b="1">
                <a:solidFill>
                  <a:srgbClr val="FFFFFF"/>
                </a:solidFill>
                <a:latin typeface="Bradley Hand ITC" pitchFamily="66" charset="0"/>
              </a:rPr>
              <a:t>guidelines used in the labs?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FFFF"/>
                </a:solidFill>
              </a:rPr>
              <a:t>Laminar flow hoods to vent and filter air </a:t>
            </a:r>
          </a:p>
          <a:p>
            <a:r>
              <a:rPr lang="en-US" sz="2400">
                <a:solidFill>
                  <a:srgbClr val="FFFFFF"/>
                </a:solidFill>
              </a:rPr>
              <a:t>Strict sterilization procedures to prevent cross-contamination, spread of pathogens or mutated genes, etc. </a:t>
            </a:r>
          </a:p>
          <a:p>
            <a:r>
              <a:rPr lang="en-US" sz="2400">
                <a:solidFill>
                  <a:srgbClr val="FFFFFF"/>
                </a:solidFill>
              </a:rPr>
              <a:t>Careful planning to ensure all microorganisms are harmless</a:t>
            </a:r>
          </a:p>
          <a:p>
            <a:endParaRPr lang="en-US" sz="240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19461" name="Picture 5" descr="Hoods — Vertical Laminar Flow Stati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1752600"/>
            <a:ext cx="3048000" cy="3657600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C8A8-3D43-4B29-A9D0-A03D840767D2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477962"/>
          </a:xfrm>
          <a:noFill/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z="4000">
                <a:solidFill>
                  <a:srgbClr val="FFFFFF"/>
                </a:solidFill>
              </a:rPr>
              <a:t/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Random Facts About 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Biotechnology Careers</a:t>
            </a:r>
            <a:r>
              <a:rPr lang="en-US" sz="4000">
                <a:solidFill>
                  <a:srgbClr val="FFFFFF"/>
                </a:solidFill>
              </a:rPr>
              <a:t> 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2209800"/>
            <a:ext cx="4800600" cy="39163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Most biotechnologists work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in private biotechnology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companies.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A biotechnologist is a type of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scientist that alters the cells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of living things to discover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and improve genetic traits.</a:t>
            </a:r>
            <a:r>
              <a:rPr lang="en-US" sz="280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rgbClr val="FFFFFF"/>
              </a:solidFill>
            </a:endParaRPr>
          </a:p>
        </p:txBody>
      </p:sp>
      <p:pic>
        <p:nvPicPr>
          <p:cNvPr id="3079" name="Picture 7" descr="genzym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31242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806C-8F43-4231-BE0F-E7B2A97C9326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Biotechnology is rapidly making complex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advances.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There are over 1000 biotech companies in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U.S. most working in diagnostic and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FF"/>
                </a:solidFill>
              </a:rPr>
              <a:t>therapeutics.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7" name="Picture 7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86000"/>
            <a:ext cx="169545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9" name="Picture 9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286000"/>
            <a:ext cx="152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0099CC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CAE2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0000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0099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CA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607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    Careers in Biotechnology  </vt:lpstr>
      <vt:lpstr>Biotechnologist</vt:lpstr>
      <vt:lpstr>Biotechnologist</vt:lpstr>
      <vt:lpstr>That’s nice but I still don’t know what cloning and recombinant DNA are? </vt:lpstr>
      <vt:lpstr>Uhhh…in English please.</vt:lpstr>
      <vt:lpstr> How “dangerous” can a lab be? Why do they need safety and procedural guidelines? </vt:lpstr>
      <vt:lpstr>What are some of examples of safety guidelines used in the labs?</vt:lpstr>
      <vt:lpstr> Random Facts About  Biotechnology Careers  </vt:lpstr>
      <vt:lpstr>Slide 9</vt:lpstr>
      <vt:lpstr>Slide 10</vt:lpstr>
      <vt:lpstr>The biotechnologist in these other fields of study are typically called: </vt:lpstr>
      <vt:lpstr>Slide 12</vt:lpstr>
      <vt:lpstr>Remember this statement? </vt:lpstr>
      <vt:lpstr>One answer is….</vt:lpstr>
      <vt:lpstr>What is eugenics? </vt:lpstr>
      <vt:lpstr>Explain the meaning of this picture.</vt:lpstr>
      <vt:lpstr>Slide 17</vt:lpstr>
    </vt:vector>
  </TitlesOfParts>
  <Company>MAHS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Biotechnology</dc:title>
  <dc:creator>L Snow</dc:creator>
  <cp:lastModifiedBy>jzick</cp:lastModifiedBy>
  <cp:revision>8</cp:revision>
  <dcterms:created xsi:type="dcterms:W3CDTF">2008-12-09T03:00:53Z</dcterms:created>
  <dcterms:modified xsi:type="dcterms:W3CDTF">2014-10-29T20:54:31Z</dcterms:modified>
</cp:coreProperties>
</file>